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61" r:id="rId4"/>
    <p:sldId id="264" r:id="rId5"/>
    <p:sldId id="258" r:id="rId6"/>
    <p:sldId id="259" r:id="rId7"/>
    <p:sldId id="260" r:id="rId8"/>
    <p:sldId id="266" r:id="rId9"/>
    <p:sldId id="263" r:id="rId10"/>
    <p:sldId id="265" r:id="rId11"/>
    <p:sldId id="262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9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C00DE-81EA-4C5D-A8B0-8F3C48505125}" type="datetimeFigureOut">
              <a:rPr lang="en-CA" smtClean="0"/>
              <a:t>2015-09-11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DBC7C-1547-4941-9CAE-D7E5355A023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22049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C00DE-81EA-4C5D-A8B0-8F3C48505125}" type="datetimeFigureOut">
              <a:rPr lang="en-CA" smtClean="0"/>
              <a:t>2015-09-11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DBC7C-1547-4941-9CAE-D7E5355A023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25002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C00DE-81EA-4C5D-A8B0-8F3C48505125}" type="datetimeFigureOut">
              <a:rPr lang="en-CA" smtClean="0"/>
              <a:t>2015-09-11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DBC7C-1547-4941-9CAE-D7E5355A0231}" type="slidenum">
              <a:rPr lang="en-CA" smtClean="0"/>
              <a:t>‹#›</a:t>
            </a:fld>
            <a:endParaRPr lang="en-C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872860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C00DE-81EA-4C5D-A8B0-8F3C48505125}" type="datetimeFigureOut">
              <a:rPr lang="en-CA" smtClean="0"/>
              <a:t>2015-09-11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DBC7C-1547-4941-9CAE-D7E5355A023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069277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C00DE-81EA-4C5D-A8B0-8F3C48505125}" type="datetimeFigureOut">
              <a:rPr lang="en-CA" smtClean="0"/>
              <a:t>2015-09-11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DBC7C-1547-4941-9CAE-D7E5355A0231}" type="slidenum">
              <a:rPr lang="en-CA" smtClean="0"/>
              <a:t>‹#›</a:t>
            </a:fld>
            <a:endParaRPr lang="en-C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086567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C00DE-81EA-4C5D-A8B0-8F3C48505125}" type="datetimeFigureOut">
              <a:rPr lang="en-CA" smtClean="0"/>
              <a:t>2015-09-11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DBC7C-1547-4941-9CAE-D7E5355A023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006842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C00DE-81EA-4C5D-A8B0-8F3C48505125}" type="datetimeFigureOut">
              <a:rPr lang="en-CA" smtClean="0"/>
              <a:t>2015-09-11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DBC7C-1547-4941-9CAE-D7E5355A023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320312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C00DE-81EA-4C5D-A8B0-8F3C48505125}" type="datetimeFigureOut">
              <a:rPr lang="en-CA" smtClean="0"/>
              <a:t>2015-09-11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DBC7C-1547-4941-9CAE-D7E5355A023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92038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C00DE-81EA-4C5D-A8B0-8F3C48505125}" type="datetimeFigureOut">
              <a:rPr lang="en-CA" smtClean="0"/>
              <a:t>2015-09-11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DBC7C-1547-4941-9CAE-D7E5355A023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49904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C00DE-81EA-4C5D-A8B0-8F3C48505125}" type="datetimeFigureOut">
              <a:rPr lang="en-CA" smtClean="0"/>
              <a:t>2015-09-11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DBC7C-1547-4941-9CAE-D7E5355A023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84498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C00DE-81EA-4C5D-A8B0-8F3C48505125}" type="datetimeFigureOut">
              <a:rPr lang="en-CA" smtClean="0"/>
              <a:t>2015-09-11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DBC7C-1547-4941-9CAE-D7E5355A023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94427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C00DE-81EA-4C5D-A8B0-8F3C48505125}" type="datetimeFigureOut">
              <a:rPr lang="en-CA" smtClean="0"/>
              <a:t>2015-09-11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DBC7C-1547-4941-9CAE-D7E5355A023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78847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C00DE-81EA-4C5D-A8B0-8F3C48505125}" type="datetimeFigureOut">
              <a:rPr lang="en-CA" smtClean="0"/>
              <a:t>2015-09-11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DBC7C-1547-4941-9CAE-D7E5355A023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00395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C00DE-81EA-4C5D-A8B0-8F3C48505125}" type="datetimeFigureOut">
              <a:rPr lang="en-CA" smtClean="0"/>
              <a:t>2015-09-11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DBC7C-1547-4941-9CAE-D7E5355A023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0300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C00DE-81EA-4C5D-A8B0-8F3C48505125}" type="datetimeFigureOut">
              <a:rPr lang="en-CA" smtClean="0"/>
              <a:t>2015-09-11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DBC7C-1547-4941-9CAE-D7E5355A023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86653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DBC7C-1547-4941-9CAE-D7E5355A0231}" type="slidenum">
              <a:rPr lang="en-CA" smtClean="0"/>
              <a:t>‹#›</a:t>
            </a:fld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C00DE-81EA-4C5D-A8B0-8F3C48505125}" type="datetimeFigureOut">
              <a:rPr lang="en-CA" smtClean="0"/>
              <a:t>2015-09-11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48172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DC00DE-81EA-4C5D-A8B0-8F3C48505125}" type="datetimeFigureOut">
              <a:rPr lang="en-CA" smtClean="0"/>
              <a:t>2015-09-11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E8DBC7C-1547-4941-9CAE-D7E5355A023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31969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LiarGb_LK10" TargetMode="External"/><Relationship Id="rId5" Type="http://schemas.openxmlformats.org/officeDocument/2006/relationships/hyperlink" Target="http://mocomi.com/pulley/" TargetMode="External"/><Relationship Id="rId4" Type="http://schemas.openxmlformats.org/officeDocument/2006/relationships/hyperlink" Target="https://www.youtube.com/watch?v=LiarGb_LK10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CA" sz="13800" dirty="0" smtClean="0"/>
              <a:t>Pulleys</a:t>
            </a:r>
            <a:endParaRPr lang="en-CA" sz="13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en-CA" sz="2800" dirty="0" smtClean="0"/>
              <a:t>Simple Machines</a:t>
            </a:r>
            <a:endParaRPr lang="en-CA" sz="2800" dirty="0"/>
          </a:p>
        </p:txBody>
      </p:sp>
    </p:spTree>
    <p:extLst>
      <p:ext uri="{BB962C8B-B14F-4D97-AF65-F5344CB8AC3E}">
        <p14:creationId xmlns:p14="http://schemas.microsoft.com/office/powerpoint/2010/main" val="1728178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9198" y="978904"/>
            <a:ext cx="6595663" cy="5661046"/>
          </a:xfrm>
        </p:spPr>
        <p:txBody>
          <a:bodyPr>
            <a:normAutofit/>
          </a:bodyPr>
          <a:lstStyle/>
          <a:p>
            <a:r>
              <a:rPr lang="en-CA" sz="3600" dirty="0" smtClean="0">
                <a:solidFill>
                  <a:schemeClr val="bg2">
                    <a:lumMod val="50000"/>
                  </a:schemeClr>
                </a:solidFill>
              </a:rPr>
              <a:t>Instead of trying to lift an object from the side, a pulley will allow you to lift it from the top</a:t>
            </a:r>
          </a:p>
          <a:p>
            <a:endParaRPr lang="en-CA" sz="3600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en-CA" sz="3600" dirty="0" smtClean="0">
                <a:solidFill>
                  <a:schemeClr val="bg2">
                    <a:lumMod val="50000"/>
                  </a:schemeClr>
                </a:solidFill>
              </a:rPr>
              <a:t>This allows you to pull the object up with more strength because you can get all of your weight into it!</a:t>
            </a:r>
            <a:endParaRPr lang="en-CA" sz="36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6146" name="Picture 2" descr="http://gb.fotolibra.com/images/previews/49428-pulley-system-illustration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5521" y="1437027"/>
            <a:ext cx="2587624" cy="4519718"/>
          </a:xfrm>
          <a:prstGeom prst="rect">
            <a:avLst/>
          </a:prstGeom>
          <a:noFill/>
          <a:ln w="50800"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1423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Types of Pulleys</a:t>
            </a: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22759" y="1647065"/>
            <a:ext cx="8705817" cy="4085466"/>
          </a:xfrm>
        </p:spPr>
        <p:txBody>
          <a:bodyPr>
            <a:noAutofit/>
          </a:bodyPr>
          <a:lstStyle/>
          <a:p>
            <a:r>
              <a:rPr lang="en-CA" sz="3600" b="1" dirty="0" smtClean="0">
                <a:solidFill>
                  <a:schemeClr val="bg2">
                    <a:lumMod val="50000"/>
                  </a:schemeClr>
                </a:solidFill>
              </a:rPr>
              <a:t>Fixed Pulley:</a:t>
            </a:r>
            <a:r>
              <a:rPr lang="en-CA" sz="3600" dirty="0" smtClean="0">
                <a:solidFill>
                  <a:schemeClr val="bg2">
                    <a:lumMod val="50000"/>
                  </a:schemeClr>
                </a:solidFill>
              </a:rPr>
              <a:t> this type of pulley is attached to a supporting structure and stays in place</a:t>
            </a:r>
          </a:p>
          <a:p>
            <a:endParaRPr lang="en-CA" sz="1200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en-CA" sz="3600" b="1" dirty="0" smtClean="0">
                <a:solidFill>
                  <a:schemeClr val="bg2">
                    <a:lumMod val="50000"/>
                  </a:schemeClr>
                </a:solidFill>
              </a:rPr>
              <a:t>Movable Pulley:</a:t>
            </a:r>
            <a:r>
              <a:rPr lang="en-CA" sz="3600" dirty="0" smtClean="0">
                <a:solidFill>
                  <a:schemeClr val="bg2">
                    <a:lumMod val="50000"/>
                  </a:schemeClr>
                </a:solidFill>
              </a:rPr>
              <a:t> this type of pulley is able to move with the object being lifted</a:t>
            </a:r>
          </a:p>
          <a:p>
            <a:endParaRPr lang="en-CA" sz="1200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en-CA" sz="3600" b="1" dirty="0" smtClean="0">
                <a:solidFill>
                  <a:schemeClr val="bg2">
                    <a:lumMod val="50000"/>
                  </a:schemeClr>
                </a:solidFill>
              </a:rPr>
              <a:t>Compound Pulley:</a:t>
            </a:r>
            <a:r>
              <a:rPr lang="en-CA" sz="3600" dirty="0" smtClean="0">
                <a:solidFill>
                  <a:schemeClr val="bg2">
                    <a:lumMod val="50000"/>
                  </a:schemeClr>
                </a:solidFill>
              </a:rPr>
              <a:t> this is when 2 or more pulleys are put together</a:t>
            </a:r>
            <a:endParaRPr lang="en-CA" sz="36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6336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Types of Pulleys</a:t>
            </a:r>
            <a:endParaRPr lang="en-CA" dirty="0"/>
          </a:p>
        </p:txBody>
      </p:sp>
      <p:pic>
        <p:nvPicPr>
          <p:cNvPr id="4" name="Picture 2" descr="http://www.miniscience.com/projects/pulley/pulleys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8768" y="1620909"/>
            <a:ext cx="4838456" cy="4380377"/>
          </a:xfrm>
          <a:prstGeom prst="rect">
            <a:avLst/>
          </a:prstGeom>
          <a:noFill/>
          <a:ln w="508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ight Brace 6"/>
          <p:cNvSpPr/>
          <p:nvPr/>
        </p:nvSpPr>
        <p:spPr>
          <a:xfrm>
            <a:off x="7371471" y="2180492"/>
            <a:ext cx="604911" cy="1913206"/>
          </a:xfrm>
          <a:prstGeom prst="rightBrace">
            <a:avLst/>
          </a:prstGeom>
          <a:ln w="381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TextBox 7"/>
          <p:cNvSpPr txBox="1"/>
          <p:nvPr/>
        </p:nvSpPr>
        <p:spPr>
          <a:xfrm>
            <a:off x="1279815" y="2038741"/>
            <a:ext cx="1242070" cy="6668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600" b="1" dirty="0" smtClean="0">
                <a:solidFill>
                  <a:srgbClr val="FF0000"/>
                </a:solidFill>
              </a:rPr>
              <a:t>fixed</a:t>
            </a:r>
            <a:endParaRPr lang="en-CA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62116" y="3640966"/>
            <a:ext cx="21598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600" b="1" dirty="0" smtClean="0">
                <a:solidFill>
                  <a:srgbClr val="FF0000"/>
                </a:solidFill>
              </a:rPr>
              <a:t>moveable</a:t>
            </a:r>
            <a:endParaRPr lang="en-CA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152862" y="2813929"/>
            <a:ext cx="22422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3600" b="1" dirty="0" smtClean="0">
                <a:solidFill>
                  <a:srgbClr val="FF0000"/>
                </a:solidFill>
              </a:rPr>
              <a:t>compound</a:t>
            </a:r>
            <a:endParaRPr lang="en-CA" b="1" dirty="0">
              <a:solidFill>
                <a:srgbClr val="FF0000"/>
              </a:solidFill>
            </a:endParaRPr>
          </a:p>
        </p:txBody>
      </p:sp>
      <p:cxnSp>
        <p:nvCxnSpPr>
          <p:cNvPr id="12" name="Straight Arrow Connector 11"/>
          <p:cNvCxnSpPr>
            <a:stCxn id="8" idx="3"/>
          </p:cNvCxnSpPr>
          <p:nvPr/>
        </p:nvCxnSpPr>
        <p:spPr>
          <a:xfrm flipV="1">
            <a:off x="2521885" y="2348522"/>
            <a:ext cx="2345537" cy="23642"/>
          </a:xfrm>
          <a:prstGeom prst="straightConnector1">
            <a:avLst/>
          </a:prstGeom>
          <a:ln w="3810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9" idx="3"/>
          </p:cNvCxnSpPr>
          <p:nvPr/>
        </p:nvCxnSpPr>
        <p:spPr>
          <a:xfrm flipV="1">
            <a:off x="3021990" y="3930316"/>
            <a:ext cx="2307841" cy="33816"/>
          </a:xfrm>
          <a:prstGeom prst="straightConnector1">
            <a:avLst/>
          </a:prstGeom>
          <a:ln w="3810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9348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Compound Pulleys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3880773"/>
          </a:xfrm>
        </p:spPr>
        <p:txBody>
          <a:bodyPr>
            <a:normAutofit/>
          </a:bodyPr>
          <a:lstStyle/>
          <a:p>
            <a:r>
              <a:rPr lang="en-CA" sz="3600" dirty="0" smtClean="0">
                <a:solidFill>
                  <a:schemeClr val="bg2">
                    <a:lumMod val="50000"/>
                  </a:schemeClr>
                </a:solidFill>
              </a:rPr>
              <a:t>The more pulleys you put together, the higher the </a:t>
            </a:r>
            <a:r>
              <a:rPr lang="en-CA" sz="3600" b="1" dirty="0" smtClean="0">
                <a:solidFill>
                  <a:schemeClr val="bg2">
                    <a:lumMod val="50000"/>
                  </a:schemeClr>
                </a:solidFill>
              </a:rPr>
              <a:t>mechanical advantage</a:t>
            </a:r>
            <a:r>
              <a:rPr lang="en-CA" sz="3600" dirty="0" smtClean="0">
                <a:solidFill>
                  <a:schemeClr val="bg2">
                    <a:lumMod val="50000"/>
                  </a:schemeClr>
                </a:solidFill>
              </a:rPr>
              <a:t> of the pulley system</a:t>
            </a:r>
          </a:p>
          <a:p>
            <a:endParaRPr lang="en-CA" sz="1200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en-CA" sz="3600" dirty="0" smtClean="0">
                <a:solidFill>
                  <a:schemeClr val="bg2">
                    <a:lumMod val="50000"/>
                  </a:schemeClr>
                </a:solidFill>
              </a:rPr>
              <a:t>Each extra pulley in a pulley system helps reduce </a:t>
            </a:r>
            <a:r>
              <a:rPr lang="en-CA" sz="3600" b="1" dirty="0" smtClean="0">
                <a:solidFill>
                  <a:schemeClr val="bg2">
                    <a:lumMod val="50000"/>
                  </a:schemeClr>
                </a:solidFill>
              </a:rPr>
              <a:t>effort</a:t>
            </a:r>
            <a:r>
              <a:rPr lang="en-CA" sz="3600" dirty="0" smtClean="0">
                <a:solidFill>
                  <a:schemeClr val="bg2">
                    <a:lumMod val="50000"/>
                  </a:schemeClr>
                </a:solidFill>
              </a:rPr>
              <a:t> needed by 1 </a:t>
            </a:r>
            <a:endParaRPr lang="en-CA" sz="36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2083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Let’s try it!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4000" dirty="0" smtClean="0">
                <a:solidFill>
                  <a:schemeClr val="bg2">
                    <a:lumMod val="50000"/>
                  </a:schemeClr>
                </a:solidFill>
              </a:rPr>
              <a:t>Use different types of pulleys to lift different weights!</a:t>
            </a:r>
          </a:p>
          <a:p>
            <a:pPr lvl="1"/>
            <a:r>
              <a:rPr lang="en-CA" sz="3400" dirty="0" smtClean="0">
                <a:solidFill>
                  <a:schemeClr val="bg2">
                    <a:lumMod val="50000"/>
                  </a:schemeClr>
                </a:solidFill>
              </a:rPr>
              <a:t>Write down </a:t>
            </a:r>
            <a:r>
              <a:rPr lang="en-CA" sz="3400" smtClean="0">
                <a:solidFill>
                  <a:schemeClr val="bg2">
                    <a:lumMod val="50000"/>
                  </a:schemeClr>
                </a:solidFill>
              </a:rPr>
              <a:t>your observations</a:t>
            </a:r>
            <a:endParaRPr lang="en-CA" sz="34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9232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1064" y="468923"/>
            <a:ext cx="8596668" cy="1320800"/>
          </a:xfrm>
        </p:spPr>
        <p:txBody>
          <a:bodyPr/>
          <a:lstStyle/>
          <a:p>
            <a:pPr algn="ctr"/>
            <a:r>
              <a:rPr lang="en-CA" dirty="0" smtClean="0"/>
              <a:t>Pulleys are used to help lift heavy objects</a:t>
            </a:r>
            <a:endParaRPr lang="en-CA" dirty="0"/>
          </a:p>
        </p:txBody>
      </p:sp>
      <p:pic>
        <p:nvPicPr>
          <p:cNvPr id="1026" name="Picture 2" descr="http://www.school-for-champions.com/machines/images/simple_machines_pulley.gif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8051" y="1789723"/>
            <a:ext cx="3103358" cy="4336743"/>
          </a:xfrm>
          <a:prstGeom prst="rect">
            <a:avLst/>
          </a:prstGeom>
          <a:noFill/>
          <a:ln w="50800" cap="sq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7366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LiarGb_LK10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874887" y="1562614"/>
            <a:ext cx="8326117" cy="4683441"/>
          </a:xfrm>
          <a:prstGeom prst="rect">
            <a:avLst/>
          </a:prstGeom>
          <a:ln w="50800">
            <a:solidFill>
              <a:schemeClr val="bg2">
                <a:lumMod val="50000"/>
              </a:schemeClr>
            </a:solidFill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What is a pulley? </a:t>
            </a:r>
            <a:endParaRPr lang="en-CA" dirty="0"/>
          </a:p>
        </p:txBody>
      </p:sp>
      <p:sp>
        <p:nvSpPr>
          <p:cNvPr id="4" name="TextBox 3"/>
          <p:cNvSpPr txBox="1"/>
          <p:nvPr/>
        </p:nvSpPr>
        <p:spPr>
          <a:xfrm>
            <a:off x="3683380" y="6334780"/>
            <a:ext cx="22666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400" dirty="0" smtClean="0"/>
              <a:t>Click </a:t>
            </a:r>
            <a:r>
              <a:rPr lang="en-CA" sz="1400" b="1" dirty="0" smtClean="0">
                <a:hlinkClick r:id="rId4"/>
              </a:rPr>
              <a:t>here</a:t>
            </a:r>
            <a:r>
              <a:rPr lang="en-CA" sz="1400" dirty="0" smtClean="0">
                <a:hlinkClick r:id="rId4"/>
              </a:rPr>
              <a:t> </a:t>
            </a:r>
            <a:r>
              <a:rPr lang="en-CA" sz="1400" dirty="0" smtClean="0"/>
              <a:t>to load video </a:t>
            </a:r>
          </a:p>
          <a:p>
            <a:pPr algn="ctr"/>
            <a:r>
              <a:rPr lang="en-CA" sz="1400" dirty="0" smtClean="0"/>
              <a:t>on YouTube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967937" y="6334780"/>
            <a:ext cx="25903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400" dirty="0"/>
              <a:t>Click </a:t>
            </a:r>
            <a:r>
              <a:rPr lang="en-CA" sz="1400" b="1" dirty="0">
                <a:hlinkClick r:id="rId5"/>
              </a:rPr>
              <a:t>here</a:t>
            </a:r>
            <a:r>
              <a:rPr lang="en-CA" sz="1400" dirty="0">
                <a:hlinkClick r:id="rId5"/>
              </a:rPr>
              <a:t> </a:t>
            </a:r>
            <a:r>
              <a:rPr lang="en-CA" sz="1400" dirty="0"/>
              <a:t>to load video </a:t>
            </a:r>
          </a:p>
          <a:p>
            <a:pPr algn="ctr"/>
            <a:r>
              <a:rPr lang="en-CA" sz="1400" dirty="0"/>
              <a:t>on </a:t>
            </a:r>
            <a:r>
              <a:rPr lang="en-CA" sz="1400" dirty="0" smtClean="0"/>
              <a:t>mocomi.com</a:t>
            </a:r>
            <a:endParaRPr lang="en-CA" sz="1400" dirty="0"/>
          </a:p>
        </p:txBody>
      </p:sp>
    </p:spTree>
    <p:extLst>
      <p:ext uri="{BB962C8B-B14F-4D97-AF65-F5344CB8AC3E}">
        <p14:creationId xmlns:p14="http://schemas.microsoft.com/office/powerpoint/2010/main" val="3817497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What is a pulley? 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altLang="en-US" sz="3600" b="1" dirty="0" smtClean="0">
                <a:solidFill>
                  <a:schemeClr val="bg2">
                    <a:lumMod val="50000"/>
                  </a:schemeClr>
                </a:solidFill>
              </a:rPr>
              <a:t>Pulley: </a:t>
            </a:r>
            <a:r>
              <a:rPr lang="en-CA" altLang="en-US" sz="3600" dirty="0" smtClean="0">
                <a:solidFill>
                  <a:schemeClr val="bg2">
                    <a:lumMod val="50000"/>
                  </a:schemeClr>
                </a:solidFill>
              </a:rPr>
              <a:t>a simple machine that is used to change the direction you have to apply </a:t>
            </a:r>
            <a:r>
              <a:rPr lang="en-CA" altLang="en-US" sz="3600" b="1" dirty="0" smtClean="0">
                <a:solidFill>
                  <a:schemeClr val="bg2">
                    <a:lumMod val="50000"/>
                  </a:schemeClr>
                </a:solidFill>
              </a:rPr>
              <a:t>force</a:t>
            </a:r>
            <a:r>
              <a:rPr lang="en-CA" altLang="en-US" sz="3600" dirty="0" smtClean="0">
                <a:solidFill>
                  <a:schemeClr val="bg2">
                    <a:lumMod val="50000"/>
                  </a:schemeClr>
                </a:solidFill>
              </a:rPr>
              <a:t> to move an object </a:t>
            </a:r>
          </a:p>
          <a:p>
            <a:pPr lvl="1"/>
            <a:r>
              <a:rPr lang="en-CA" altLang="en-US" sz="3200" dirty="0" smtClean="0">
                <a:solidFill>
                  <a:schemeClr val="bg2">
                    <a:lumMod val="50000"/>
                  </a:schemeClr>
                </a:solidFill>
              </a:rPr>
              <a:t>The more pulley’s you put together, the easier it becomes to move</a:t>
            </a:r>
            <a:endParaRPr lang="en-CA" altLang="en-US" sz="4800" dirty="0">
              <a:solidFill>
                <a:schemeClr val="bg2">
                  <a:lumMod val="50000"/>
                </a:schemeClr>
              </a:solidFill>
            </a:endParaRPr>
          </a:p>
          <a:p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35812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9427" y="1949605"/>
            <a:ext cx="2487384" cy="4230991"/>
          </a:xfrm>
          <a:prstGeom prst="rect">
            <a:avLst/>
          </a:prstGeom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7765366" y="2618654"/>
            <a:ext cx="1252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200" b="1" dirty="0" smtClean="0">
                <a:solidFill>
                  <a:srgbClr val="FF0000"/>
                </a:solidFill>
              </a:rPr>
              <a:t>wheel</a:t>
            </a:r>
            <a:endParaRPr lang="en-CA" sz="32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55641" y="4555978"/>
            <a:ext cx="1252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600" b="1" dirty="0" smtClean="0">
                <a:solidFill>
                  <a:srgbClr val="FF0000"/>
                </a:solidFill>
              </a:rPr>
              <a:t>rope</a:t>
            </a:r>
            <a:endParaRPr lang="en-CA" sz="40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765366" y="4617534"/>
            <a:ext cx="1252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200" b="1" dirty="0" smtClean="0">
                <a:solidFill>
                  <a:srgbClr val="FF0000"/>
                </a:solidFill>
              </a:rPr>
              <a:t>axle</a:t>
            </a:r>
            <a:endParaRPr lang="en-CA" sz="3200" b="1" dirty="0">
              <a:solidFill>
                <a:srgbClr val="FF0000"/>
              </a:solidFill>
            </a:endParaRPr>
          </a:p>
        </p:txBody>
      </p:sp>
      <p:cxnSp>
        <p:nvCxnSpPr>
          <p:cNvPr id="8" name="Straight Arrow Connector 7"/>
          <p:cNvCxnSpPr>
            <a:stCxn id="6" idx="3"/>
          </p:cNvCxnSpPr>
          <p:nvPr/>
        </p:nvCxnSpPr>
        <p:spPr>
          <a:xfrm>
            <a:off x="3507665" y="4879144"/>
            <a:ext cx="1319628" cy="292387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4" idx="1"/>
          </p:cNvCxnSpPr>
          <p:nvPr/>
        </p:nvCxnSpPr>
        <p:spPr>
          <a:xfrm flipH="1">
            <a:off x="6738424" y="2911042"/>
            <a:ext cx="1026942" cy="522696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7" idx="1"/>
          </p:cNvCxnSpPr>
          <p:nvPr/>
        </p:nvCxnSpPr>
        <p:spPr>
          <a:xfrm flipH="1" flipV="1">
            <a:off x="6344530" y="3946492"/>
            <a:ext cx="1420836" cy="963430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50725" y="547434"/>
            <a:ext cx="8086838" cy="3880773"/>
          </a:xfrm>
        </p:spPr>
        <p:txBody>
          <a:bodyPr/>
          <a:lstStyle/>
          <a:p>
            <a:r>
              <a:rPr lang="en-CA" sz="3600" dirty="0">
                <a:solidFill>
                  <a:schemeClr val="bg2">
                    <a:lumMod val="50000"/>
                  </a:schemeClr>
                </a:solidFill>
              </a:rPr>
              <a:t>They work by using a </a:t>
            </a:r>
            <a:r>
              <a:rPr lang="en-CA" sz="3600" b="1" dirty="0">
                <a:solidFill>
                  <a:schemeClr val="bg2">
                    <a:lumMod val="50000"/>
                  </a:schemeClr>
                </a:solidFill>
              </a:rPr>
              <a:t>wheel</a:t>
            </a:r>
            <a:r>
              <a:rPr lang="en-CA" sz="3600" dirty="0">
                <a:solidFill>
                  <a:schemeClr val="bg2">
                    <a:lumMod val="50000"/>
                  </a:schemeClr>
                </a:solidFill>
              </a:rPr>
              <a:t>, an </a:t>
            </a:r>
            <a:r>
              <a:rPr lang="en-CA" sz="3600" b="1" dirty="0">
                <a:solidFill>
                  <a:schemeClr val="bg2">
                    <a:lumMod val="50000"/>
                  </a:schemeClr>
                </a:solidFill>
              </a:rPr>
              <a:t>axle</a:t>
            </a:r>
            <a:r>
              <a:rPr lang="en-CA" sz="3600" dirty="0">
                <a:solidFill>
                  <a:schemeClr val="bg2">
                    <a:lumMod val="50000"/>
                  </a:schemeClr>
                </a:solidFill>
              </a:rPr>
              <a:t>, and a </a:t>
            </a:r>
            <a:r>
              <a:rPr lang="en-CA" sz="3600" b="1" dirty="0">
                <a:solidFill>
                  <a:schemeClr val="bg2">
                    <a:lumMod val="50000"/>
                  </a:schemeClr>
                </a:solidFill>
              </a:rPr>
              <a:t>rope</a:t>
            </a:r>
            <a:endParaRPr lang="en-CA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0034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http://www.school-for-champions.com/machines/images/simple_machines_pulley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0897" y="3195792"/>
            <a:ext cx="2231223" cy="3117990"/>
          </a:xfrm>
          <a:prstGeom prst="rect">
            <a:avLst/>
          </a:prstGeom>
          <a:noFill/>
          <a:ln w="50800" cap="sq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3943" y="458397"/>
            <a:ext cx="8424463" cy="3880773"/>
          </a:xfrm>
        </p:spPr>
        <p:txBody>
          <a:bodyPr>
            <a:normAutofit/>
          </a:bodyPr>
          <a:lstStyle/>
          <a:p>
            <a:r>
              <a:rPr lang="en-CA" sz="2800" dirty="0" smtClean="0">
                <a:solidFill>
                  <a:srgbClr val="0070C0"/>
                </a:solidFill>
              </a:rPr>
              <a:t>The </a:t>
            </a:r>
            <a:r>
              <a:rPr lang="en-CA" sz="2800" b="1" dirty="0" smtClean="0">
                <a:solidFill>
                  <a:srgbClr val="0070C0"/>
                </a:solidFill>
              </a:rPr>
              <a:t>axle</a:t>
            </a:r>
            <a:r>
              <a:rPr lang="en-CA" sz="2800" dirty="0" smtClean="0">
                <a:solidFill>
                  <a:srgbClr val="0070C0"/>
                </a:solidFill>
              </a:rPr>
              <a:t> holds the </a:t>
            </a:r>
            <a:r>
              <a:rPr lang="en-CA" sz="2800" b="1" dirty="0" smtClean="0">
                <a:solidFill>
                  <a:srgbClr val="0070C0"/>
                </a:solidFill>
              </a:rPr>
              <a:t>wheel</a:t>
            </a:r>
            <a:r>
              <a:rPr lang="en-CA" sz="2800" dirty="0" smtClean="0">
                <a:solidFill>
                  <a:srgbClr val="0070C0"/>
                </a:solidFill>
              </a:rPr>
              <a:t> in place</a:t>
            </a:r>
          </a:p>
          <a:p>
            <a:r>
              <a:rPr lang="en-CA" sz="2800" dirty="0" smtClean="0">
                <a:solidFill>
                  <a:srgbClr val="0070C0"/>
                </a:solidFill>
              </a:rPr>
              <a:t>The </a:t>
            </a:r>
            <a:r>
              <a:rPr lang="en-CA" sz="2800" b="1" dirty="0" smtClean="0">
                <a:solidFill>
                  <a:srgbClr val="0070C0"/>
                </a:solidFill>
              </a:rPr>
              <a:t>wheel</a:t>
            </a:r>
            <a:r>
              <a:rPr lang="en-CA" sz="2800" dirty="0" smtClean="0">
                <a:solidFill>
                  <a:srgbClr val="0070C0"/>
                </a:solidFill>
              </a:rPr>
              <a:t> allows the </a:t>
            </a:r>
            <a:r>
              <a:rPr lang="en-CA" sz="2800" b="1" dirty="0" smtClean="0">
                <a:solidFill>
                  <a:srgbClr val="0070C0"/>
                </a:solidFill>
              </a:rPr>
              <a:t>rope</a:t>
            </a:r>
            <a:r>
              <a:rPr lang="en-CA" sz="2800" dirty="0" smtClean="0">
                <a:solidFill>
                  <a:srgbClr val="0070C0"/>
                </a:solidFill>
              </a:rPr>
              <a:t> to move around it smoothly</a:t>
            </a:r>
          </a:p>
          <a:p>
            <a:r>
              <a:rPr lang="en-CA" sz="2800" dirty="0" smtClean="0">
                <a:solidFill>
                  <a:srgbClr val="0070C0"/>
                </a:solidFill>
              </a:rPr>
              <a:t>The </a:t>
            </a:r>
            <a:r>
              <a:rPr lang="en-CA" sz="2800" b="1" dirty="0" smtClean="0">
                <a:solidFill>
                  <a:srgbClr val="0070C0"/>
                </a:solidFill>
              </a:rPr>
              <a:t>rope</a:t>
            </a:r>
            <a:r>
              <a:rPr lang="en-CA" sz="2800" dirty="0" smtClean="0">
                <a:solidFill>
                  <a:srgbClr val="0070C0"/>
                </a:solidFill>
              </a:rPr>
              <a:t> is pulled across the </a:t>
            </a:r>
            <a:r>
              <a:rPr lang="en-CA" sz="2800" b="1" dirty="0" smtClean="0">
                <a:solidFill>
                  <a:srgbClr val="0070C0"/>
                </a:solidFill>
              </a:rPr>
              <a:t>wheel</a:t>
            </a:r>
            <a:r>
              <a:rPr lang="en-CA" sz="2800" dirty="0" smtClean="0">
                <a:solidFill>
                  <a:srgbClr val="0070C0"/>
                </a:solidFill>
              </a:rPr>
              <a:t> and </a:t>
            </a:r>
            <a:r>
              <a:rPr lang="en-CA" sz="2800" b="1" dirty="0" smtClean="0">
                <a:solidFill>
                  <a:srgbClr val="0070C0"/>
                </a:solidFill>
              </a:rPr>
              <a:t>axle</a:t>
            </a:r>
            <a:r>
              <a:rPr lang="en-CA" sz="2800" dirty="0" smtClean="0">
                <a:solidFill>
                  <a:srgbClr val="0070C0"/>
                </a:solidFill>
              </a:rPr>
              <a:t>, making it easy to lift objects attached to the other side </a:t>
            </a:r>
            <a:endParaRPr lang="en-CA" sz="2800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80406" y="4436862"/>
            <a:ext cx="1252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600" b="1" dirty="0" smtClean="0">
                <a:solidFill>
                  <a:srgbClr val="FF0000"/>
                </a:solidFill>
              </a:rPr>
              <a:t>force</a:t>
            </a:r>
            <a:endParaRPr lang="en-CA" sz="4000" b="1" dirty="0">
              <a:solidFill>
                <a:srgbClr val="FF0000"/>
              </a:solidFill>
            </a:endParaRPr>
          </a:p>
        </p:txBody>
      </p:sp>
      <p:cxnSp>
        <p:nvCxnSpPr>
          <p:cNvPr id="6" name="Straight Arrow Connector 5"/>
          <p:cNvCxnSpPr>
            <a:stCxn id="5" idx="3"/>
          </p:cNvCxnSpPr>
          <p:nvPr/>
        </p:nvCxnSpPr>
        <p:spPr>
          <a:xfrm>
            <a:off x="3232430" y="4760028"/>
            <a:ext cx="928467" cy="564655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514119" y="5180886"/>
            <a:ext cx="1252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600" b="1" dirty="0" smtClean="0">
                <a:solidFill>
                  <a:srgbClr val="FF0000"/>
                </a:solidFill>
              </a:rPr>
              <a:t>load</a:t>
            </a:r>
            <a:endParaRPr lang="en-CA" sz="4000" b="1" dirty="0">
              <a:solidFill>
                <a:srgbClr val="FF0000"/>
              </a:solidFill>
            </a:endParaRPr>
          </a:p>
        </p:txBody>
      </p:sp>
      <p:cxnSp>
        <p:nvCxnSpPr>
          <p:cNvPr id="8" name="Straight Arrow Connector 7"/>
          <p:cNvCxnSpPr>
            <a:stCxn id="7" idx="1"/>
          </p:cNvCxnSpPr>
          <p:nvPr/>
        </p:nvCxnSpPr>
        <p:spPr>
          <a:xfrm flipH="1" flipV="1">
            <a:off x="6611815" y="5500467"/>
            <a:ext cx="902304" cy="3585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6707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What are some examples of </a:t>
            </a:r>
            <a:r>
              <a:rPr lang="en-CA" b="1" dirty="0" smtClean="0"/>
              <a:t>pulleys</a:t>
            </a:r>
            <a:r>
              <a:rPr lang="en-CA" dirty="0" smtClean="0"/>
              <a:t> you might see in your daily lives? 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3136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What are some examples of </a:t>
            </a:r>
            <a:r>
              <a:rPr lang="en-CA" b="1" dirty="0" smtClean="0"/>
              <a:t>pulleys</a:t>
            </a:r>
            <a:r>
              <a:rPr lang="en-CA" dirty="0" smtClean="0"/>
              <a:t> you might see in your daily lives? </a:t>
            </a:r>
            <a:endParaRPr lang="en-CA" dirty="0"/>
          </a:p>
        </p:txBody>
      </p:sp>
      <p:pic>
        <p:nvPicPr>
          <p:cNvPr id="1028" name="Picture 4" descr="http://pe1.samondeo.com/images1/crane-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464" y="2449490"/>
            <a:ext cx="2031329" cy="3271771"/>
          </a:xfrm>
          <a:prstGeom prst="rect">
            <a:avLst/>
          </a:prstGeom>
          <a:noFill/>
          <a:ln w="50800">
            <a:solidFill>
              <a:schemeClr val="bg2">
                <a:lumMod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upload.wikimedia.org/wikipedia/commons/6/68/Canada_flag_halifax_9_-04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7176" y="1838783"/>
            <a:ext cx="2995455" cy="2246591"/>
          </a:xfrm>
          <a:prstGeom prst="rect">
            <a:avLst/>
          </a:prstGeom>
          <a:noFill/>
          <a:ln w="50800">
            <a:solidFill>
              <a:schemeClr val="bg2">
                <a:lumMod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www.photocase.de/stock-fotos/12560-stock-photo-alt-technik-technologie-fahrstuhl-drahtseil-elektrisches-geraet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1496" y="2962079"/>
            <a:ext cx="2447974" cy="3263966"/>
          </a:xfrm>
          <a:prstGeom prst="rect">
            <a:avLst/>
          </a:prstGeom>
          <a:noFill/>
          <a:ln w="50800">
            <a:solidFill>
              <a:schemeClr val="bg2">
                <a:lumMod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s://upload.wikimedia.org/wikipedia/commons/thumb/4/48/HMCS_Oriole_lines_2.JPG/300px-HMCS_Oriole_lines_2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8658" y="4447448"/>
            <a:ext cx="2857500" cy="2143125"/>
          </a:xfrm>
          <a:prstGeom prst="rect">
            <a:avLst/>
          </a:prstGeom>
          <a:noFill/>
          <a:ln w="50800">
            <a:solidFill>
              <a:schemeClr val="bg2">
                <a:lumMod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6053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619542"/>
            <a:ext cx="8551072" cy="4937196"/>
          </a:xfrm>
        </p:spPr>
        <p:txBody>
          <a:bodyPr>
            <a:noAutofit/>
          </a:bodyPr>
          <a:lstStyle/>
          <a:p>
            <a:r>
              <a:rPr lang="en-CA" sz="3600" dirty="0" smtClean="0">
                <a:solidFill>
                  <a:schemeClr val="bg2">
                    <a:lumMod val="50000"/>
                  </a:schemeClr>
                </a:solidFill>
              </a:rPr>
              <a:t>Pulleys are used when objects are too </a:t>
            </a:r>
            <a:r>
              <a:rPr lang="en-CA" sz="3600" b="1" dirty="0" smtClean="0">
                <a:solidFill>
                  <a:schemeClr val="bg2">
                    <a:lumMod val="50000"/>
                  </a:schemeClr>
                </a:solidFill>
              </a:rPr>
              <a:t>large</a:t>
            </a:r>
            <a:r>
              <a:rPr lang="en-CA" sz="3600" dirty="0" smtClean="0">
                <a:solidFill>
                  <a:schemeClr val="bg2">
                    <a:lumMod val="50000"/>
                  </a:schemeClr>
                </a:solidFill>
              </a:rPr>
              <a:t> or </a:t>
            </a:r>
            <a:r>
              <a:rPr lang="en-CA" sz="3600" b="1" dirty="0" smtClean="0">
                <a:solidFill>
                  <a:schemeClr val="bg2">
                    <a:lumMod val="50000"/>
                  </a:schemeClr>
                </a:solidFill>
              </a:rPr>
              <a:t>difficult</a:t>
            </a:r>
            <a:r>
              <a:rPr lang="en-CA" sz="3600" dirty="0" smtClean="0">
                <a:solidFill>
                  <a:schemeClr val="bg2">
                    <a:lumMod val="50000"/>
                  </a:schemeClr>
                </a:solidFill>
              </a:rPr>
              <a:t> to pick up by hand</a:t>
            </a:r>
          </a:p>
          <a:p>
            <a:endParaRPr lang="en-CA" sz="3600" dirty="0">
              <a:solidFill>
                <a:schemeClr val="bg2">
                  <a:lumMod val="50000"/>
                </a:schemeClr>
              </a:solidFill>
            </a:endParaRPr>
          </a:p>
          <a:p>
            <a:endParaRPr lang="en-CA" sz="3600" dirty="0" smtClean="0">
              <a:solidFill>
                <a:schemeClr val="bg2">
                  <a:lumMod val="50000"/>
                </a:schemeClr>
              </a:solidFill>
            </a:endParaRPr>
          </a:p>
          <a:p>
            <a:endParaRPr lang="en-CA" sz="3600" dirty="0">
              <a:solidFill>
                <a:schemeClr val="bg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CA" sz="3600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en-CA" sz="3600" dirty="0" smtClean="0">
                <a:solidFill>
                  <a:schemeClr val="bg2">
                    <a:lumMod val="50000"/>
                  </a:schemeClr>
                </a:solidFill>
              </a:rPr>
              <a:t>Using a </a:t>
            </a:r>
            <a:r>
              <a:rPr lang="en-CA" sz="3600" b="1" dirty="0" smtClean="0">
                <a:solidFill>
                  <a:schemeClr val="bg2">
                    <a:lumMod val="50000"/>
                  </a:schemeClr>
                </a:solidFill>
              </a:rPr>
              <a:t>pulley</a:t>
            </a:r>
            <a:r>
              <a:rPr lang="en-CA" sz="3600" dirty="0" smtClean="0">
                <a:solidFill>
                  <a:schemeClr val="bg2">
                    <a:lumMod val="50000"/>
                  </a:schemeClr>
                </a:solidFill>
              </a:rPr>
              <a:t> allows you to change the direction you lift to move an object</a:t>
            </a:r>
          </a:p>
          <a:p>
            <a:endParaRPr lang="en-CA" sz="1600" dirty="0" smtClean="0"/>
          </a:p>
        </p:txBody>
      </p:sp>
      <p:pic>
        <p:nvPicPr>
          <p:cNvPr id="5122" name="Picture 2" descr="http://i.istockimg.com/file_thumbview_approve/10697782/3/stock-illustration-10697782-heavy-lifti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5438" y="2226127"/>
            <a:ext cx="1809750" cy="1724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5822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2332</TotalTime>
  <Words>331</Words>
  <Application>Microsoft Office PowerPoint</Application>
  <PresentationFormat>Widescreen</PresentationFormat>
  <Paragraphs>48</Paragraphs>
  <Slides>14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Wingdings 3</vt:lpstr>
      <vt:lpstr>Facet</vt:lpstr>
      <vt:lpstr>Pulleys</vt:lpstr>
      <vt:lpstr>Pulleys are used to help lift heavy objects</vt:lpstr>
      <vt:lpstr>What is a pulley? </vt:lpstr>
      <vt:lpstr>What is a pulley? </vt:lpstr>
      <vt:lpstr>PowerPoint Presentation</vt:lpstr>
      <vt:lpstr>PowerPoint Presentation</vt:lpstr>
      <vt:lpstr>What are some examples of pulleys you might see in your daily lives? </vt:lpstr>
      <vt:lpstr>What are some examples of pulleys you might see in your daily lives? </vt:lpstr>
      <vt:lpstr>PowerPoint Presentation</vt:lpstr>
      <vt:lpstr>PowerPoint Presentation</vt:lpstr>
      <vt:lpstr>Types of Pulleys</vt:lpstr>
      <vt:lpstr>Types of Pulleys</vt:lpstr>
      <vt:lpstr>Compound Pulleys</vt:lpstr>
      <vt:lpstr>Let’s try it!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Pulleys</dc:title>
  <dc:creator>Jason Marraccini</dc:creator>
  <cp:lastModifiedBy>Chris Marraccini</cp:lastModifiedBy>
  <cp:revision>36</cp:revision>
  <dcterms:created xsi:type="dcterms:W3CDTF">2015-06-23T18:20:56Z</dcterms:created>
  <dcterms:modified xsi:type="dcterms:W3CDTF">2015-09-11T15:42:34Z</dcterms:modified>
</cp:coreProperties>
</file>