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0"/>
  </p:notesMasterIdLst>
  <p:sldIdLst>
    <p:sldId id="256" r:id="rId2"/>
    <p:sldId id="292" r:id="rId3"/>
    <p:sldId id="272" r:id="rId4"/>
    <p:sldId id="278" r:id="rId5"/>
    <p:sldId id="284" r:id="rId6"/>
    <p:sldId id="293" r:id="rId7"/>
    <p:sldId id="261" r:id="rId8"/>
    <p:sldId id="267" r:id="rId9"/>
    <p:sldId id="279" r:id="rId10"/>
    <p:sldId id="280" r:id="rId11"/>
    <p:sldId id="291" r:id="rId12"/>
    <p:sldId id="286" r:id="rId13"/>
    <p:sldId id="285" r:id="rId14"/>
    <p:sldId id="287" r:id="rId15"/>
    <p:sldId id="275" r:id="rId16"/>
    <p:sldId id="274" r:id="rId17"/>
    <p:sldId id="277" r:id="rId18"/>
    <p:sldId id="262" r:id="rId19"/>
    <p:sldId id="289" r:id="rId20"/>
    <p:sldId id="271" r:id="rId21"/>
    <p:sldId id="281" r:id="rId22"/>
    <p:sldId id="282" r:id="rId23"/>
    <p:sldId id="290" r:id="rId24"/>
    <p:sldId id="283" r:id="rId25"/>
    <p:sldId id="270" r:id="rId26"/>
    <p:sldId id="264" r:id="rId27"/>
    <p:sldId id="273" r:id="rId28"/>
    <p:sldId id="276"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728"/>
  </p:normalViewPr>
  <p:slideViewPr>
    <p:cSldViewPr snapToGrid="0">
      <p:cViewPr varScale="1">
        <p:scale>
          <a:sx n="75" d="100"/>
          <a:sy n="75" d="100"/>
        </p:scale>
        <p:origin x="84" y="3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da5a7a701d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da5a7a701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58db82e4ee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58db82e4ee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58db82e4ee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58db82e4ee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58db82e4ee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58db82e4ee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8db82e4ee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58db82e4ee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da5a7a701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da5a7a701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da5a7a701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da5a7a701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58db82e4ee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58db82e4ee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58db82e4ee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58db82e4ee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da5a7a701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da5a7a701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58db82e4ee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58db82e4ee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en.wikipedia.org/wiki/File:Rear_Window_film_poster.jpg" TargetMode="External"/><Relationship Id="rId1" Type="http://schemas.openxmlformats.org/officeDocument/2006/relationships/slideLayout" Target="../slideLayouts/slideLayout11.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en.wikipedia.org/wiki/File:Jamal_Khashoggi_in_March_2018_(cropped).jpg"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com/url?sa=i&amp;url=https%3A%2F%2Fwww.historyofinformation.com%2Fdetail.php%3Fid%3D16&amp;psig=AOvVaw3Loga9lDbO_rafU3FMyZ3Z&amp;ust=1729714919376000&amp;source=images&amp;cd=vfe&amp;opi=89978449&amp;ved=0CBEQjRxqFwoTCJjJlK_oookDFQAAAAAdAAAAABAE" TargetMode="Externa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en.wikipedia.org/wiki/File:Pontormo_-_Cena_in_Emmaus_-_Google_Art_Project.jpg"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en.wikipedia.org/wiki/File:Nicholas_of_Cusa.jpg" TargetMode="Externa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com/url?sa=i&amp;url=https%3A%2F%2Fwww.alamy.com%2Fin-1667-by-order-of-louis-xiv-paris-became-the-first-city-in-europe-to-introduce-public-street-lighting-initially-in-form-of-a-tallow-candle-placed-image335006685.html&amp;psig=AOvVaw2DV7LSiN1NP3jUUUFVNtBj&amp;ust=1729621545229000&amp;source=images&amp;cd=vfe&amp;opi=89978449&amp;ved=0CBQQjRxqFwoTCJCl2u2MoIkDFQAAAAAdAAAAABAJ" TargetMode="External"/><Relationship Id="rId1" Type="http://schemas.openxmlformats.org/officeDocument/2006/relationships/slideLayout" Target="../slideLayouts/slideLayout1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mt="58000"/>
          </a:blip>
          <a:stretch>
            <a:fillRect/>
          </a:stretch>
        </p:blipFill>
        <p:spPr>
          <a:xfrm>
            <a:off x="2806414" y="0"/>
            <a:ext cx="3526971" cy="5143500"/>
          </a:xfrm>
          <a:prstGeom prst="rect">
            <a:avLst/>
          </a:prstGeom>
          <a:noFill/>
          <a:ln>
            <a:noFill/>
          </a:ln>
        </p:spPr>
      </p:pic>
      <p:sp>
        <p:nvSpPr>
          <p:cNvPr id="55" name="Google Shape;55;p13"/>
          <p:cNvSpPr txBox="1">
            <a:spLocks noGrp="1"/>
          </p:cNvSpPr>
          <p:nvPr>
            <p:ph type="ctrTitle"/>
          </p:nvPr>
        </p:nvSpPr>
        <p:spPr>
          <a:xfrm>
            <a:off x="84450" y="1921700"/>
            <a:ext cx="8970900" cy="977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800">
                <a:latin typeface="Calibri"/>
                <a:ea typeface="Calibri"/>
                <a:cs typeface="Calibri"/>
                <a:sym typeface="Calibri"/>
              </a:rPr>
              <a:t>Surveillance and the Eye of God</a:t>
            </a:r>
            <a:endParaRPr sz="4800">
              <a:latin typeface="Calibri"/>
              <a:ea typeface="Calibri"/>
              <a:cs typeface="Calibri"/>
              <a:sym typeface="Calibri"/>
            </a:endParaRPr>
          </a:p>
        </p:txBody>
      </p:sp>
      <p:sp>
        <p:nvSpPr>
          <p:cNvPr id="56" name="Google Shape;56;p13"/>
          <p:cNvSpPr txBox="1">
            <a:spLocks noGrp="1"/>
          </p:cNvSpPr>
          <p:nvPr>
            <p:ph type="subTitle" idx="1"/>
          </p:nvPr>
        </p:nvSpPr>
        <p:spPr>
          <a:xfrm>
            <a:off x="311700" y="3302425"/>
            <a:ext cx="8520600" cy="792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935"/>
              <a:buNone/>
            </a:pPr>
            <a:r>
              <a:rPr lang="en" sz="2180">
                <a:solidFill>
                  <a:srgbClr val="EFEFEF"/>
                </a:solidFill>
                <a:latin typeface="Calibri"/>
                <a:ea typeface="Calibri"/>
                <a:cs typeface="Calibri"/>
                <a:sym typeface="Calibri"/>
              </a:rPr>
              <a:t>David Lyon,</a:t>
            </a:r>
            <a:endParaRPr sz="2180">
              <a:solidFill>
                <a:srgbClr val="EFEFEF"/>
              </a:solidFill>
              <a:latin typeface="Calibri"/>
              <a:ea typeface="Calibri"/>
              <a:cs typeface="Calibri"/>
              <a:sym typeface="Calibri"/>
            </a:endParaRPr>
          </a:p>
          <a:p>
            <a:pPr marL="0" lvl="0" indent="0" algn="ctr" rtl="0">
              <a:lnSpc>
                <a:spcPct val="80000"/>
              </a:lnSpc>
              <a:spcBef>
                <a:spcPts val="0"/>
              </a:spcBef>
              <a:spcAft>
                <a:spcPts val="0"/>
              </a:spcAft>
              <a:buSzPts val="935"/>
              <a:buNone/>
            </a:pPr>
            <a:r>
              <a:rPr lang="en" sz="2180">
                <a:solidFill>
                  <a:srgbClr val="EFEFEF"/>
                </a:solidFill>
                <a:latin typeface="Calibri"/>
                <a:ea typeface="Calibri"/>
                <a:cs typeface="Calibri"/>
                <a:sym typeface="Calibri"/>
              </a:rPr>
              <a:t>Queen’s University</a:t>
            </a:r>
            <a:endParaRPr sz="2180">
              <a:solidFill>
                <a:srgbClr val="EFEFE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hlinkClick r:id="rId2"/>
            <a:extLst>
              <a:ext uri="{FF2B5EF4-FFF2-40B4-BE49-F238E27FC236}">
                <a16:creationId xmlns:a16="http://schemas.microsoft.com/office/drawing/2014/main" id="{A6233387-6759-33E3-19B9-664CA6991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94000" cy="4178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ame poster image">
            <a:extLst>
              <a:ext uri="{FF2B5EF4-FFF2-40B4-BE49-F238E27FC236}">
                <a16:creationId xmlns:a16="http://schemas.microsoft.com/office/drawing/2014/main" id="{841B75FB-AB7C-E6D5-F87A-C94274956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491" y="1661104"/>
            <a:ext cx="3128247" cy="33831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me poster image">
            <a:extLst>
              <a:ext uri="{FF2B5EF4-FFF2-40B4-BE49-F238E27FC236}">
                <a16:creationId xmlns:a16="http://schemas.microsoft.com/office/drawing/2014/main" id="{5A8F19F8-E5AA-92E8-44E1-0B3447E4A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0" y="713328"/>
            <a:ext cx="3206491" cy="3877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46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056DFA-F4E3-CA7E-5859-8D372916FBF9}"/>
              </a:ext>
            </a:extLst>
          </p:cNvPr>
          <p:cNvPicPr>
            <a:picLocks noChangeAspect="1"/>
          </p:cNvPicPr>
          <p:nvPr/>
        </p:nvPicPr>
        <p:blipFill>
          <a:blip r:embed="rId2"/>
          <a:stretch>
            <a:fillRect/>
          </a:stretch>
        </p:blipFill>
        <p:spPr>
          <a:xfrm>
            <a:off x="1952917" y="0"/>
            <a:ext cx="5238166" cy="5143500"/>
          </a:xfrm>
          <a:prstGeom prst="rect">
            <a:avLst/>
          </a:prstGeom>
        </p:spPr>
      </p:pic>
    </p:spTree>
    <p:extLst>
      <p:ext uri="{BB962C8B-B14F-4D97-AF65-F5344CB8AC3E}">
        <p14:creationId xmlns:p14="http://schemas.microsoft.com/office/powerpoint/2010/main" val="4002530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a:extLst>
              <a:ext uri="{FF2B5EF4-FFF2-40B4-BE49-F238E27FC236}">
                <a16:creationId xmlns:a16="http://schemas.microsoft.com/office/drawing/2014/main" id="{A9DE7C30-7403-A333-C09B-3868C1B55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173" y="615950"/>
            <a:ext cx="2794000" cy="391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CD0036-5EBD-652E-48F1-9B3590107BF9}"/>
              </a:ext>
            </a:extLst>
          </p:cNvPr>
          <p:cNvSpPr txBox="1"/>
          <p:nvPr/>
        </p:nvSpPr>
        <p:spPr>
          <a:xfrm>
            <a:off x="980661" y="615950"/>
            <a:ext cx="3591339" cy="1200329"/>
          </a:xfrm>
          <a:prstGeom prst="rect">
            <a:avLst/>
          </a:prstGeom>
          <a:noFill/>
        </p:spPr>
        <p:txBody>
          <a:bodyPr wrap="square" rtlCol="0">
            <a:spAutoFit/>
          </a:bodyPr>
          <a:lstStyle/>
          <a:p>
            <a:r>
              <a:rPr lang="en-US" sz="3600" dirty="0">
                <a:solidFill>
                  <a:schemeClr val="tx1"/>
                </a:solidFill>
              </a:rPr>
              <a:t>Jamal </a:t>
            </a:r>
            <a:r>
              <a:rPr lang="en-US" sz="3600" dirty="0" err="1">
                <a:solidFill>
                  <a:schemeClr val="tx1"/>
                </a:solidFill>
              </a:rPr>
              <a:t>Khasoggi</a:t>
            </a:r>
            <a:endParaRPr lang="en-US" sz="3600" dirty="0">
              <a:solidFill>
                <a:schemeClr val="tx1"/>
              </a:solidFill>
            </a:endParaRPr>
          </a:p>
          <a:p>
            <a:r>
              <a:rPr lang="en-US" sz="3600" dirty="0">
                <a:solidFill>
                  <a:schemeClr val="tx1"/>
                </a:solidFill>
              </a:rPr>
              <a:t>(1958-2018)</a:t>
            </a:r>
          </a:p>
        </p:txBody>
      </p:sp>
    </p:spTree>
    <p:extLst>
      <p:ext uri="{BB962C8B-B14F-4D97-AF65-F5344CB8AC3E}">
        <p14:creationId xmlns:p14="http://schemas.microsoft.com/office/powerpoint/2010/main" val="420618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Joseph Turow">
            <a:extLst>
              <a:ext uri="{FF2B5EF4-FFF2-40B4-BE49-F238E27FC236}">
                <a16:creationId xmlns:a16="http://schemas.microsoft.com/office/drawing/2014/main" id="{DE40FCAC-5525-E0F0-338B-6CE478397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87" y="28575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5E2AF2-D29C-06D3-B569-480732DD2BE2}"/>
              </a:ext>
            </a:extLst>
          </p:cNvPr>
          <p:cNvSpPr txBox="1"/>
          <p:nvPr/>
        </p:nvSpPr>
        <p:spPr>
          <a:xfrm>
            <a:off x="5446644" y="1470991"/>
            <a:ext cx="3082895" cy="1754326"/>
          </a:xfrm>
          <a:prstGeom prst="rect">
            <a:avLst/>
          </a:prstGeom>
          <a:noFill/>
        </p:spPr>
        <p:txBody>
          <a:bodyPr wrap="none" rtlCol="0">
            <a:spAutoFit/>
          </a:bodyPr>
          <a:lstStyle/>
          <a:p>
            <a:r>
              <a:rPr lang="en-US" sz="3600" dirty="0">
                <a:solidFill>
                  <a:schemeClr val="tx1"/>
                </a:solidFill>
              </a:rPr>
              <a:t>Joseph Turow</a:t>
            </a:r>
          </a:p>
          <a:p>
            <a:r>
              <a:rPr lang="en-US" sz="3600" dirty="0">
                <a:solidFill>
                  <a:schemeClr val="tx1"/>
                </a:solidFill>
              </a:rPr>
              <a:t>University of </a:t>
            </a:r>
          </a:p>
          <a:p>
            <a:r>
              <a:rPr lang="en-US" sz="3600" dirty="0">
                <a:solidFill>
                  <a:schemeClr val="tx1"/>
                </a:solidFill>
              </a:rPr>
              <a:t>Pennsylvania </a:t>
            </a:r>
          </a:p>
        </p:txBody>
      </p:sp>
    </p:spTree>
    <p:extLst>
      <p:ext uri="{BB962C8B-B14F-4D97-AF65-F5344CB8AC3E}">
        <p14:creationId xmlns:p14="http://schemas.microsoft.com/office/powerpoint/2010/main" val="3300988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A81F1D-66A5-2094-A940-BF812AA3112C}"/>
              </a:ext>
            </a:extLst>
          </p:cNvPr>
          <p:cNvSpPr txBox="1"/>
          <p:nvPr/>
        </p:nvSpPr>
        <p:spPr>
          <a:xfrm>
            <a:off x="834886" y="437322"/>
            <a:ext cx="7646505" cy="4524315"/>
          </a:xfrm>
          <a:prstGeom prst="rect">
            <a:avLst/>
          </a:prstGeom>
          <a:noFill/>
        </p:spPr>
        <p:txBody>
          <a:bodyPr wrap="square" rtlCol="0">
            <a:spAutoFit/>
          </a:bodyPr>
          <a:lstStyle/>
          <a:p>
            <a:r>
              <a:rPr lang="en-US" sz="3200" dirty="0">
                <a:solidFill>
                  <a:schemeClr val="tx1"/>
                </a:solidFill>
              </a:rPr>
              <a:t>“Until recently, most of the population of Western Europe understood itself to be under scrutiny by an omniscient and omnipotent Creator, who not only knew the contents of everyone’s correspondence, but also the innermost secrets of their hearts…”</a:t>
            </a:r>
          </a:p>
          <a:p>
            <a:endParaRPr lang="en-US" sz="3200" dirty="0">
              <a:solidFill>
                <a:schemeClr val="tx1"/>
              </a:solidFill>
            </a:endParaRPr>
          </a:p>
          <a:p>
            <a:r>
              <a:rPr lang="en-US" sz="3200" dirty="0">
                <a:solidFill>
                  <a:schemeClr val="tx1"/>
                </a:solidFill>
              </a:rPr>
              <a:t>Amanda Power (Oxford U) 2013</a:t>
            </a:r>
          </a:p>
        </p:txBody>
      </p:sp>
    </p:spTree>
    <p:extLst>
      <p:ext uri="{BB962C8B-B14F-4D97-AF65-F5344CB8AC3E}">
        <p14:creationId xmlns:p14="http://schemas.microsoft.com/office/powerpoint/2010/main" val="1577195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5"/>
          <p:cNvPicPr preferRelativeResize="0"/>
          <p:nvPr/>
        </p:nvPicPr>
        <p:blipFill>
          <a:blip r:embed="rId3">
            <a:alphaModFix/>
          </a:blip>
          <a:stretch>
            <a:fillRect/>
          </a:stretch>
        </p:blipFill>
        <p:spPr>
          <a:xfrm>
            <a:off x="1324838" y="0"/>
            <a:ext cx="6494319"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4"/>
          <p:cNvPicPr preferRelativeResize="0"/>
          <p:nvPr/>
        </p:nvPicPr>
        <p:blipFill>
          <a:blip r:embed="rId3">
            <a:alphaModFix/>
          </a:blip>
          <a:stretch>
            <a:fillRect/>
          </a:stretch>
        </p:blipFill>
        <p:spPr>
          <a:xfrm>
            <a:off x="1357313" y="0"/>
            <a:ext cx="6429375"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EBAE-F5B4-4DEF-39CE-BDA453D1B8C2}"/>
              </a:ext>
            </a:extLst>
          </p:cNvPr>
          <p:cNvSpPr>
            <a:spLocks noGrp="1"/>
          </p:cNvSpPr>
          <p:nvPr>
            <p:ph type="title"/>
          </p:nvPr>
        </p:nvSpPr>
        <p:spPr>
          <a:xfrm>
            <a:off x="220260" y="2150850"/>
            <a:ext cx="8520600" cy="841800"/>
          </a:xfrm>
        </p:spPr>
        <p:txBody>
          <a:bodyPr/>
          <a:lstStyle/>
          <a:p>
            <a:r>
              <a:rPr lang="en-US" dirty="0"/>
              <a:t>CC</a:t>
            </a:r>
          </a:p>
        </p:txBody>
      </p:sp>
      <p:pic>
        <p:nvPicPr>
          <p:cNvPr id="1026" name="Picture 2" descr="Anglo-Saxon Calendar.">
            <a:extLst>
              <a:ext uri="{FF2B5EF4-FFF2-40B4-BE49-F238E27FC236}">
                <a16:creationId xmlns:a16="http://schemas.microsoft.com/office/drawing/2014/main" id="{B2CC9406-9EA1-473A-5B8E-7B71BEB15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132"/>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610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9"/>
          <p:cNvPicPr preferRelativeResize="0"/>
          <p:nvPr/>
        </p:nvPicPr>
        <p:blipFill>
          <a:blip r:embed="rId3">
            <a:alphaModFix/>
          </a:blip>
          <a:stretch>
            <a:fillRect/>
          </a:stretch>
        </p:blipFill>
        <p:spPr>
          <a:xfrm>
            <a:off x="2700338" y="290513"/>
            <a:ext cx="3743325" cy="4562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F7853F-A1E4-1FBC-8D02-6FCB7F39007E}"/>
              </a:ext>
            </a:extLst>
          </p:cNvPr>
          <p:cNvSpPr txBox="1"/>
          <p:nvPr/>
        </p:nvSpPr>
        <p:spPr>
          <a:xfrm>
            <a:off x="702365" y="993913"/>
            <a:ext cx="19051029" cy="2554545"/>
          </a:xfrm>
          <a:prstGeom prst="rect">
            <a:avLst/>
          </a:prstGeom>
          <a:noFill/>
        </p:spPr>
        <p:txBody>
          <a:bodyPr wrap="square" rtlCol="0">
            <a:spAutoFit/>
          </a:bodyPr>
          <a:lstStyle/>
          <a:p>
            <a:r>
              <a:rPr lang="en-US" sz="3200" dirty="0">
                <a:solidFill>
                  <a:schemeClr val="tx1"/>
                </a:solidFill>
              </a:rPr>
              <a:t>Foucault: “Pastoral power…is fundamentally</a:t>
            </a:r>
          </a:p>
          <a:p>
            <a:r>
              <a:rPr lang="en-US" sz="3200" dirty="0">
                <a:solidFill>
                  <a:schemeClr val="tx1"/>
                </a:solidFill>
              </a:rPr>
              <a:t>beneficent… its essential </a:t>
            </a:r>
            <a:r>
              <a:rPr lang="en-US" sz="3200" i="1" dirty="0">
                <a:solidFill>
                  <a:schemeClr val="tx1"/>
                </a:solidFill>
              </a:rPr>
              <a:t>raison d’être </a:t>
            </a:r>
            <a:r>
              <a:rPr lang="en-US" sz="3200" dirty="0">
                <a:solidFill>
                  <a:schemeClr val="tx1"/>
                </a:solidFill>
              </a:rPr>
              <a:t>is the </a:t>
            </a:r>
          </a:p>
          <a:p>
            <a:r>
              <a:rPr lang="en-US" sz="3200" i="1" dirty="0" err="1">
                <a:solidFill>
                  <a:schemeClr val="tx1"/>
                </a:solidFill>
              </a:rPr>
              <a:t>salut</a:t>
            </a:r>
            <a:r>
              <a:rPr lang="en-US" sz="3200" dirty="0">
                <a:solidFill>
                  <a:schemeClr val="tx1"/>
                </a:solidFill>
              </a:rPr>
              <a:t> (salvation) of the flock… it’s a power of</a:t>
            </a:r>
          </a:p>
          <a:p>
            <a:r>
              <a:rPr lang="en-US" sz="3200" dirty="0">
                <a:solidFill>
                  <a:schemeClr val="tx1"/>
                </a:solidFill>
              </a:rPr>
              <a:t>care.” </a:t>
            </a:r>
            <a:r>
              <a:rPr lang="en-US" sz="3200" i="1" dirty="0">
                <a:solidFill>
                  <a:schemeClr val="tx1"/>
                </a:solidFill>
              </a:rPr>
              <a:t>Security, Territory, Population</a:t>
            </a:r>
            <a:r>
              <a:rPr lang="en-US" sz="3200" dirty="0">
                <a:solidFill>
                  <a:schemeClr val="tx1"/>
                </a:solidFill>
              </a:rPr>
              <a:t> (1978) </a:t>
            </a:r>
          </a:p>
          <a:p>
            <a:r>
              <a:rPr lang="en-US" sz="3200" dirty="0">
                <a:solidFill>
                  <a:schemeClr val="tx1"/>
                </a:solidFill>
              </a:rPr>
              <a:t>2009.</a:t>
            </a:r>
          </a:p>
        </p:txBody>
      </p:sp>
    </p:spTree>
    <p:extLst>
      <p:ext uri="{BB962C8B-B14F-4D97-AF65-F5344CB8AC3E}">
        <p14:creationId xmlns:p14="http://schemas.microsoft.com/office/powerpoint/2010/main" val="2488590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E099-0A80-8A69-89D8-ABF92981D62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E9C9214-F12C-304F-A263-8F9FEC86A0C9}"/>
              </a:ext>
            </a:extLst>
          </p:cNvPr>
          <p:cNvPicPr>
            <a:picLocks noChangeAspect="1"/>
          </p:cNvPicPr>
          <p:nvPr/>
        </p:nvPicPr>
        <p:blipFill>
          <a:blip r:embed="rId2"/>
          <a:stretch>
            <a:fillRect/>
          </a:stretch>
        </p:blipFill>
        <p:spPr>
          <a:xfrm>
            <a:off x="755855" y="0"/>
            <a:ext cx="7632290" cy="5143500"/>
          </a:xfrm>
          <a:prstGeom prst="rect">
            <a:avLst/>
          </a:prstGeom>
        </p:spPr>
      </p:pic>
    </p:spTree>
    <p:extLst>
      <p:ext uri="{BB962C8B-B14F-4D97-AF65-F5344CB8AC3E}">
        <p14:creationId xmlns:p14="http://schemas.microsoft.com/office/powerpoint/2010/main" val="133270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John Chrysostom - Wikipedia">
            <a:extLst>
              <a:ext uri="{FF2B5EF4-FFF2-40B4-BE49-F238E27FC236}">
                <a16:creationId xmlns:a16="http://schemas.microsoft.com/office/drawing/2014/main" id="{E9292D4F-E694-9BB9-8DA7-A06C4990E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51" y="532325"/>
            <a:ext cx="4078849" cy="40788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386CB0-336D-6186-6A72-B34C94792196}"/>
              </a:ext>
            </a:extLst>
          </p:cNvPr>
          <p:cNvSpPr txBox="1"/>
          <p:nvPr/>
        </p:nvSpPr>
        <p:spPr>
          <a:xfrm>
            <a:off x="4704522" y="1298714"/>
            <a:ext cx="5693083" cy="1200329"/>
          </a:xfrm>
          <a:prstGeom prst="rect">
            <a:avLst/>
          </a:prstGeom>
          <a:noFill/>
        </p:spPr>
        <p:txBody>
          <a:bodyPr wrap="square" rtlCol="0">
            <a:spAutoFit/>
          </a:bodyPr>
          <a:lstStyle/>
          <a:p>
            <a:r>
              <a:rPr lang="en-US" sz="3600" dirty="0">
                <a:solidFill>
                  <a:schemeClr val="tx1"/>
                </a:solidFill>
              </a:rPr>
              <a:t>John Chrysostom</a:t>
            </a:r>
          </a:p>
          <a:p>
            <a:r>
              <a:rPr lang="en-US" sz="3600" dirty="0">
                <a:solidFill>
                  <a:schemeClr val="tx1"/>
                </a:solidFill>
              </a:rPr>
              <a:t>d. 407</a:t>
            </a:r>
          </a:p>
        </p:txBody>
      </p:sp>
    </p:spTree>
    <p:extLst>
      <p:ext uri="{BB962C8B-B14F-4D97-AF65-F5344CB8AC3E}">
        <p14:creationId xmlns:p14="http://schemas.microsoft.com/office/powerpoint/2010/main" val="1372945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 and a priest's collar&#10;&#10;Description automatically generated">
            <a:extLst>
              <a:ext uri="{FF2B5EF4-FFF2-40B4-BE49-F238E27FC236}">
                <a16:creationId xmlns:a16="http://schemas.microsoft.com/office/drawing/2014/main" id="{882D2D7A-48EE-7122-B542-6A234DFDA0E8}"/>
              </a:ext>
            </a:extLst>
          </p:cNvPr>
          <p:cNvPicPr>
            <a:picLocks noChangeAspect="1"/>
          </p:cNvPicPr>
          <p:nvPr/>
        </p:nvPicPr>
        <p:blipFill>
          <a:blip r:embed="rId2"/>
          <a:stretch>
            <a:fillRect/>
          </a:stretch>
        </p:blipFill>
        <p:spPr>
          <a:xfrm>
            <a:off x="757395" y="0"/>
            <a:ext cx="3429000" cy="5143500"/>
          </a:xfrm>
          <a:prstGeom prst="rect">
            <a:avLst/>
          </a:prstGeom>
        </p:spPr>
      </p:pic>
      <p:sp>
        <p:nvSpPr>
          <p:cNvPr id="4" name="TextBox 3">
            <a:extLst>
              <a:ext uri="{FF2B5EF4-FFF2-40B4-BE49-F238E27FC236}">
                <a16:creationId xmlns:a16="http://schemas.microsoft.com/office/drawing/2014/main" id="{4E9E2E63-D64F-B2AC-343C-A232A561D405}"/>
              </a:ext>
            </a:extLst>
          </p:cNvPr>
          <p:cNvSpPr txBox="1"/>
          <p:nvPr/>
        </p:nvSpPr>
        <p:spPr>
          <a:xfrm>
            <a:off x="6612835" y="1219200"/>
            <a:ext cx="950901" cy="307777"/>
          </a:xfrm>
          <a:prstGeom prst="rect">
            <a:avLst/>
          </a:prstGeom>
          <a:noFill/>
        </p:spPr>
        <p:txBody>
          <a:bodyPr wrap="none" rtlCol="0">
            <a:spAutoFit/>
          </a:bodyPr>
          <a:lstStyle/>
          <a:p>
            <a:r>
              <a:rPr lang="en-US" dirty="0"/>
              <a:t>Desmond</a:t>
            </a:r>
          </a:p>
        </p:txBody>
      </p:sp>
      <p:sp>
        <p:nvSpPr>
          <p:cNvPr id="5" name="TextBox 4">
            <a:extLst>
              <a:ext uri="{FF2B5EF4-FFF2-40B4-BE49-F238E27FC236}">
                <a16:creationId xmlns:a16="http://schemas.microsoft.com/office/drawing/2014/main" id="{C086D327-3A52-5499-0241-732D6DECECDD}"/>
              </a:ext>
            </a:extLst>
          </p:cNvPr>
          <p:cNvSpPr txBox="1"/>
          <p:nvPr/>
        </p:nvSpPr>
        <p:spPr>
          <a:xfrm>
            <a:off x="4983286" y="1153803"/>
            <a:ext cx="4209997" cy="1200329"/>
          </a:xfrm>
          <a:prstGeom prst="rect">
            <a:avLst/>
          </a:prstGeom>
          <a:noFill/>
        </p:spPr>
        <p:txBody>
          <a:bodyPr wrap="square" rtlCol="0">
            <a:spAutoFit/>
          </a:bodyPr>
          <a:lstStyle/>
          <a:p>
            <a:r>
              <a:rPr lang="en-US" sz="3600" dirty="0">
                <a:solidFill>
                  <a:schemeClr val="tx1"/>
                </a:solidFill>
              </a:rPr>
              <a:t>Desmond</a:t>
            </a:r>
            <a:r>
              <a:rPr lang="en-US" dirty="0">
                <a:solidFill>
                  <a:schemeClr val="tx1"/>
                </a:solidFill>
              </a:rPr>
              <a:t> </a:t>
            </a:r>
            <a:r>
              <a:rPr lang="en-US" sz="3600" dirty="0">
                <a:solidFill>
                  <a:schemeClr val="tx1"/>
                </a:solidFill>
              </a:rPr>
              <a:t>Tutu (1931-2021)</a:t>
            </a:r>
          </a:p>
        </p:txBody>
      </p:sp>
    </p:spTree>
    <p:extLst>
      <p:ext uri="{BB962C8B-B14F-4D97-AF65-F5344CB8AC3E}">
        <p14:creationId xmlns:p14="http://schemas.microsoft.com/office/powerpoint/2010/main" val="3414889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DC18FD-BA4F-0ECF-7690-AB07ADC64B13}"/>
              </a:ext>
            </a:extLst>
          </p:cNvPr>
          <p:cNvSpPr>
            <a:spLocks noChangeArrowheads="1"/>
          </p:cNvSpPr>
          <p:nvPr/>
        </p:nvSpPr>
        <p:spPr bwMode="auto">
          <a:xfrm flipV="1">
            <a:off x="4451074" y="-16116587"/>
            <a:ext cx="4983764" cy="286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55700" b="0" i="0" u="none" strike="noStrike" cap="none" normalizeH="0" baseline="0">
                <a:ln>
                  <a:noFill/>
                </a:ln>
                <a:solidFill>
                  <a:schemeClr val="tx1"/>
                </a:solidFill>
                <a:effectLst/>
                <a:latin typeface="Arial" panose="020B0604020202020204" pitchFamily="34" charset="0"/>
                <a:hlinkClick r:id="rId2"/>
              </a:rPr>
              <a:t>     </a:t>
            </a:r>
            <a:r>
              <a:rPr kumimoji="0" lang="en-US" altLang="en-US" sz="1800" b="0" i="0" u="none" strike="noStrike" cap="none" normalizeH="0" baseline="0">
                <a:ln>
                  <a:noFill/>
                </a:ln>
                <a:solidFill>
                  <a:schemeClr val="tx1"/>
                </a:solidFill>
                <a:effectLst/>
                <a:latin typeface="Arial" panose="020B0604020202020204" pitchFamily="34" charset="0"/>
                <a:hlinkClick r:id="rId2"/>
              </a:rPr>
              <a:t>  </a:t>
            </a:r>
            <a:r>
              <a:rPr kumimoji="0" lang="en-US" altLang="en-US" sz="18300" b="0" i="0" u="none" strike="noStrike" cap="none" normalizeH="0" baseline="0">
                <a:ln>
                  <a:noFill/>
                </a:ln>
                <a:solidFill>
                  <a:schemeClr val="tx1"/>
                </a:solidFill>
                <a:effectLst/>
                <a:latin typeface="Arial" panose="020B0604020202020204" pitchFamily="34" charset="0"/>
                <a:hlinkClick r:id="rId2"/>
              </a:rPr>
              <a:t>     </a:t>
            </a:r>
            <a:r>
              <a:rPr kumimoji="0" lang="en-US" altLang="en-US" sz="1800" b="0" i="0" u="none" strike="noStrike" cap="none" normalizeH="0" baseline="0">
                <a:ln>
                  <a:noFill/>
                </a:ln>
                <a:solidFill>
                  <a:schemeClr val="tx1"/>
                </a:solidFill>
                <a:effectLst/>
                <a:latin typeface="Arial" panose="020B0604020202020204" pitchFamily="34" charset="0"/>
                <a:hlinkClick r:id="rId2"/>
              </a:rPr>
              <a:t>672 × 697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146" name="Picture 2" descr="St. Benedict Founds the Abbey at Monte Cassino and Later ...">
            <a:hlinkClick r:id="rId2"/>
            <a:extLst>
              <a:ext uri="{FF2B5EF4-FFF2-40B4-BE49-F238E27FC236}">
                <a16:creationId xmlns:a16="http://schemas.microsoft.com/office/drawing/2014/main" id="{8859AB92-BCD6-C10F-25AA-087800DBF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487" y="159470"/>
            <a:ext cx="4651513" cy="48245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t. Benedict Founds the Abbey at Monte Cassino and Later ...">
            <a:extLst>
              <a:ext uri="{FF2B5EF4-FFF2-40B4-BE49-F238E27FC236}">
                <a16:creationId xmlns:a16="http://schemas.microsoft.com/office/drawing/2014/main" id="{244E67E0-EA88-E13E-A0E1-9C34EC8F6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0168" y="-515533"/>
            <a:ext cx="1522817" cy="15851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403E94-C409-5BEC-41A9-E513FF267B8E}"/>
              </a:ext>
            </a:extLst>
          </p:cNvPr>
          <p:cNvSpPr txBox="1"/>
          <p:nvPr/>
        </p:nvSpPr>
        <p:spPr>
          <a:xfrm>
            <a:off x="980661" y="861391"/>
            <a:ext cx="2234907" cy="1569660"/>
          </a:xfrm>
          <a:prstGeom prst="rect">
            <a:avLst/>
          </a:prstGeom>
          <a:noFill/>
        </p:spPr>
        <p:txBody>
          <a:bodyPr wrap="none" rtlCol="0">
            <a:spAutoFit/>
          </a:bodyPr>
          <a:lstStyle/>
          <a:p>
            <a:r>
              <a:rPr lang="en-US" sz="3200" dirty="0">
                <a:solidFill>
                  <a:schemeClr val="tx1"/>
                </a:solidFill>
              </a:rPr>
              <a:t>Benedict of</a:t>
            </a:r>
          </a:p>
          <a:p>
            <a:r>
              <a:rPr lang="en-US" sz="3200" dirty="0">
                <a:solidFill>
                  <a:schemeClr val="tx1"/>
                </a:solidFill>
              </a:rPr>
              <a:t>Cassino</a:t>
            </a:r>
          </a:p>
          <a:p>
            <a:r>
              <a:rPr lang="en-US" sz="3200" dirty="0">
                <a:solidFill>
                  <a:schemeClr val="tx1"/>
                </a:solidFill>
              </a:rPr>
              <a:t>(480-547)</a:t>
            </a:r>
          </a:p>
        </p:txBody>
      </p:sp>
    </p:spTree>
    <p:extLst>
      <p:ext uri="{BB962C8B-B14F-4D97-AF65-F5344CB8AC3E}">
        <p14:creationId xmlns:p14="http://schemas.microsoft.com/office/powerpoint/2010/main" val="408846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F0567-B85F-91A3-C013-339D46B7EE09}"/>
              </a:ext>
            </a:extLst>
          </p:cNvPr>
          <p:cNvSpPr txBox="1"/>
          <p:nvPr/>
        </p:nvSpPr>
        <p:spPr>
          <a:xfrm flipH="1">
            <a:off x="1172818" y="863590"/>
            <a:ext cx="6798364" cy="3416320"/>
          </a:xfrm>
          <a:prstGeom prst="rect">
            <a:avLst/>
          </a:prstGeom>
          <a:noFill/>
        </p:spPr>
        <p:txBody>
          <a:bodyPr wrap="square" rtlCol="0">
            <a:spAutoFit/>
          </a:bodyPr>
          <a:lstStyle/>
          <a:p>
            <a:r>
              <a:rPr lang="en-US" sz="3600" dirty="0">
                <a:solidFill>
                  <a:schemeClr val="tx1"/>
                </a:solidFill>
              </a:rPr>
              <a:t>Four features of medieval surveillance:</a:t>
            </a:r>
          </a:p>
          <a:p>
            <a:r>
              <a:rPr lang="en-US" sz="3600" dirty="0">
                <a:solidFill>
                  <a:schemeClr val="tx1"/>
                </a:solidFill>
              </a:rPr>
              <a:t>	Relationality</a:t>
            </a:r>
          </a:p>
          <a:p>
            <a:r>
              <a:rPr lang="en-US" sz="3600" dirty="0">
                <a:solidFill>
                  <a:schemeClr val="tx1"/>
                </a:solidFill>
              </a:rPr>
              <a:t>	Care</a:t>
            </a:r>
          </a:p>
          <a:p>
            <a:r>
              <a:rPr lang="en-US" sz="3600" dirty="0">
                <a:solidFill>
                  <a:schemeClr val="tx1"/>
                </a:solidFill>
              </a:rPr>
              <a:t>	Justice</a:t>
            </a:r>
          </a:p>
          <a:p>
            <a:r>
              <a:rPr lang="en-US" sz="3600" dirty="0">
                <a:solidFill>
                  <a:schemeClr val="tx1"/>
                </a:solidFill>
              </a:rPr>
              <a:t>	Reliability</a:t>
            </a:r>
          </a:p>
        </p:txBody>
      </p:sp>
    </p:spTree>
    <p:extLst>
      <p:ext uri="{BB962C8B-B14F-4D97-AF65-F5344CB8AC3E}">
        <p14:creationId xmlns:p14="http://schemas.microsoft.com/office/powerpoint/2010/main" val="3843286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B43F630E-151F-C0FA-C760-0F2558DE4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348" y="33346"/>
            <a:ext cx="3193774" cy="507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525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1"/>
          <p:cNvPicPr preferRelativeResize="0"/>
          <p:nvPr/>
        </p:nvPicPr>
        <p:blipFill>
          <a:blip r:embed="rId3">
            <a:alphaModFix/>
          </a:blip>
          <a:stretch>
            <a:fillRect/>
          </a:stretch>
        </p:blipFill>
        <p:spPr>
          <a:xfrm>
            <a:off x="2353125" y="152400"/>
            <a:ext cx="4437753"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790025" y="0"/>
            <a:ext cx="7693273"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8"/>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3"/>
          <p:cNvPicPr preferRelativeResize="0"/>
          <p:nvPr/>
        </p:nvPicPr>
        <p:blipFill>
          <a:blip r:embed="rId3">
            <a:alphaModFix/>
          </a:blip>
          <a:stretch>
            <a:fillRect/>
          </a:stretch>
        </p:blipFill>
        <p:spPr>
          <a:xfrm>
            <a:off x="1335810" y="0"/>
            <a:ext cx="6315350" cy="71845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extLst>
              <a:ext uri="{FF2B5EF4-FFF2-40B4-BE49-F238E27FC236}">
                <a16:creationId xmlns:a16="http://schemas.microsoft.com/office/drawing/2014/main" id="{18992B74-0454-A260-3FD6-8E62A0F24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337" y="0"/>
            <a:ext cx="379095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5589C5-B090-56E6-CB13-C03CCB7A626B}"/>
              </a:ext>
            </a:extLst>
          </p:cNvPr>
          <p:cNvSpPr txBox="1"/>
          <p:nvPr/>
        </p:nvSpPr>
        <p:spPr>
          <a:xfrm>
            <a:off x="424070" y="530087"/>
            <a:ext cx="4009115" cy="3416320"/>
          </a:xfrm>
          <a:prstGeom prst="rect">
            <a:avLst/>
          </a:prstGeom>
          <a:noFill/>
        </p:spPr>
        <p:txBody>
          <a:bodyPr wrap="square" rtlCol="0">
            <a:spAutoFit/>
          </a:bodyPr>
          <a:lstStyle/>
          <a:p>
            <a:r>
              <a:rPr lang="en-US" sz="3600" dirty="0" err="1">
                <a:solidFill>
                  <a:schemeClr val="tx1"/>
                </a:solidFill>
              </a:rPr>
              <a:t>Jacopa</a:t>
            </a:r>
            <a:r>
              <a:rPr lang="en-US" sz="3600" dirty="0">
                <a:solidFill>
                  <a:schemeClr val="tx1"/>
                </a:solidFill>
              </a:rPr>
              <a:t> da Pontormo</a:t>
            </a:r>
          </a:p>
          <a:p>
            <a:r>
              <a:rPr lang="en-US" sz="3600" dirty="0">
                <a:solidFill>
                  <a:schemeClr val="tx1"/>
                </a:solidFill>
              </a:rPr>
              <a:t>(1494-1557)</a:t>
            </a:r>
          </a:p>
          <a:p>
            <a:r>
              <a:rPr lang="en-US" sz="3600" dirty="0">
                <a:solidFill>
                  <a:schemeClr val="tx1"/>
                </a:solidFill>
              </a:rPr>
              <a:t>“Supper in Emmaus”</a:t>
            </a:r>
          </a:p>
          <a:p>
            <a:r>
              <a:rPr lang="en-US" sz="3600" dirty="0">
                <a:solidFill>
                  <a:schemeClr val="tx1"/>
                </a:solidFill>
              </a:rPr>
              <a:t>(1525)</a:t>
            </a:r>
          </a:p>
        </p:txBody>
      </p:sp>
    </p:spTree>
    <p:extLst>
      <p:ext uri="{BB962C8B-B14F-4D97-AF65-F5344CB8AC3E}">
        <p14:creationId xmlns:p14="http://schemas.microsoft.com/office/powerpoint/2010/main" val="3695667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extLst>
              <a:ext uri="{FF2B5EF4-FFF2-40B4-BE49-F238E27FC236}">
                <a16:creationId xmlns:a16="http://schemas.microsoft.com/office/drawing/2014/main" id="{743D206C-1EE5-19FC-F688-B1075695B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942" y="895350"/>
            <a:ext cx="27940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he Vision of God by Nicholas of Cusa - Ophthalmos aplois or ...">
            <a:extLst>
              <a:ext uri="{FF2B5EF4-FFF2-40B4-BE49-F238E27FC236}">
                <a16:creationId xmlns:a16="http://schemas.microsoft.com/office/drawing/2014/main" id="{1CF331AD-615B-5EC5-7824-15CCE2EBE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90" y="965689"/>
            <a:ext cx="2070239" cy="18769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A3CCFF-4A73-A199-6926-A65D74B66411}"/>
              </a:ext>
            </a:extLst>
          </p:cNvPr>
          <p:cNvSpPr txBox="1"/>
          <p:nvPr/>
        </p:nvSpPr>
        <p:spPr>
          <a:xfrm>
            <a:off x="2692958" y="572756"/>
            <a:ext cx="3300523" cy="2616101"/>
          </a:xfrm>
          <a:prstGeom prst="rect">
            <a:avLst/>
          </a:prstGeom>
          <a:noFill/>
        </p:spPr>
        <p:txBody>
          <a:bodyPr wrap="square" rtlCol="0">
            <a:spAutoFit/>
          </a:bodyPr>
          <a:lstStyle/>
          <a:p>
            <a:endParaRPr lang="en-US" sz="2400" dirty="0">
              <a:solidFill>
                <a:schemeClr val="tx1"/>
              </a:solidFill>
            </a:endParaRPr>
          </a:p>
          <a:p>
            <a:r>
              <a:rPr lang="en-US" sz="2800" dirty="0">
                <a:solidFill>
                  <a:schemeClr val="tx1"/>
                </a:solidFill>
              </a:rPr>
              <a:t>Nicholas of </a:t>
            </a:r>
            <a:r>
              <a:rPr lang="en-US" sz="2800" dirty="0" err="1">
                <a:solidFill>
                  <a:schemeClr val="tx1"/>
                </a:solidFill>
              </a:rPr>
              <a:t>Cusa</a:t>
            </a:r>
            <a:r>
              <a:rPr lang="en-US" sz="2800" dirty="0">
                <a:solidFill>
                  <a:schemeClr val="tx1"/>
                </a:solidFill>
              </a:rPr>
              <a:t> </a:t>
            </a:r>
          </a:p>
          <a:p>
            <a:r>
              <a:rPr lang="en-US" sz="2800" dirty="0">
                <a:solidFill>
                  <a:schemeClr val="tx1"/>
                </a:solidFill>
              </a:rPr>
              <a:t>(1401-1464)</a:t>
            </a:r>
          </a:p>
          <a:p>
            <a:endParaRPr lang="en-US" sz="2800" dirty="0">
              <a:solidFill>
                <a:schemeClr val="tx1"/>
              </a:solidFill>
            </a:endParaRPr>
          </a:p>
          <a:p>
            <a:r>
              <a:rPr lang="en-US" sz="2800" i="1" dirty="0">
                <a:solidFill>
                  <a:schemeClr val="tx1"/>
                </a:solidFill>
              </a:rPr>
              <a:t>De </a:t>
            </a:r>
            <a:r>
              <a:rPr lang="en-US" sz="2800" i="1" dirty="0" err="1">
                <a:solidFill>
                  <a:schemeClr val="tx1"/>
                </a:solidFill>
              </a:rPr>
              <a:t>Visione</a:t>
            </a:r>
            <a:r>
              <a:rPr lang="en-US" sz="2800" i="1" dirty="0">
                <a:solidFill>
                  <a:schemeClr val="tx1"/>
                </a:solidFill>
              </a:rPr>
              <a:t> Dei</a:t>
            </a:r>
          </a:p>
          <a:p>
            <a:r>
              <a:rPr lang="en-US" sz="2800" i="1" dirty="0">
                <a:solidFill>
                  <a:schemeClr val="tx1"/>
                </a:solidFill>
              </a:rPr>
              <a:t>(1453)</a:t>
            </a:r>
          </a:p>
        </p:txBody>
      </p:sp>
    </p:spTree>
    <p:extLst>
      <p:ext uri="{BB962C8B-B14F-4D97-AF65-F5344CB8AC3E}">
        <p14:creationId xmlns:p14="http://schemas.microsoft.com/office/powerpoint/2010/main" val="3656693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762000" y="419100"/>
            <a:ext cx="7620000" cy="4305300"/>
          </a:xfrm>
          <a:prstGeom prst="rect">
            <a:avLst/>
          </a:prstGeom>
          <a:noFill/>
          <a:ln>
            <a:noFill/>
          </a:ln>
        </p:spPr>
      </p:pic>
      <p:sp>
        <p:nvSpPr>
          <p:cNvPr id="4" name="TextBox 3">
            <a:extLst>
              <a:ext uri="{FF2B5EF4-FFF2-40B4-BE49-F238E27FC236}">
                <a16:creationId xmlns:a16="http://schemas.microsoft.com/office/drawing/2014/main" id="{95A2D8F1-8BEA-75B1-3787-1214B926F0C7}"/>
              </a:ext>
            </a:extLst>
          </p:cNvPr>
          <p:cNvSpPr txBox="1"/>
          <p:nvPr/>
        </p:nvSpPr>
        <p:spPr>
          <a:xfrm>
            <a:off x="762001" y="2782956"/>
            <a:ext cx="2524538" cy="1754326"/>
          </a:xfrm>
          <a:prstGeom prst="rect">
            <a:avLst/>
          </a:prstGeom>
          <a:noFill/>
        </p:spPr>
        <p:txBody>
          <a:bodyPr wrap="square" rtlCol="0">
            <a:spAutoFit/>
          </a:bodyPr>
          <a:lstStyle/>
          <a:p>
            <a:r>
              <a:rPr lang="en-US" sz="3600" dirty="0">
                <a:solidFill>
                  <a:schemeClr val="bg1"/>
                </a:solidFill>
              </a:rPr>
              <a:t>Michel</a:t>
            </a:r>
          </a:p>
          <a:p>
            <a:r>
              <a:rPr lang="en-US" sz="3600" dirty="0">
                <a:solidFill>
                  <a:schemeClr val="bg1"/>
                </a:solidFill>
              </a:rPr>
              <a:t>Foucault</a:t>
            </a:r>
          </a:p>
          <a:p>
            <a:r>
              <a:rPr lang="en-US" sz="3600" dirty="0">
                <a:solidFill>
                  <a:schemeClr val="bg1"/>
                </a:solidFill>
              </a:rPr>
              <a:t>1921-1984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4359700" y="152400"/>
            <a:ext cx="4142280" cy="4838701"/>
          </a:xfrm>
          <a:prstGeom prst="rect">
            <a:avLst/>
          </a:prstGeom>
          <a:noFill/>
          <a:ln>
            <a:noFill/>
          </a:ln>
        </p:spPr>
      </p:pic>
      <p:sp>
        <p:nvSpPr>
          <p:cNvPr id="2" name="TextBox 1">
            <a:extLst>
              <a:ext uri="{FF2B5EF4-FFF2-40B4-BE49-F238E27FC236}">
                <a16:creationId xmlns:a16="http://schemas.microsoft.com/office/drawing/2014/main" id="{4E2F133D-4712-DB14-6133-B5F5512003D7}"/>
              </a:ext>
            </a:extLst>
          </p:cNvPr>
          <p:cNvSpPr txBox="1"/>
          <p:nvPr/>
        </p:nvSpPr>
        <p:spPr>
          <a:xfrm>
            <a:off x="803869" y="984739"/>
            <a:ext cx="3165230" cy="2308324"/>
          </a:xfrm>
          <a:prstGeom prst="rect">
            <a:avLst/>
          </a:prstGeom>
          <a:noFill/>
        </p:spPr>
        <p:txBody>
          <a:bodyPr wrap="square" rtlCol="0">
            <a:spAutoFit/>
          </a:bodyPr>
          <a:lstStyle/>
          <a:p>
            <a:r>
              <a:rPr lang="en-US" sz="3600" dirty="0">
                <a:solidFill>
                  <a:schemeClr val="tx1"/>
                </a:solidFill>
              </a:rPr>
              <a:t>Joy </a:t>
            </a:r>
            <a:r>
              <a:rPr lang="en-US" sz="3600" dirty="0" err="1">
                <a:solidFill>
                  <a:schemeClr val="tx1"/>
                </a:solidFill>
              </a:rPr>
              <a:t>Buolamwini</a:t>
            </a:r>
            <a:endParaRPr lang="en-US" sz="3600" dirty="0">
              <a:solidFill>
                <a:schemeClr val="tx1"/>
              </a:solidFill>
            </a:endParaRPr>
          </a:p>
          <a:p>
            <a:r>
              <a:rPr lang="en-US" sz="3600" dirty="0">
                <a:solidFill>
                  <a:schemeClr val="tx1"/>
                </a:solidFill>
              </a:rPr>
              <a:t>MIT PhD (2022)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878EA-8838-E3BA-3355-E411EFCB0960}"/>
              </a:ext>
            </a:extLst>
          </p:cNvPr>
          <p:cNvSpPr>
            <a:spLocks noChangeArrowheads="1"/>
          </p:cNvSpPr>
          <p:nvPr/>
        </p:nvSpPr>
        <p:spPr bwMode="auto">
          <a:xfrm flipV="1">
            <a:off x="4759485" y="-25020365"/>
            <a:ext cx="3664276" cy="5526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11200" b="0" i="0" u="none" strike="noStrike" cap="none" normalizeH="0" baseline="0" dirty="0">
                <a:ln>
                  <a:noFill/>
                </a:ln>
                <a:solidFill>
                  <a:schemeClr val="tx1"/>
                </a:solidFill>
                <a:effectLst/>
                <a:latin typeface="Arial" panose="020B0604020202020204" pitchFamily="34" charset="0"/>
                <a:hlinkClick r:id="rId2"/>
              </a:rPr>
              <a:t>   </a:t>
            </a:r>
            <a:r>
              <a:rPr kumimoji="0" lang="en-US" altLang="en-US" sz="1800" b="0" i="0" u="none" strike="noStrike" cap="none" normalizeH="0" baseline="0" dirty="0">
                <a:ln>
                  <a:noFill/>
                </a:ln>
                <a:solidFill>
                  <a:schemeClr val="tx1"/>
                </a:solidFill>
                <a:effectLst/>
                <a:latin typeface="Arial" panose="020B0604020202020204" pitchFamily="34" charset="0"/>
                <a:hlinkClick r:id="rId2"/>
              </a:rPr>
              <a:t>  </a:t>
            </a:r>
            <a:r>
              <a:rPr kumimoji="0" lang="en-US" altLang="en-US" sz="21300" b="0" i="0" u="none" strike="noStrike" cap="none" normalizeH="0" baseline="0" dirty="0">
                <a:ln>
                  <a:noFill/>
                </a:ln>
                <a:solidFill>
                  <a:schemeClr val="tx1"/>
                </a:solidFill>
                <a:effectLst/>
                <a:latin typeface="Arial" panose="020B0604020202020204" pitchFamily="34" charset="0"/>
                <a:hlinkClick r:id="rId2"/>
              </a:rPr>
              <a:t>    </a:t>
            </a:r>
            <a:r>
              <a:rPr kumimoji="0" lang="en-US" altLang="en-US" sz="1800" b="0" i="0" u="none" strike="noStrike" cap="none" normalizeH="0" baseline="0" dirty="0">
                <a:ln>
                  <a:noFill/>
                </a:ln>
                <a:solidFill>
                  <a:schemeClr val="tx1"/>
                </a:solidFill>
                <a:effectLst/>
                <a:latin typeface="Arial" panose="020B0604020202020204" pitchFamily="34" charset="0"/>
                <a:hlinkClick r:id="rId2"/>
              </a:rPr>
              <a:t>985 × 1,390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1" name="Picture 3" descr="In 1667, by order of Louis XIV, Paris became the first city in Europe to  introduce public street lighting, initially in form of a tallow candle  placed Stock Photo - Alamy">
            <a:extLst>
              <a:ext uri="{FF2B5EF4-FFF2-40B4-BE49-F238E27FC236}">
                <a16:creationId xmlns:a16="http://schemas.microsoft.com/office/drawing/2014/main" id="{88CEE595-BE74-A270-8D90-2BBEEA59F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0776" y="-4410948"/>
            <a:ext cx="1552074" cy="25312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 1667, by order of Louis XIV, Paris became the first city in Europe to  introduce public street lighting, initially in form of a tallow candle  placed Stock Photo - Alamy">
            <a:hlinkClick r:id="rId2"/>
            <a:extLst>
              <a:ext uri="{FF2B5EF4-FFF2-40B4-BE49-F238E27FC236}">
                <a16:creationId xmlns:a16="http://schemas.microsoft.com/office/drawing/2014/main" id="{2AE19F92-7888-DCBB-BD1A-28ADF91A1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683" y="0"/>
            <a:ext cx="3435604" cy="55969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In 1667, by order of Louis XIV, Paris became the first city in Europe to  introduce public street lighting, initially in form of a tallow candle  placed Stock Photo - Alamy">
            <a:extLst>
              <a:ext uri="{FF2B5EF4-FFF2-40B4-BE49-F238E27FC236}">
                <a16:creationId xmlns:a16="http://schemas.microsoft.com/office/drawing/2014/main" id="{E617A3F2-5A52-9617-7C66-7A2219525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2039" y="-4827406"/>
            <a:ext cx="1107654" cy="18064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3A6842-F1B9-1E01-BA95-11B394BF3BC4}"/>
              </a:ext>
            </a:extLst>
          </p:cNvPr>
          <p:cNvSpPr txBox="1"/>
          <p:nvPr/>
        </p:nvSpPr>
        <p:spPr>
          <a:xfrm>
            <a:off x="555512" y="1025657"/>
            <a:ext cx="1967024" cy="1754326"/>
          </a:xfrm>
          <a:prstGeom prst="rect">
            <a:avLst/>
          </a:prstGeom>
          <a:noFill/>
        </p:spPr>
        <p:txBody>
          <a:bodyPr wrap="square" rtlCol="0">
            <a:spAutoFit/>
          </a:bodyPr>
          <a:lstStyle/>
          <a:p>
            <a:r>
              <a:rPr lang="en-US" sz="3600" dirty="0">
                <a:solidFill>
                  <a:schemeClr val="tx1"/>
                </a:solidFill>
              </a:rPr>
              <a:t>Paris: City of Light</a:t>
            </a:r>
          </a:p>
        </p:txBody>
      </p:sp>
    </p:spTree>
    <p:extLst>
      <p:ext uri="{BB962C8B-B14F-4D97-AF65-F5344CB8AC3E}">
        <p14:creationId xmlns:p14="http://schemas.microsoft.com/office/powerpoint/2010/main" val="1629810220"/>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44531</TotalTime>
  <Words>209</Words>
  <Application>Microsoft Office PowerPoint</Application>
  <PresentationFormat>On-screen Show (16:9)</PresentationFormat>
  <Paragraphs>47</Paragraphs>
  <Slides>28</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Simple Dark</vt:lpstr>
      <vt:lpstr>Surveillance and the Eye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Surveillance and the Eye of God</dc:title>
  <cp:lastModifiedBy>PC</cp:lastModifiedBy>
  <cp:revision>33</cp:revision>
  <dcterms:modified xsi:type="dcterms:W3CDTF">2024-11-19T17:08:55Z</dcterms:modified>
</cp:coreProperties>
</file>