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4" r:id="rId3"/>
    <p:sldId id="258" r:id="rId4"/>
    <p:sldId id="265" r:id="rId5"/>
    <p:sldId id="268" r:id="rId6"/>
    <p:sldId id="257" r:id="rId7"/>
    <p:sldId id="263" r:id="rId8"/>
    <p:sldId id="282" r:id="rId9"/>
    <p:sldId id="275" r:id="rId10"/>
    <p:sldId id="277" r:id="rId11"/>
    <p:sldId id="287" r:id="rId12"/>
    <p:sldId id="296" r:id="rId13"/>
    <p:sldId id="271" r:id="rId14"/>
    <p:sldId id="269" r:id="rId15"/>
    <p:sldId id="278" r:id="rId16"/>
    <p:sldId id="279" r:id="rId17"/>
    <p:sldId id="297" r:id="rId18"/>
    <p:sldId id="281" r:id="rId19"/>
    <p:sldId id="292" r:id="rId20"/>
    <p:sldId id="291" r:id="rId21"/>
    <p:sldId id="293" r:id="rId22"/>
    <p:sldId id="294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C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90" autoAdjust="0"/>
  </p:normalViewPr>
  <p:slideViewPr>
    <p:cSldViewPr>
      <p:cViewPr>
        <p:scale>
          <a:sx n="60" d="100"/>
          <a:sy n="60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2D04-AF96-410A-AAE7-D6343514A96F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0610-E7AD-49CA-A759-027FE770E88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82D37-C1C2-4271-B6D7-F5213EF2BA0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C4A6-0783-41ED-97CD-282A177A231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62405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8688" fontAlgn="base">
              <a:spcBef>
                <a:spcPct val="0"/>
              </a:spcBef>
              <a:spcAft>
                <a:spcPct val="0"/>
              </a:spcAft>
              <a:defRPr/>
            </a:pPr>
            <a:fld id="{55CA5C10-C8C4-43DC-83DF-40A87882EE6C}" type="slidenum">
              <a:rPr lang="en-US" smtClean="0"/>
              <a:pPr defTabSz="928688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dirty="0" smtClean="0"/>
              <a:t>Variables that influence</a:t>
            </a:r>
            <a:r>
              <a:rPr lang="en-CA" baseline="0" dirty="0" smtClean="0"/>
              <a:t> hypolimnetic DO</a:t>
            </a:r>
            <a:endParaRPr lang="en-CA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9A2314-4B75-4DED-BACB-A3D495FA4EF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May</a:t>
            </a:r>
            <a:r>
              <a:rPr lang="en-CA" baseline="0" dirty="0" smtClean="0"/>
              <a:t> TP data average for years with available water chemistry between 2000 and present. Peninsula is July TP. Limerick TP data driven by high TP (20-30 </a:t>
            </a:r>
            <a:r>
              <a:rPr lang="en-CA" baseline="0" dirty="0" err="1" smtClean="0"/>
              <a:t>ug</a:t>
            </a:r>
            <a:r>
              <a:rPr lang="en-CA" baseline="0" dirty="0" smtClean="0"/>
              <a:t>/L) during May and July of 2006.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Harp and Red Chalk have lowest TP – other lakes are generally oligotrophic but occasionally cross into the mesotrophic range </a:t>
            </a:r>
            <a:br>
              <a:rPr lang="en-CA" baseline="0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Eagle and Limerick</a:t>
            </a:r>
            <a:r>
              <a:rPr lang="en-CA" baseline="0" dirty="0" smtClean="0"/>
              <a:t> highly variable CIVWHO, look like they have decreased (but not significant – limerick not monotonic)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Shield Lakes: changes generally gradual and subtle (in Red Chalk and recently in Pen).</a:t>
            </a:r>
            <a:r>
              <a:rPr lang="en-CA" baseline="0" dirty="0" smtClean="0"/>
              <a:t> Most prominent change in Pen diatom assemblages reflect earlier water quality degradation and very recent (and subtle) increase in small </a:t>
            </a:r>
            <a:r>
              <a:rPr lang="en-CA" baseline="0" dirty="0" err="1" smtClean="0"/>
              <a:t>cyclotelloid</a:t>
            </a:r>
            <a:r>
              <a:rPr lang="en-CA" baseline="0" dirty="0" smtClean="0"/>
              <a:t> taxa and decrease in </a:t>
            </a:r>
            <a:r>
              <a:rPr lang="en-CA" baseline="0" dirty="0" err="1" smtClean="0"/>
              <a:t>Aulacoseira</a:t>
            </a:r>
            <a:r>
              <a:rPr lang="en-CA" baseline="0" dirty="0" smtClean="0"/>
              <a:t> </a:t>
            </a:r>
          </a:p>
          <a:p>
            <a:r>
              <a:rPr lang="en-CA" baseline="0" dirty="0" smtClean="0"/>
              <a:t>Transition: decrease in mesotrophic taxa in Eagle (slight decrease in Limerick – less apparent)</a:t>
            </a:r>
          </a:p>
          <a:p>
            <a:r>
              <a:rPr lang="en-CA" baseline="0" dirty="0" smtClean="0"/>
              <a:t>Off-Shield: increase in mesotrophic taxa in both off-shield lakes. Loughborough increase in lightly silicified S. </a:t>
            </a:r>
            <a:r>
              <a:rPr lang="en-CA" baseline="0" dirty="0" err="1" smtClean="0"/>
              <a:t>minutulus</a:t>
            </a:r>
            <a:r>
              <a:rPr lang="en-CA" baseline="0" dirty="0" smtClean="0"/>
              <a:t> – maybe a response to warming (?) in addition to increasing nutrients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 significant trend in</a:t>
            </a:r>
            <a:r>
              <a:rPr lang="en-CA" baseline="0" dirty="0" smtClean="0"/>
              <a:t> TP in Shield lakes, but increasing significant trend for </a:t>
            </a:r>
            <a:r>
              <a:rPr lang="en-CA" baseline="0" dirty="0" err="1" smtClean="0"/>
              <a:t>chla</a:t>
            </a:r>
            <a:r>
              <a:rPr lang="en-CA" baseline="0" dirty="0" smtClean="0"/>
              <a:t> in Shield lakes </a:t>
            </a:r>
          </a:p>
          <a:p>
            <a:r>
              <a:rPr lang="en-CA" baseline="0" dirty="0" smtClean="0"/>
              <a:t>Significant decreasing trend in TP in Eagle and Limerick, and increasing </a:t>
            </a:r>
            <a:r>
              <a:rPr lang="en-CA" baseline="0" dirty="0" err="1" smtClean="0"/>
              <a:t>chla</a:t>
            </a:r>
            <a:r>
              <a:rPr lang="en-CA" baseline="0" dirty="0" smtClean="0"/>
              <a:t> trend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0610-E7AD-49CA-A759-027FE770E88C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4C4A6-0783-41ED-97CD-282A177A2319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62405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094E8-27F7-43D2-95EE-6FA9501176FD}" type="datetimeFigureOut">
              <a:rPr lang="en-CA" smtClean="0"/>
              <a:pPr/>
              <a:t>22/05/2018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CA6BF-62EE-4447-AA78-456C362D7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ontent-yyz1-1.xx.fbcdn.net/v/t35.0-12/14012607_10206048369002213_1769455251_o.jpg?oh=e4dd358226aaa89b43860688d05b0ccd&amp;oe=57B5A0DF"/>
          <p:cNvPicPr>
            <a:picLocks noChangeAspect="1" noChangeArrowheads="1"/>
          </p:cNvPicPr>
          <p:nvPr/>
        </p:nvPicPr>
        <p:blipFill>
          <a:blip r:embed="rId2" cstate="print"/>
          <a:srcRect l="20320" r="44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1401743"/>
            <a:ext cx="8712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CA" sz="3600" dirty="0" smtClean="0"/>
              <a:t>Assessing long-term water quality trends in Ontario Lake Trout lakes using paleolimnology</a:t>
            </a:r>
            <a:endParaRPr lang="en-CA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73102"/>
            <a:ext cx="1872208" cy="568266"/>
          </a:xfrm>
          <a:prstGeom prst="rect">
            <a:avLst/>
          </a:prstGeom>
        </p:spPr>
      </p:pic>
      <p:pic>
        <p:nvPicPr>
          <p:cNvPr id="8" name="Picture 2" descr="http://www.queensu.ca/mc_administrator/sites/default/files/assets/pages/QueensLogo_black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412750" y="5704933"/>
            <a:ext cx="1551738" cy="1180451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2031368" y="4797152"/>
            <a:ext cx="216024" cy="216024"/>
          </a:xfrm>
          <a:prstGeom prst="ellipse">
            <a:avLst/>
          </a:prstGeom>
          <a:solidFill>
            <a:srgbClr val="9C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341400" y="3091607"/>
            <a:ext cx="2504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>
                    <a:lumMod val="50000"/>
                  </a:schemeClr>
                </a:solidFill>
                <a:latin typeface="Calibri Light" pitchFamily="34" charset="0"/>
              </a:rPr>
              <a:t>PALS 2018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13469" y="4581128"/>
            <a:ext cx="756084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Clare Nelligan, Adam </a:t>
            </a:r>
            <a:r>
              <a:rPr kumimoji="0" lang="en-CA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Jeziorski</a:t>
            </a:r>
            <a:r>
              <a:rPr kumimoji="0" lang="en-C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Kathleen M. </a:t>
            </a:r>
            <a:r>
              <a:rPr kumimoji="0" lang="en-CA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Rühland</a:t>
            </a:r>
            <a:r>
              <a:rPr kumimoji="0" lang="en-C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Andrew M. Paterson, </a:t>
            </a:r>
            <a:r>
              <a:rPr lang="en-CA" sz="2400" dirty="0" smtClean="0"/>
              <a:t>and </a:t>
            </a:r>
            <a:r>
              <a:rPr kumimoji="0" lang="en-CA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John P. </a:t>
            </a:r>
            <a:r>
              <a:rPr kumimoji="0" lang="en-CA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Smol</a:t>
            </a:r>
            <a:endParaRPr kumimoji="0" lang="en-CA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10585" y="332656"/>
            <a:ext cx="4125911" cy="6525344"/>
            <a:chOff x="-36512" y="0"/>
            <a:chExt cx="4336246" cy="6858000"/>
          </a:xfrm>
        </p:grpSpPr>
        <p:pic>
          <p:nvPicPr>
            <p:cNvPr id="2050" name="Picture 2" descr="C:\Users\Claire\Documents\Queen's MSc\Publications\Chapter 4\Figures\TransitionVWHORplot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6512" y="0"/>
              <a:ext cx="4286250" cy="6858000"/>
            </a:xfrm>
            <a:prstGeom prst="rect">
              <a:avLst/>
            </a:prstGeom>
            <a:noFill/>
          </p:spPr>
        </p:pic>
        <p:grpSp>
          <p:nvGrpSpPr>
            <p:cNvPr id="7" name="Group 6"/>
            <p:cNvGrpSpPr/>
            <p:nvPr/>
          </p:nvGrpSpPr>
          <p:grpSpPr>
            <a:xfrm>
              <a:off x="3107130" y="2580670"/>
              <a:ext cx="1192604" cy="2129056"/>
              <a:chOff x="3107130" y="2580670"/>
              <a:chExt cx="1192604" cy="212905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107130" y="4340394"/>
                <a:ext cx="6480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*</a:t>
                </a:r>
                <a:endParaRPr lang="en-CA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651662" y="2580670"/>
                <a:ext cx="6480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*</a:t>
                </a:r>
                <a:endParaRPr lang="en-CA" dirty="0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5364088" y="0"/>
            <a:ext cx="3600400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ysClr val="windowText" lastClr="000000"/>
                </a:solidFill>
              </a:rPr>
              <a:t>Transition Lakes</a:t>
            </a:r>
            <a:endParaRPr lang="en-CA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016" y="-99392"/>
            <a:ext cx="4860032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latin typeface="+mj-lt"/>
              </a:rPr>
              <a:t>Chironomid-inferred VWHO Data</a:t>
            </a:r>
          </a:p>
          <a:p>
            <a:pPr algn="ctr"/>
            <a:endParaRPr lang="en-CA" sz="1500" dirty="0" smtClean="0">
              <a:latin typeface="+mj-lt"/>
            </a:endParaRPr>
          </a:p>
          <a:p>
            <a:r>
              <a:rPr lang="en-CA" sz="2400" dirty="0" smtClean="0"/>
              <a:t>CI-VWHO trends were lake specific </a:t>
            </a:r>
          </a:p>
          <a:p>
            <a:endParaRPr lang="en-CA" sz="1000" dirty="0" smtClean="0"/>
          </a:p>
          <a:p>
            <a:r>
              <a:rPr lang="en-CA" sz="2400" dirty="0" smtClean="0"/>
              <a:t>Only Harp Lake and Peninsula Lake had significant directional trends in CI-VWHO since ~1900</a:t>
            </a:r>
          </a:p>
          <a:p>
            <a:endParaRPr lang="en-CA" sz="1000" dirty="0" smtClean="0"/>
          </a:p>
          <a:p>
            <a:r>
              <a:rPr lang="en-CA" sz="2400" dirty="0" smtClean="0"/>
              <a:t>Interestingly, a few of the study lakes exhibit a slight increase in CI-VWHO in the most recent sediments </a:t>
            </a:r>
          </a:p>
          <a:p>
            <a:endParaRPr lang="en-CA" sz="1000" dirty="0" smtClean="0"/>
          </a:p>
          <a:p>
            <a:r>
              <a:rPr lang="en-CA" sz="2400" dirty="0" smtClean="0"/>
              <a:t>The transition lakes undergo  decreasing (but not significant) trends in CI-VWHO</a:t>
            </a:r>
          </a:p>
          <a:p>
            <a:endParaRPr lang="en-CA" sz="10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4932040" y="332656"/>
            <a:ext cx="4131854" cy="6525344"/>
            <a:chOff x="-2282" y="0"/>
            <a:chExt cx="4342492" cy="6858000"/>
          </a:xfrm>
        </p:grpSpPr>
        <p:pic>
          <p:nvPicPr>
            <p:cNvPr id="1028" name="Picture 4" descr="C:\Users\Claire\Documents\Queen's MSc\Publications\Chapter 4\Figures\OffShieldVWHORplot.jpe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282" y="0"/>
              <a:ext cx="4286250" cy="68580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3692138" y="1028026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*</a:t>
              </a:r>
              <a:endParaRPr lang="en-CA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3866" y="332656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*</a:t>
              </a:r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31066" y="5507940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*</a:t>
              </a:r>
              <a:endParaRPr lang="en-CA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58800" y="5805264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*</a:t>
              </a:r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858" y="5440524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*</a:t>
              </a:r>
              <a:endParaRPr lang="en-CA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64088" y="0"/>
            <a:ext cx="3600400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ysClr val="windowText" lastClr="000000"/>
                </a:solidFill>
              </a:rPr>
              <a:t>Off-Shield Lakes</a:t>
            </a:r>
            <a:endParaRPr lang="en-CA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016" y="-99392"/>
            <a:ext cx="4860032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latin typeface="+mj-lt"/>
              </a:rPr>
              <a:t>Chironomid-inferred VWHO Data</a:t>
            </a:r>
          </a:p>
          <a:p>
            <a:endParaRPr lang="en-CA" sz="1500" dirty="0" smtClean="0"/>
          </a:p>
          <a:p>
            <a:r>
              <a:rPr lang="en-CA" sz="2400" dirty="0" smtClean="0"/>
              <a:t>CI-VWHO trends were lake specific </a:t>
            </a:r>
          </a:p>
          <a:p>
            <a:endParaRPr lang="en-CA" sz="1000" dirty="0" smtClean="0"/>
          </a:p>
          <a:p>
            <a:r>
              <a:rPr lang="en-CA" sz="2400" dirty="0" smtClean="0"/>
              <a:t>Only Harp Lake and Peninsula Lake had significant directional trends in CI-VWHO since ~1900</a:t>
            </a:r>
          </a:p>
          <a:p>
            <a:endParaRPr lang="en-CA" sz="1000" dirty="0" smtClean="0"/>
          </a:p>
          <a:p>
            <a:r>
              <a:rPr lang="en-CA" sz="2400" dirty="0" smtClean="0"/>
              <a:t>Interestingly, a few of the study lakes exhibit a slight increase in CI-VWHO in the most recent sediments </a:t>
            </a:r>
          </a:p>
          <a:p>
            <a:endParaRPr lang="en-CA" sz="1000" dirty="0" smtClean="0"/>
          </a:p>
          <a:p>
            <a:r>
              <a:rPr lang="en-CA" sz="2400" dirty="0" smtClean="0"/>
              <a:t>The transition lakes undergo  decreasing (but not significant) trends in CI-VWHO</a:t>
            </a:r>
          </a:p>
          <a:p>
            <a:endParaRPr lang="en-CA" sz="1000" dirty="0" smtClean="0"/>
          </a:p>
          <a:p>
            <a:r>
              <a:rPr lang="en-CA" sz="2400" dirty="0" smtClean="0"/>
              <a:t>We also observed opposing CI-VWHO trends in different basins within the same lake (Lake Manitou)</a:t>
            </a:r>
          </a:p>
          <a:p>
            <a:endParaRPr lang="en-CA" sz="2400" dirty="0" smtClean="0"/>
          </a:p>
          <a:p>
            <a:endParaRPr lang="en-CA" sz="2400" dirty="0"/>
          </a:p>
        </p:txBody>
      </p:sp>
      <p:sp>
        <p:nvSpPr>
          <p:cNvPr id="14" name="Rectangle 13"/>
          <p:cNvSpPr/>
          <p:nvPr/>
        </p:nvSpPr>
        <p:spPr>
          <a:xfrm>
            <a:off x="4930370" y="2385719"/>
            <a:ext cx="4176464" cy="443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Summary of Diatom Assemblage Trends</a:t>
            </a:r>
            <a:endParaRPr lang="en-C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288499"/>
            <a:ext cx="2664296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sz="2200" dirty="0" smtClean="0"/>
              <a:t> Gradual/subtle changes in diatom assemblages consistent with warming</a:t>
            </a:r>
          </a:p>
          <a:p>
            <a:pPr marL="93663" indent="-93663"/>
            <a:endParaRPr lang="en-CA" sz="2200" dirty="0" smtClean="0"/>
          </a:p>
          <a:p>
            <a:pPr marL="93663" indent="-93663"/>
            <a:r>
              <a:rPr lang="en-CA" sz="2200" dirty="0" smtClean="0"/>
              <a:t> </a:t>
            </a:r>
            <a:endParaRPr lang="en-CA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1467941"/>
            <a:ext cx="3851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86697"/>
            <a:ext cx="269979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Shield Lakes</a:t>
            </a:r>
            <a:endParaRPr lang="en-C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1288499"/>
            <a:ext cx="3240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sz="2200" dirty="0" smtClean="0"/>
              <a:t> Pronounced shifts in diatom assemblages consistent with warming 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2200" dirty="0" smtClean="0"/>
              <a:t> Decrease in mesotrophic taxa</a:t>
            </a:r>
          </a:p>
          <a:p>
            <a:pPr marL="93663" indent="-93663"/>
            <a:endParaRPr lang="en-CA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795989"/>
            <a:ext cx="316835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Transition Lakes</a:t>
            </a:r>
            <a:endParaRPr lang="en-CA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795989"/>
            <a:ext cx="313184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Off-Shield Lakes</a:t>
            </a:r>
            <a:endParaRPr lang="en-CA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1288499"/>
            <a:ext cx="320384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sz="2200" dirty="0" smtClean="0"/>
              <a:t> Diatom assemblage shift consistent with warming in Lake Manitou 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2200" dirty="0" smtClean="0"/>
              <a:t>Increase in mesotrophic taxa in off-Shield lakes </a:t>
            </a:r>
          </a:p>
          <a:p>
            <a:pPr marL="93663" indent="-93663"/>
            <a:endParaRPr lang="en-CA" sz="2200" i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39" t="10633" r="13027" b="19179"/>
          <a:stretch/>
        </p:blipFill>
        <p:spPr>
          <a:xfrm>
            <a:off x="-36512" y="3151508"/>
            <a:ext cx="1388725" cy="1296144"/>
          </a:xfrm>
          <a:prstGeom prst="rect">
            <a:avLst/>
          </a:prstGeom>
        </p:spPr>
      </p:pic>
      <p:pic>
        <p:nvPicPr>
          <p:cNvPr id="15" name="Picture 14" descr="aul ambigua2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5172" r="38719" b="9085"/>
          <a:stretch>
            <a:fillRect/>
          </a:stretch>
        </p:blipFill>
        <p:spPr>
          <a:xfrm>
            <a:off x="1415378" y="3151508"/>
            <a:ext cx="1249743" cy="1296000"/>
          </a:xfrm>
          <a:prstGeom prst="rect">
            <a:avLst/>
          </a:prstGeom>
        </p:spPr>
      </p:pic>
      <p:pic>
        <p:nvPicPr>
          <p:cNvPr id="16" name="Picture 15" descr="aul ambigua2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5172" r="38719" b="9085"/>
          <a:stretch>
            <a:fillRect/>
          </a:stretch>
        </p:blipFill>
        <p:spPr>
          <a:xfrm>
            <a:off x="3655547" y="3151508"/>
            <a:ext cx="1249743" cy="1296000"/>
          </a:xfrm>
          <a:prstGeom prst="rect">
            <a:avLst/>
          </a:prstGeom>
        </p:spPr>
      </p:pic>
      <p:pic>
        <p:nvPicPr>
          <p:cNvPr id="17" name="Picture 16" descr="cyc comensis1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rcRect l="9490" r="33570" b="20592"/>
          <a:stretch>
            <a:fillRect/>
          </a:stretch>
        </p:blipFill>
        <p:spPr>
          <a:xfrm>
            <a:off x="2728286" y="3151508"/>
            <a:ext cx="864096" cy="1296000"/>
          </a:xfrm>
          <a:prstGeom prst="rect">
            <a:avLst/>
          </a:prstGeom>
        </p:spPr>
      </p:pic>
      <p:pic>
        <p:nvPicPr>
          <p:cNvPr id="18" name="Picture 17" descr="stephan minutulus.jpg"/>
          <p:cNvPicPr>
            <a:picLocks noChangeAspect="1"/>
          </p:cNvPicPr>
          <p:nvPr/>
        </p:nvPicPr>
        <p:blipFill>
          <a:blip r:embed="rId6" cstate="print"/>
          <a:srcRect l="19242" t="13214" r="26803" b="25668"/>
          <a:stretch>
            <a:fillRect/>
          </a:stretch>
        </p:blipFill>
        <p:spPr>
          <a:xfrm>
            <a:off x="4968455" y="3151508"/>
            <a:ext cx="936104" cy="1296000"/>
          </a:xfrm>
          <a:prstGeom prst="rect">
            <a:avLst/>
          </a:prstGeom>
        </p:spPr>
      </p:pic>
      <p:sp>
        <p:nvSpPr>
          <p:cNvPr id="23" name="Up Arrow 22"/>
          <p:cNvSpPr/>
          <p:nvPr/>
        </p:nvSpPr>
        <p:spPr>
          <a:xfrm>
            <a:off x="467544" y="4519660"/>
            <a:ext cx="288032" cy="6206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Up Arrow 23"/>
          <p:cNvSpPr/>
          <p:nvPr/>
        </p:nvSpPr>
        <p:spPr>
          <a:xfrm rot="10800000">
            <a:off x="1859142" y="4519660"/>
            <a:ext cx="336594" cy="62068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Up Arrow 24"/>
          <p:cNvSpPr/>
          <p:nvPr/>
        </p:nvSpPr>
        <p:spPr>
          <a:xfrm>
            <a:off x="2987824" y="4519660"/>
            <a:ext cx="648072" cy="6206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Up Arrow 25"/>
          <p:cNvSpPr/>
          <p:nvPr/>
        </p:nvSpPr>
        <p:spPr>
          <a:xfrm rot="10800000">
            <a:off x="3995937" y="4519660"/>
            <a:ext cx="648072" cy="62068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Up Arrow 34"/>
          <p:cNvSpPr/>
          <p:nvPr/>
        </p:nvSpPr>
        <p:spPr>
          <a:xfrm rot="10800000">
            <a:off x="5148065" y="4519660"/>
            <a:ext cx="648072" cy="62068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6" name="Picture 35" descr="aul ambigua2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l="5172" r="38719" b="9085"/>
          <a:stretch>
            <a:fillRect/>
          </a:stretch>
        </p:blipFill>
        <p:spPr>
          <a:xfrm>
            <a:off x="6894985" y="3151508"/>
            <a:ext cx="1249743" cy="1296000"/>
          </a:xfrm>
          <a:prstGeom prst="rect">
            <a:avLst/>
          </a:prstGeom>
        </p:spPr>
      </p:pic>
      <p:pic>
        <p:nvPicPr>
          <p:cNvPr id="37" name="Picture 36" descr="cyc comensis1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rcRect l="9490" r="33570" b="20592"/>
          <a:stretch>
            <a:fillRect/>
          </a:stretch>
        </p:blipFill>
        <p:spPr>
          <a:xfrm>
            <a:off x="5967724" y="3151508"/>
            <a:ext cx="864096" cy="1296000"/>
          </a:xfrm>
          <a:prstGeom prst="rect">
            <a:avLst/>
          </a:prstGeom>
        </p:spPr>
      </p:pic>
      <p:pic>
        <p:nvPicPr>
          <p:cNvPr id="38" name="Picture 37" descr="stephan minutulus.jpg"/>
          <p:cNvPicPr>
            <a:picLocks noChangeAspect="1"/>
          </p:cNvPicPr>
          <p:nvPr/>
        </p:nvPicPr>
        <p:blipFill>
          <a:blip r:embed="rId6" cstate="print"/>
          <a:srcRect l="19242" t="13214" r="26803" b="25668"/>
          <a:stretch>
            <a:fillRect/>
          </a:stretch>
        </p:blipFill>
        <p:spPr>
          <a:xfrm>
            <a:off x="8207896" y="3151508"/>
            <a:ext cx="936104" cy="1296000"/>
          </a:xfrm>
          <a:prstGeom prst="rect">
            <a:avLst/>
          </a:prstGeom>
        </p:spPr>
      </p:pic>
      <p:sp>
        <p:nvSpPr>
          <p:cNvPr id="39" name="Up Arrow 38"/>
          <p:cNvSpPr/>
          <p:nvPr/>
        </p:nvSpPr>
        <p:spPr>
          <a:xfrm>
            <a:off x="6191672" y="4519660"/>
            <a:ext cx="648072" cy="620688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Up Arrow 39"/>
          <p:cNvSpPr/>
          <p:nvPr/>
        </p:nvSpPr>
        <p:spPr>
          <a:xfrm rot="10800000">
            <a:off x="7199785" y="4519660"/>
            <a:ext cx="648072" cy="62068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Up Arrow 40"/>
          <p:cNvSpPr/>
          <p:nvPr/>
        </p:nvSpPr>
        <p:spPr>
          <a:xfrm>
            <a:off x="8316416" y="4519660"/>
            <a:ext cx="648072" cy="62068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TextBox 41"/>
          <p:cNvSpPr txBox="1"/>
          <p:nvPr/>
        </p:nvSpPr>
        <p:spPr>
          <a:xfrm>
            <a:off x="-36512" y="5570076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Gradual Warming</a:t>
            </a:r>
            <a:endParaRPr lang="en-CA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3059832" y="535521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Warming + Nutrient Recovery</a:t>
            </a:r>
            <a:endParaRPr lang="en-CA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6300192" y="5356373"/>
            <a:ext cx="2843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Warming + </a:t>
            </a:r>
          </a:p>
          <a:p>
            <a:pPr algn="ctr"/>
            <a:r>
              <a:rPr lang="en-CA" sz="2800" dirty="0" smtClean="0"/>
              <a:t>Nutrient Loading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3" grpId="0" animBg="1"/>
      <p:bldP spid="25" grpId="0" animBg="1"/>
      <p:bldP spid="26" grpId="0" animBg="1"/>
      <p:bldP spid="35" grpId="0" animBg="1"/>
      <p:bldP spid="3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eld_summary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032" y="836712"/>
            <a:ext cx="6747140" cy="2739129"/>
          </a:xfrm>
          <a:prstGeom prst="rect">
            <a:avLst/>
          </a:prstGeom>
        </p:spPr>
      </p:pic>
      <p:pic>
        <p:nvPicPr>
          <p:cNvPr id="5" name="Picture 4" descr="T_summaryv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9691" y="4074247"/>
            <a:ext cx="4574517" cy="2739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914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Shield Lakes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17032"/>
            <a:ext cx="914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Transition Lakes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000996"/>
            <a:ext cx="2699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/>
          </a:p>
          <a:p>
            <a:r>
              <a:rPr lang="en-CA" dirty="0" smtClean="0"/>
              <a:t>Increasing sedimentary-inferred chlorophyll-</a:t>
            </a:r>
            <a:r>
              <a:rPr lang="en-CA" i="1" dirty="0" smtClean="0"/>
              <a:t>a</a:t>
            </a:r>
            <a:r>
              <a:rPr lang="en-CA" dirty="0" smtClean="0"/>
              <a:t> observed alongside stable or decreasing DI-TP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VRS-chlorophyll-</a:t>
            </a:r>
            <a:r>
              <a:rPr lang="en-CA" sz="2400" i="1" dirty="0" smtClean="0"/>
              <a:t>a</a:t>
            </a:r>
            <a:r>
              <a:rPr lang="en-CA" sz="2400" dirty="0" smtClean="0"/>
              <a:t> and diatom-inferred TP (DI-TP)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S_summary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08021"/>
            <a:ext cx="8976532" cy="3745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9388"/>
            <a:ext cx="918051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Off- Shield Lakes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653136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 smtClean="0"/>
          </a:p>
          <a:p>
            <a:r>
              <a:rPr lang="en-CA" sz="2000" dirty="0" smtClean="0"/>
              <a:t>In lakes located off-Shield, both sedimentary chlorophyll-</a:t>
            </a:r>
            <a:r>
              <a:rPr lang="en-CA" sz="2000" i="1" dirty="0" smtClean="0"/>
              <a:t>a </a:t>
            </a:r>
            <a:r>
              <a:rPr lang="en-CA" sz="2000" dirty="0" smtClean="0"/>
              <a:t>and DI-TP (or the % relative abundance of mesotrophic </a:t>
            </a:r>
            <a:r>
              <a:rPr lang="en-CA" sz="2000" i="1" dirty="0" err="1" smtClean="0"/>
              <a:t>Stephanodiscus</a:t>
            </a:r>
            <a:r>
              <a:rPr lang="en-CA" sz="2000" dirty="0" smtClean="0"/>
              <a:t> taxa) have increased</a:t>
            </a:r>
          </a:p>
          <a:p>
            <a:endParaRPr lang="en-CA" sz="2000" dirty="0" smtClean="0"/>
          </a:p>
          <a:p>
            <a:r>
              <a:rPr lang="en-CA" sz="2000" dirty="0" smtClean="0"/>
              <a:t>VRS-chlorophyll-</a:t>
            </a:r>
            <a:r>
              <a:rPr lang="en-CA" sz="2000" i="1" dirty="0" smtClean="0"/>
              <a:t>a</a:t>
            </a:r>
            <a:r>
              <a:rPr lang="en-CA" sz="2000" dirty="0" smtClean="0"/>
              <a:t> has increased to above early-1900s concentrations in all lakes</a:t>
            </a:r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VRS-chlorophyll-</a:t>
            </a:r>
            <a:r>
              <a:rPr lang="en-CA" sz="2400" i="1" dirty="0" smtClean="0"/>
              <a:t>a</a:t>
            </a:r>
            <a:r>
              <a:rPr lang="en-CA" sz="2400" dirty="0" smtClean="0"/>
              <a:t> and diatom-inferred TP (DI-TP)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laire\Documents\Queen's MSc\Publications\Chapter 4\Figures\TOCSummaryRplo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00075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56176" y="1412776"/>
            <a:ext cx="2987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Spectrally-inferred TOC decreased during the late-1800s and has increased across all lakes following recovery from acidification </a:t>
            </a:r>
          </a:p>
          <a:p>
            <a:endParaRPr lang="en-CA" dirty="0" smtClean="0"/>
          </a:p>
          <a:p>
            <a:r>
              <a:rPr lang="en-CA" dirty="0" smtClean="0"/>
              <a:t>The slight increases in CI-VWHO observed in some lakes may be associated with increasing TOC (e.g. Peninsula and Harp lakes - which undergo the highest increases in TOC)</a:t>
            </a: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Total Organic Carbon (TOC)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How do </a:t>
            </a:r>
            <a:r>
              <a:rPr lang="en-CA" sz="3600" dirty="0" err="1" smtClean="0"/>
              <a:t>paleo</a:t>
            </a:r>
            <a:r>
              <a:rPr lang="en-CA" sz="3600" dirty="0" smtClean="0"/>
              <a:t>-inferred trends compare with direct monitoring data ?</a:t>
            </a:r>
            <a:endParaRPr lang="en-CA" sz="3600" dirty="0"/>
          </a:p>
        </p:txBody>
      </p:sp>
      <p:pic>
        <p:nvPicPr>
          <p:cNvPr id="4098" name="Picture 2" descr="C:\Users\Claire\Documents\Queen's MSc\Publications\Chapter 4\Figures\HarpcamparisonRplo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37407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52717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Harp Lake </a:t>
            </a:r>
            <a:endParaRPr lang="en-C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877272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Trends are generally consistent between direct monitoring data and </a:t>
            </a:r>
            <a:r>
              <a:rPr lang="en-CA" sz="2000" dirty="0" err="1" smtClean="0"/>
              <a:t>paleo</a:t>
            </a:r>
            <a:r>
              <a:rPr lang="en-CA" sz="2000" dirty="0" smtClean="0"/>
              <a:t>-reconstructions (potentially a slight lag in the </a:t>
            </a:r>
            <a:r>
              <a:rPr lang="en-CA" sz="2000" dirty="0" err="1" smtClean="0"/>
              <a:t>paleo</a:t>
            </a:r>
            <a:r>
              <a:rPr lang="en-CA" sz="2000" dirty="0" smtClean="0"/>
              <a:t> </a:t>
            </a:r>
            <a:r>
              <a:rPr lang="en-CA" sz="2000" dirty="0" err="1" smtClean="0"/>
              <a:t>chl</a:t>
            </a:r>
            <a:r>
              <a:rPr lang="en-CA" sz="2000" i="1" dirty="0" err="1" smtClean="0"/>
              <a:t>a</a:t>
            </a:r>
            <a:r>
              <a:rPr lang="en-CA" sz="2000" dirty="0" smtClean="0"/>
              <a:t> data) </a:t>
            </a:r>
          </a:p>
          <a:p>
            <a:endParaRPr lang="en-CA" sz="2000" dirty="0" smtClean="0"/>
          </a:p>
          <a:p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1476000" y="619200"/>
            <a:ext cx="5832648" cy="5425996"/>
            <a:chOff x="251520" y="1772816"/>
            <a:chExt cx="4536504" cy="4258444"/>
          </a:xfrm>
        </p:grpSpPr>
        <p:pic>
          <p:nvPicPr>
            <p:cNvPr id="22" name="Picture 21" descr="gifendplotRplot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1988840"/>
              <a:ext cx="4536504" cy="404242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995936" y="3212976"/>
              <a:ext cx="720080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200" dirty="0" smtClean="0">
                  <a:latin typeface="Arial" pitchFamily="34" charset="0"/>
                  <a:cs typeface="Arial" pitchFamily="34" charset="0"/>
                </a:rPr>
                <a:t>Year</a:t>
              </a:r>
              <a:endParaRPr lang="en-CA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7584" y="1772816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91880" y="609329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Harp Lake </a:t>
            </a:r>
            <a:endParaRPr lang="en-CA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What does increasing VWHO mean for Lake Trout habitat?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35896" y="5760803"/>
            <a:ext cx="1512168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700" dirty="0" smtClean="0">
                <a:latin typeface="Arial" pitchFamily="34" charset="0"/>
                <a:cs typeface="Arial" pitchFamily="34" charset="0"/>
              </a:rPr>
              <a:t>Day of Year</a:t>
            </a:r>
            <a:endParaRPr lang="en-CA" sz="1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03648" y="14847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Harp Lake</a:t>
            </a:r>
            <a:endParaRPr lang="en-C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3236126"/>
            <a:ext cx="6480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Year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Claire\Documents\Queen's MSc\Lake Trout\Late Summer DO\Harp\habitatFigures\giphy - Copy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67540"/>
            <a:ext cx="5338936" cy="5338936"/>
          </a:xfrm>
          <a:prstGeom prst="rect">
            <a:avLst/>
          </a:prstGeom>
          <a:noFill/>
        </p:spPr>
      </p:pic>
      <p:grpSp>
        <p:nvGrpSpPr>
          <p:cNvPr id="2" name="Group 18"/>
          <p:cNvGrpSpPr/>
          <p:nvPr/>
        </p:nvGrpSpPr>
        <p:grpSpPr>
          <a:xfrm>
            <a:off x="1475656" y="620688"/>
            <a:ext cx="5832648" cy="5425996"/>
            <a:chOff x="251520" y="1772816"/>
            <a:chExt cx="4536504" cy="4258444"/>
          </a:xfrm>
        </p:grpSpPr>
        <p:pic>
          <p:nvPicPr>
            <p:cNvPr id="22" name="Picture 21" descr="gifendplotRplot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988840"/>
              <a:ext cx="4536504" cy="404242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995936" y="3212976"/>
              <a:ext cx="720080" cy="2880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200" dirty="0" smtClean="0">
                  <a:latin typeface="Arial" pitchFamily="34" charset="0"/>
                  <a:cs typeface="Arial" pitchFamily="34" charset="0"/>
                </a:rPr>
                <a:t>Year</a:t>
              </a:r>
              <a:endParaRPr lang="en-CA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7584" y="1772816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91880" y="609329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Harp Lake </a:t>
            </a:r>
            <a:endParaRPr lang="en-CA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339752" y="980728"/>
            <a:ext cx="3744416" cy="4536504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2483768" y="2636912"/>
            <a:ext cx="288032" cy="36004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71800" y="2996952"/>
            <a:ext cx="216024" cy="28803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87824" y="3284984"/>
            <a:ext cx="360040" cy="14401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47864" y="3429000"/>
            <a:ext cx="288032" cy="7920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35896" y="4221088"/>
            <a:ext cx="288032" cy="28803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23928" y="4509120"/>
            <a:ext cx="288032" cy="216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11960" y="4725144"/>
            <a:ext cx="216024" cy="216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27984" y="4941168"/>
            <a:ext cx="36004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15816" y="2420888"/>
            <a:ext cx="648072" cy="21602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63888" y="2636912"/>
            <a:ext cx="432048" cy="144016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995936" y="2780928"/>
            <a:ext cx="360040" cy="72008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55976" y="2852936"/>
            <a:ext cx="288032" cy="21602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44008" y="3068960"/>
            <a:ext cx="648072" cy="2088232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292080" y="5157192"/>
            <a:ext cx="288032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Down Arrow 71"/>
          <p:cNvSpPr/>
          <p:nvPr/>
        </p:nvSpPr>
        <p:spPr>
          <a:xfrm rot="16200000">
            <a:off x="3887924" y="3392996"/>
            <a:ext cx="576064" cy="79208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2400" dirty="0" smtClean="0"/>
              <a:t>What does increasing VWHO mean for Lake Trout habitat?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35896" y="5760803"/>
            <a:ext cx="1512168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700" dirty="0" smtClean="0">
                <a:latin typeface="Arial" pitchFamily="34" charset="0"/>
                <a:cs typeface="Arial" pitchFamily="34" charset="0"/>
              </a:rPr>
              <a:t>Day of Year</a:t>
            </a:r>
            <a:endParaRPr lang="en-CA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8224" y="443711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High proportions of optimal Lake Trout habitat are present for longer into the year before decreasing to seasonal minimum  </a:t>
            </a:r>
            <a:endParaRPr lang="en-CA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4788024" y="4941168"/>
            <a:ext cx="504056" cy="36004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2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Claire\Pictures\Fieldwork 2015\Algoma and Manitou\Algoma &amp; Manitoulin\FullSizeRender(5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003" y="0"/>
            <a:ext cx="9204515" cy="690338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031368" y="4797152"/>
            <a:ext cx="216024" cy="216024"/>
          </a:xfrm>
          <a:prstGeom prst="ellipse">
            <a:avLst/>
          </a:prstGeom>
          <a:solidFill>
            <a:srgbClr val="9C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692696"/>
            <a:ext cx="9180512" cy="6165304"/>
          </a:xfrm>
          <a:solidFill>
            <a:schemeClr val="bg1">
              <a:alpha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449263" indent="-249238">
              <a:buNone/>
            </a:pPr>
            <a:endParaRPr lang="en-CA" sz="1700" dirty="0" smtClean="0"/>
          </a:p>
          <a:p>
            <a:pPr marL="449263" indent="-249238">
              <a:buNone/>
            </a:pPr>
            <a:endParaRPr lang="en-CA" sz="1700" dirty="0" smtClean="0"/>
          </a:p>
          <a:p>
            <a:pPr marL="449263" indent="-249238">
              <a:buNone/>
            </a:pPr>
            <a:r>
              <a:rPr lang="en-CA" dirty="0" smtClean="0"/>
              <a:t>VWHO trends appear to be lake-specific and subtle</a:t>
            </a:r>
          </a:p>
          <a:p>
            <a:pPr marL="449263" indent="-249238">
              <a:buNone/>
            </a:pPr>
            <a:endParaRPr lang="en-CA" sz="700" dirty="0" smtClean="0"/>
          </a:p>
          <a:p>
            <a:pPr marL="449263" indent="-249238">
              <a:buNone/>
            </a:pPr>
            <a:r>
              <a:rPr lang="en-CA" dirty="0" smtClean="0"/>
              <a:t>Trends in environmental variables that can influence oxygen were generally coherent across lakes and/or regions. For instance:</a:t>
            </a:r>
          </a:p>
          <a:p>
            <a:pPr marL="449263" indent="-249238">
              <a:buNone/>
            </a:pPr>
            <a:endParaRPr lang="en-CA" sz="900" dirty="0" smtClean="0"/>
          </a:p>
          <a:p>
            <a:pPr marL="725488" lvl="2" indent="-284163"/>
            <a:r>
              <a:rPr lang="en-CA" sz="2800" dirty="0" smtClean="0"/>
              <a:t>Most lakes record diatom assemblage shifts consistent with warming-induced changes in lake thermal properties (i.e. stability and mixing)</a:t>
            </a:r>
          </a:p>
          <a:p>
            <a:pPr marL="725488" lvl="2" indent="-284163"/>
            <a:endParaRPr lang="en-CA" sz="700" dirty="0" smtClean="0"/>
          </a:p>
          <a:p>
            <a:pPr marL="725488" lvl="2" indent="-284163"/>
            <a:r>
              <a:rPr lang="en-CA" sz="2800" dirty="0" smtClean="0"/>
              <a:t>Nutrients have increased in off-Shield lakes</a:t>
            </a:r>
          </a:p>
          <a:p>
            <a:pPr marL="725488" lvl="2" indent="-284163"/>
            <a:endParaRPr lang="en-CA" sz="700" dirty="0" smtClean="0"/>
          </a:p>
          <a:p>
            <a:pPr marL="725488" lvl="2" indent="-284163"/>
            <a:r>
              <a:rPr lang="en-CA" sz="2800" dirty="0" smtClean="0"/>
              <a:t>Sedimentary-inferred chlorophyll-</a:t>
            </a:r>
            <a:r>
              <a:rPr lang="en-CA" sz="2800" i="1" dirty="0" smtClean="0"/>
              <a:t>a </a:t>
            </a:r>
            <a:r>
              <a:rPr lang="en-CA" sz="2800" dirty="0" smtClean="0"/>
              <a:t>and TOC have increased across all lakes</a:t>
            </a:r>
          </a:p>
          <a:p>
            <a:pPr marL="449263" lvl="2" indent="-249238"/>
            <a:endParaRPr lang="en-CA" sz="700" dirty="0" smtClean="0"/>
          </a:p>
          <a:p>
            <a:pPr marL="449263" lvl="2" indent="-249238"/>
            <a:endParaRPr lang="en-CA" sz="800" dirty="0" smtClean="0"/>
          </a:p>
          <a:p>
            <a:pPr marL="449263" indent="-249238">
              <a:buNone/>
            </a:pPr>
            <a:r>
              <a:rPr lang="en-CA" dirty="0" smtClean="0"/>
              <a:t>This may suggest that changes in environmental variables that can influence VWHO are not yet of a great enough magnitude to influence oxygen dynamics in many of these systems</a:t>
            </a:r>
          </a:p>
          <a:p>
            <a:pPr marL="449263" indent="-249238">
              <a:buNone/>
            </a:pPr>
            <a:endParaRPr lang="en-CA" sz="1600" dirty="0" smtClean="0"/>
          </a:p>
          <a:p>
            <a:pPr marL="449263" indent="-249238">
              <a:buNone/>
            </a:pPr>
            <a:r>
              <a:rPr lang="en-CA" dirty="0" smtClean="0"/>
              <a:t>These data also suggest that off-Shield lakes may be more sensitive to water quality degradation from nutrient loading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-324544" y="0"/>
            <a:ext cx="9649072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ysClr val="windowText" lastClr="000000"/>
                </a:solidFill>
              </a:rPr>
              <a:t>Conclusions</a:t>
            </a:r>
            <a:endParaRPr lang="en-CA" sz="4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66838"/>
            <a:ext cx="8366125" cy="4937125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SzTx/>
              <a:buNone/>
            </a:pPr>
            <a:r>
              <a:rPr lang="en-CA" sz="2400" dirty="0" smtClean="0">
                <a:solidFill>
                  <a:schemeClr val="tx1"/>
                </a:solidFill>
              </a:rPr>
              <a:t> Lake Trout lakes are relatively rare – only 1% of Ontario lakes</a:t>
            </a:r>
          </a:p>
          <a:p>
            <a:pPr marL="628650" lvl="1" indent="-17145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 This represents 20-25% of all Lake Trout lakes worldwide</a:t>
            </a:r>
          </a:p>
          <a:p>
            <a:pPr marL="628650" lvl="1" indent="-171450" eaLnBrk="1" hangingPunct="1">
              <a:spcBef>
                <a:spcPct val="20000"/>
              </a:spcBef>
              <a:buFont typeface="Arial" charset="0"/>
              <a:buChar char="•"/>
            </a:pPr>
            <a:endParaRPr lang="en-CA" sz="50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9338" y="6237288"/>
            <a:ext cx="1584325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9220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6338" y="2319338"/>
            <a:ext cx="43211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7524750" y="2327275"/>
            <a:ext cx="1341438" cy="395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646613" y="6396038"/>
            <a:ext cx="447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1200">
                <a:solidFill>
                  <a:srgbClr val="0C152F"/>
                </a:solidFill>
                <a:latin typeface="Calibri" pitchFamily="34" charset="0"/>
              </a:rPr>
              <a:t>(OMNRF 2006)</a:t>
            </a:r>
          </a:p>
          <a:p>
            <a:pPr algn="r"/>
            <a:r>
              <a:rPr lang="en-CA" sz="1200">
                <a:solidFill>
                  <a:srgbClr val="0C152F"/>
                </a:solidFill>
                <a:latin typeface="Calibri" pitchFamily="34" charset="0"/>
              </a:rPr>
              <a:t>(Photo http://www.hookhack.com/html/fom020113_laketrout.html)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16463" y="2286000"/>
            <a:ext cx="431800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003800" y="2132013"/>
            <a:ext cx="4140200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467469" y="2230438"/>
            <a:ext cx="54006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CA" sz="2400" dirty="0">
                <a:latin typeface="Calibri" pitchFamily="34" charset="0"/>
              </a:rPr>
              <a:t> Good ecological indicator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CA" sz="200" dirty="0">
              <a:latin typeface="Calibri" pitchFamily="34" charset="0"/>
            </a:endParaRPr>
          </a:p>
          <a:p>
            <a:pPr marL="625475" lvl="1" indent="-174625">
              <a:buFont typeface="Arial" charset="0"/>
              <a:buChar char="•"/>
            </a:pPr>
            <a:r>
              <a:rPr lang="en-CA" sz="2000" dirty="0">
                <a:latin typeface="Calibri" pitchFamily="34" charset="0"/>
              </a:rPr>
              <a:t> Large bodied (30-80 cm in length) and late maturing (5-10 yrs)  </a:t>
            </a:r>
          </a:p>
          <a:p>
            <a:pPr marL="625475" lvl="1" indent="-174625">
              <a:buFont typeface="Arial" charset="0"/>
              <a:buChar char="•"/>
            </a:pPr>
            <a:r>
              <a:rPr lang="en-CA" sz="2000" dirty="0">
                <a:latin typeface="Calibri" pitchFamily="34" charset="0"/>
              </a:rPr>
              <a:t> Specific habitat requirements for temperature and oxygen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00563" y="4868863"/>
            <a:ext cx="719137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tx2"/>
                </a:solidFill>
              </a:rPr>
              <a:t>Lake Trout</a:t>
            </a:r>
            <a:endParaRPr lang="en-CA" dirty="0">
              <a:solidFill>
                <a:schemeClr val="tx2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3897313"/>
            <a:ext cx="5275262" cy="2376487"/>
            <a:chOff x="611560" y="4025870"/>
            <a:chExt cx="4032448" cy="1740002"/>
          </a:xfrm>
        </p:grpSpPr>
        <p:pic>
          <p:nvPicPr>
            <p:cNvPr id="9229" name="Picture 2" descr="http://outdoorsquebec.com/Images/Lake%20Trout%20Pic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761" r="3822"/>
            <a:stretch>
              <a:fillRect/>
            </a:stretch>
          </p:blipFill>
          <p:spPr bwMode="auto">
            <a:xfrm>
              <a:off x="611560" y="4077072"/>
              <a:ext cx="4032448" cy="1688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543525" y="4025870"/>
              <a:ext cx="2308070" cy="2882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03973" y="4088636"/>
              <a:ext cx="864009" cy="2882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Claire\Pictures\Fieldwork 2015\Algoma and Manitou\Algoma &amp; Manitoulin\FullSizeRender(5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003" y="0"/>
            <a:ext cx="9204515" cy="690338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-10988" y="4005064"/>
            <a:ext cx="9144000" cy="25202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2" descr="http://chone.marinebiodiversity.ca/members/forms-useful-downloads/nserc_logo_color.jpg/at_download/fi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44" y="5013176"/>
            <a:ext cx="2851784" cy="1263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am980.ca/files/2014/03/Environment-Canada-Logo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39" y="5877272"/>
            <a:ext cx="2104200" cy="508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nipigon.net/files/8713/7754/0257/SCI_MNR_logo_bronze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1" b="21116"/>
          <a:stretch/>
        </p:blipFill>
        <p:spPr bwMode="auto">
          <a:xfrm>
            <a:off x="42930" y="5085184"/>
            <a:ext cx="3124406" cy="1163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sustainablewater.org/wp-content/uploads/2011/07/federation-of-ontario-cottagers-associations-log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29" y="5013176"/>
            <a:ext cx="2038715" cy="636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252536" y="0"/>
            <a:ext cx="9577064" cy="620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ysClr val="windowText" lastClr="000000"/>
                </a:solidFill>
              </a:rPr>
              <a:t>Thank you for listening!</a:t>
            </a:r>
            <a:endParaRPr lang="en-CA" sz="40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6013"/>
            <a:ext cx="9144000" cy="3247043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>
            <a:spAutoFit/>
          </a:bodyPr>
          <a:lstStyle/>
          <a:p>
            <a:pPr marL="449263" indent="-249238">
              <a:buNone/>
            </a:pPr>
            <a:r>
              <a:rPr lang="en-CA" sz="2000" b="1" dirty="0" smtClean="0"/>
              <a:t>Summary: </a:t>
            </a:r>
          </a:p>
          <a:p>
            <a:pPr marL="449263" indent="-249238">
              <a:buNone/>
            </a:pPr>
            <a:r>
              <a:rPr lang="en-CA" sz="2000" dirty="0" smtClean="0"/>
              <a:t>VWHO trends appear to be lake-specific and subtle</a:t>
            </a:r>
          </a:p>
          <a:p>
            <a:pPr marL="449263" indent="-249238">
              <a:buNone/>
            </a:pPr>
            <a:endParaRPr lang="en-CA" sz="700" dirty="0" smtClean="0"/>
          </a:p>
          <a:p>
            <a:pPr marL="449263" indent="-249238">
              <a:buNone/>
            </a:pPr>
            <a:r>
              <a:rPr lang="en-CA" sz="2000" dirty="0" smtClean="0"/>
              <a:t>Trends in environmental variables that can influence oxygen were generally coherent across lakes and/or regions</a:t>
            </a:r>
          </a:p>
          <a:p>
            <a:pPr marL="449263" indent="-249238">
              <a:buNone/>
            </a:pPr>
            <a:endParaRPr lang="en-CA" sz="900" dirty="0" smtClean="0"/>
          </a:p>
          <a:p>
            <a:pPr marL="449263" indent="-249238">
              <a:buNone/>
            </a:pPr>
            <a:r>
              <a:rPr lang="en-CA" sz="2000" dirty="0" smtClean="0"/>
              <a:t>This may suggest that changes in environmental variables that can influence VWHO are not yet of a great enough magnitude to influence oxygen dynamics in many of these systems</a:t>
            </a:r>
          </a:p>
          <a:p>
            <a:pPr marL="449263" indent="-249238">
              <a:buNone/>
            </a:pPr>
            <a:endParaRPr lang="en-CA" sz="900" dirty="0" smtClean="0"/>
          </a:p>
          <a:p>
            <a:pPr marL="449263" indent="-249238">
              <a:buNone/>
            </a:pPr>
            <a:r>
              <a:rPr lang="en-CA" sz="2000" dirty="0" smtClean="0"/>
              <a:t>These data also suggest that off-Shield lakes may be more sensitive to water quality degradation from nutrient loading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6512" y="4150821"/>
            <a:ext cx="918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>
              <a:spcBef>
                <a:spcPct val="20000"/>
              </a:spcBef>
              <a:defRPr/>
            </a:pPr>
            <a:r>
              <a:rPr lang="en-US" kern="0" dirty="0" smtClean="0">
                <a:latin typeface="Calibri" pitchFamily="34" charset="0"/>
              </a:rPr>
              <a:t>Acknowledgments: Liz </a:t>
            </a:r>
            <a:r>
              <a:rPr lang="en-US" kern="0" dirty="0" err="1" smtClean="0">
                <a:latin typeface="Calibri" pitchFamily="34" charset="0"/>
              </a:rPr>
              <a:t>Favot</a:t>
            </a:r>
            <a:r>
              <a:rPr lang="en-US" kern="0" dirty="0" smtClean="0">
                <a:latin typeface="Calibri" pitchFamily="34" charset="0"/>
              </a:rPr>
              <a:t>, </a:t>
            </a:r>
            <a:r>
              <a:rPr lang="en-CA" dirty="0" err="1" smtClean="0"/>
              <a:t>Branaavan</a:t>
            </a:r>
            <a:r>
              <a:rPr lang="en-CA" dirty="0" smtClean="0"/>
              <a:t> </a:t>
            </a:r>
            <a:r>
              <a:rPr lang="en-CA" dirty="0" err="1" smtClean="0"/>
              <a:t>Sivarajah</a:t>
            </a:r>
            <a:r>
              <a:rPr lang="en-CA" dirty="0" smtClean="0"/>
              <a:t>, </a:t>
            </a:r>
            <a:r>
              <a:rPr lang="en-US" kern="0" dirty="0" smtClean="0">
                <a:latin typeface="Calibri" pitchFamily="34" charset="0"/>
              </a:rPr>
              <a:t>Ron Ingram, Hillary Austin-Quinn, Jenny Moe, the Blue Jay Creek Hatchery staff, and PEARL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395536" y="581869"/>
            <a:ext cx="7940968" cy="6276130"/>
            <a:chOff x="395536" y="140976"/>
            <a:chExt cx="8280920" cy="6544811"/>
          </a:xfrm>
        </p:grpSpPr>
        <p:pic>
          <p:nvPicPr>
            <p:cNvPr id="5" name="Picture 4" descr="Figure1Astratv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140976"/>
              <a:ext cx="8208912" cy="64231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536" y="188640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99992" y="188640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3428999"/>
              <a:ext cx="7809428" cy="3256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ysClr val="windowText" lastClr="000000"/>
                </a:solidFill>
              </a:rPr>
              <a:t>Shield Lakes</a:t>
            </a:r>
            <a:endParaRPr lang="en-CA" sz="2800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1" descr="Figure1Astratv2.png"/>
          <p:cNvPicPr>
            <a:picLocks noChangeAspect="1"/>
          </p:cNvPicPr>
          <p:nvPr/>
        </p:nvPicPr>
        <p:blipFill>
          <a:blip r:embed="rId2" cstate="print"/>
          <a:srcRect l="14673" t="51344" r="255"/>
          <a:stretch>
            <a:fillRect/>
          </a:stretch>
        </p:blipFill>
        <p:spPr>
          <a:xfrm>
            <a:off x="323528" y="3789040"/>
            <a:ext cx="6696744" cy="2996952"/>
          </a:xfrm>
          <a:prstGeom prst="rect">
            <a:avLst/>
          </a:prstGeom>
        </p:spPr>
      </p:pic>
      <p:pic>
        <p:nvPicPr>
          <p:cNvPr id="16" name="Picture 15" descr="Figure1Astratv2.png"/>
          <p:cNvPicPr>
            <a:picLocks noChangeAspect="1"/>
          </p:cNvPicPr>
          <p:nvPr/>
        </p:nvPicPr>
        <p:blipFill>
          <a:blip r:embed="rId2" cstate="print"/>
          <a:srcRect l="3590" t="52377" r="83604" b="41778"/>
          <a:stretch>
            <a:fillRect/>
          </a:stretch>
        </p:blipFill>
        <p:spPr>
          <a:xfrm>
            <a:off x="539552" y="3861048"/>
            <a:ext cx="1008112" cy="360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20072" y="5120024"/>
            <a:ext cx="3851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Historical degradation in water quality from initial settlement and development (Clerk et al. 2000)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Recent (and subtle) increase in D. </a:t>
            </a:r>
            <a:r>
              <a:rPr lang="en-CA" dirty="0" err="1" smtClean="0"/>
              <a:t>stelligera</a:t>
            </a:r>
            <a:r>
              <a:rPr lang="en-CA" dirty="0" smtClean="0"/>
              <a:t> and decrease in </a:t>
            </a:r>
            <a:r>
              <a:rPr lang="en-CA" dirty="0" err="1" smtClean="0"/>
              <a:t>Aulacoseira</a:t>
            </a:r>
            <a:r>
              <a:rPr lang="en-CA" dirty="0" smtClean="0"/>
              <a:t> taxa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432048" y="476672"/>
            <a:ext cx="38519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Subtle changes 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Gradual increase in D. </a:t>
            </a:r>
            <a:r>
              <a:rPr lang="en-CA" dirty="0" err="1" smtClean="0"/>
              <a:t>stelligera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608512" y="548680"/>
            <a:ext cx="38519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Gradual increase in D. </a:t>
            </a:r>
            <a:r>
              <a:rPr lang="en-CA" dirty="0" err="1" smtClean="0"/>
              <a:t>stelligera</a:t>
            </a:r>
            <a:r>
              <a:rPr lang="en-CA" dirty="0" smtClean="0"/>
              <a:t> and decrease in </a:t>
            </a:r>
            <a:r>
              <a:rPr lang="en-CA" dirty="0" err="1" smtClean="0"/>
              <a:t>Aulacoseira</a:t>
            </a:r>
            <a:r>
              <a:rPr lang="en-CA" dirty="0" smtClean="0"/>
              <a:t> taxa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2267744" y="2024009"/>
            <a:ext cx="504056" cy="1440160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712405" y="2037401"/>
            <a:ext cx="864096" cy="1451883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2892370" y="5132076"/>
            <a:ext cx="504056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292080" y="2037402"/>
            <a:ext cx="360040" cy="144016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1668234" y="5132076"/>
            <a:ext cx="576064" cy="756919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1124744"/>
            <a:ext cx="8964488" cy="3120675"/>
            <a:chOff x="0" y="1556792"/>
            <a:chExt cx="8964488" cy="3120675"/>
          </a:xfrm>
        </p:grpSpPr>
        <p:pic>
          <p:nvPicPr>
            <p:cNvPr id="5" name="Picture 4" descr="Figure1Cstratv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647" y="1628800"/>
              <a:ext cx="8831841" cy="304866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1556792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0" y="1556792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ysClr val="windowText" lastClr="000000"/>
                </a:solidFill>
              </a:rPr>
              <a:t>Boundary/Transition Lakes</a:t>
            </a:r>
            <a:endParaRPr lang="en-CA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54396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Increase in small </a:t>
            </a:r>
            <a:r>
              <a:rPr lang="en-CA" dirty="0" err="1" smtClean="0"/>
              <a:t>cyclotelloid</a:t>
            </a:r>
            <a:r>
              <a:rPr lang="en-CA" dirty="0" smtClean="0"/>
              <a:t> taxa and decrease in </a:t>
            </a:r>
            <a:r>
              <a:rPr lang="en-CA" i="1" dirty="0" err="1" smtClean="0"/>
              <a:t>Aulacoseira</a:t>
            </a:r>
            <a:r>
              <a:rPr lang="en-CA" dirty="0" smtClean="0"/>
              <a:t> taxa that occur at different times in the </a:t>
            </a:r>
            <a:r>
              <a:rPr lang="en-CA" dirty="0" err="1" smtClean="0"/>
              <a:t>paleo</a:t>
            </a:r>
            <a:r>
              <a:rPr lang="en-CA" dirty="0" smtClean="0"/>
              <a:t> record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Decrease in </a:t>
            </a:r>
            <a:r>
              <a:rPr lang="en-CA" i="1" dirty="0" err="1" smtClean="0"/>
              <a:t>Stephanodiscus</a:t>
            </a:r>
            <a:r>
              <a:rPr lang="en-CA" dirty="0" smtClean="0"/>
              <a:t> taxa in Eagle Lake</a:t>
            </a:r>
          </a:p>
          <a:p>
            <a:pPr marL="93663" indent="-93663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2195736" y="2636912"/>
            <a:ext cx="648072" cy="136815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55576" y="2564904"/>
            <a:ext cx="432048" cy="144016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6360477" y="2588350"/>
            <a:ext cx="504056" cy="136815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5328918" y="2564904"/>
            <a:ext cx="539225" cy="1440160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8028384" y="2564904"/>
            <a:ext cx="360040" cy="1440160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79512" y="404664"/>
            <a:ext cx="8640960" cy="6377403"/>
            <a:chOff x="35496" y="332656"/>
            <a:chExt cx="8878514" cy="6552728"/>
          </a:xfrm>
        </p:grpSpPr>
        <p:pic>
          <p:nvPicPr>
            <p:cNvPr id="5" name="Picture 4" descr="Figure1Bstratv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1" y="443446"/>
              <a:ext cx="8734499" cy="644193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7504" y="33265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07904" y="33265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96" y="3861048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ysClr val="windowText" lastClr="000000"/>
                </a:solidFill>
              </a:rPr>
              <a:t>Off-Shield Lakes</a:t>
            </a:r>
            <a:endParaRPr lang="en-CA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836712"/>
            <a:ext cx="3744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sz="1400" dirty="0" smtClean="0"/>
              <a:t>Increase in </a:t>
            </a:r>
            <a:r>
              <a:rPr lang="en-CA" sz="1400" i="1" dirty="0" err="1" smtClean="0"/>
              <a:t>Stephanodiscus</a:t>
            </a:r>
            <a:r>
              <a:rPr lang="en-CA" sz="1400" dirty="0" smtClean="0"/>
              <a:t> taxa and small </a:t>
            </a:r>
            <a:r>
              <a:rPr lang="en-CA" sz="1400" dirty="0" err="1" smtClean="0"/>
              <a:t>cyclotelloid</a:t>
            </a:r>
            <a:r>
              <a:rPr lang="en-CA" sz="1400" dirty="0" smtClean="0"/>
              <a:t> taxa</a:t>
            </a:r>
            <a:endParaRPr lang="en-CA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718847" y="5007367"/>
            <a:ext cx="2520280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sz="1400" dirty="0" smtClean="0"/>
              <a:t>Diatom assemblages dominated by mesotrophic taxa that increase after ~1980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1400" dirty="0" smtClean="0"/>
              <a:t> Decrease in </a:t>
            </a:r>
            <a:r>
              <a:rPr lang="en-CA" sz="1400" i="1" dirty="0" smtClean="0"/>
              <a:t>A. </a:t>
            </a:r>
            <a:r>
              <a:rPr lang="en-CA" sz="1400" i="1" dirty="0" err="1" smtClean="0"/>
              <a:t>subarctica</a:t>
            </a:r>
            <a:r>
              <a:rPr lang="en-CA" sz="1400" i="1" dirty="0" smtClean="0"/>
              <a:t> </a:t>
            </a:r>
            <a:r>
              <a:rPr lang="en-CA" sz="1400" dirty="0" smtClean="0"/>
              <a:t>and increase in small, lightly silicified </a:t>
            </a:r>
            <a:r>
              <a:rPr lang="en-CA" sz="1400" i="1" dirty="0" smtClean="0"/>
              <a:t>S. </a:t>
            </a:r>
            <a:r>
              <a:rPr lang="en-CA" sz="1400" i="1" dirty="0" err="1" smtClean="0"/>
              <a:t>minutulus</a:t>
            </a:r>
            <a:r>
              <a:rPr lang="en-CA" sz="1400" dirty="0" smtClean="0"/>
              <a:t> (may be associated with warming)</a:t>
            </a:r>
            <a:endParaRPr lang="en-CA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756573"/>
            <a:ext cx="4824536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en-CA" dirty="0" smtClean="0"/>
              <a:t> </a:t>
            </a:r>
            <a:r>
              <a:rPr lang="en-CA" sz="1400" dirty="0" smtClean="0"/>
              <a:t>Increase in </a:t>
            </a:r>
            <a:r>
              <a:rPr lang="en-CA" sz="1400" i="1" dirty="0" err="1" smtClean="0"/>
              <a:t>Stephanodiscus</a:t>
            </a:r>
            <a:r>
              <a:rPr lang="en-CA" sz="1400" dirty="0" smtClean="0"/>
              <a:t> taxa 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en-CA" sz="1400" dirty="0" smtClean="0"/>
              <a:t> Increase in small </a:t>
            </a:r>
            <a:r>
              <a:rPr lang="en-CA" sz="1400" dirty="0" err="1" smtClean="0"/>
              <a:t>cyclotelloid</a:t>
            </a:r>
            <a:r>
              <a:rPr lang="en-CA" sz="1400" dirty="0" smtClean="0"/>
              <a:t> taxa and decrease in</a:t>
            </a:r>
            <a:r>
              <a:rPr lang="en-CA" sz="1400" i="1" dirty="0" smtClean="0"/>
              <a:t> A. </a:t>
            </a:r>
            <a:r>
              <a:rPr lang="en-CA" sz="1400" i="1" dirty="0" err="1" smtClean="0"/>
              <a:t>ambigua</a:t>
            </a:r>
            <a:r>
              <a:rPr lang="en-CA" sz="1400" i="1" dirty="0" smtClean="0"/>
              <a:t> </a:t>
            </a:r>
            <a:r>
              <a:rPr lang="en-CA" sz="1400" dirty="0" smtClean="0"/>
              <a:t>and benthic </a:t>
            </a:r>
            <a:r>
              <a:rPr lang="en-CA" sz="1400" dirty="0" err="1" smtClean="0"/>
              <a:t>fragilarioids</a:t>
            </a:r>
            <a:r>
              <a:rPr lang="en-CA" sz="1400" i="1" dirty="0" smtClean="0"/>
              <a:t> </a:t>
            </a:r>
            <a:endParaRPr lang="en-CA" i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187624" y="2132856"/>
            <a:ext cx="720080" cy="1296144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699792" y="2132856"/>
            <a:ext cx="288032" cy="1368152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 15"/>
          <p:cNvSpPr/>
          <p:nvPr/>
        </p:nvSpPr>
        <p:spPr>
          <a:xfrm>
            <a:off x="5292080" y="2132856"/>
            <a:ext cx="648072" cy="1368152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644008" y="2132856"/>
            <a:ext cx="504056" cy="1368152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18"/>
          <p:cNvSpPr/>
          <p:nvPr/>
        </p:nvSpPr>
        <p:spPr>
          <a:xfrm>
            <a:off x="3540442" y="5132076"/>
            <a:ext cx="504056" cy="1368152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7452320" y="2132856"/>
            <a:ext cx="360040" cy="1368152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3059832" y="2132856"/>
            <a:ext cx="360040" cy="1331313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5148064" y="5085184"/>
            <a:ext cx="1656184" cy="1440160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ketrouthabitat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1377950"/>
            <a:ext cx="8709025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aketrouthabitat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" y="1377950"/>
            <a:ext cx="871855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2325" y="-322263"/>
            <a:ext cx="7543800" cy="1449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914400" fontAlgn="auto">
              <a:lnSpc>
                <a:spcPct val="85000"/>
              </a:lnSpc>
              <a:spcAft>
                <a:spcPts val="0"/>
              </a:spcAft>
              <a:defRPr/>
            </a:pPr>
            <a:r>
              <a:rPr lang="en-CA" sz="4800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Lake Trout Habitat “Squeeze”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562610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>
                <a:latin typeface="Calibri" pitchFamily="34" charset="0"/>
              </a:rPr>
              <a:t>Provincial Standard for Volume-weighted Hypolimnetic O</a:t>
            </a:r>
            <a:r>
              <a:rPr lang="en-CA" sz="2400" baseline="-25000">
                <a:latin typeface="Calibri" pitchFamily="34" charset="0"/>
              </a:rPr>
              <a:t>2</a:t>
            </a:r>
            <a:r>
              <a:rPr lang="en-CA" sz="2400">
                <a:latin typeface="Calibri" pitchFamily="34" charset="0"/>
              </a:rPr>
              <a:t> &gt; 7 mg/L</a:t>
            </a:r>
            <a:r>
              <a:rPr lang="en-CA">
                <a:latin typeface="Calibri" pitchFamily="34" charset="0"/>
              </a:rPr>
              <a:t> </a:t>
            </a:r>
          </a:p>
          <a:p>
            <a:pPr algn="ctr"/>
            <a:r>
              <a:rPr lang="en-CA">
                <a:latin typeface="Calibri" pitchFamily="34" charset="0"/>
              </a:rPr>
              <a:t>(Evans et al. 2007)             </a:t>
            </a:r>
          </a:p>
        </p:txBody>
      </p:sp>
      <p:pic>
        <p:nvPicPr>
          <p:cNvPr id="9" name="Picture 4" descr="http://sustainableblue.com/wp-content/themes/maintheme/images/fish-outline-rainbow-trout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2069" y="3361122"/>
            <a:ext cx="1512168" cy="591297"/>
          </a:xfrm>
          <a:prstGeom prst="rect">
            <a:avLst/>
          </a:prstGeom>
          <a:noFill/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5741988" y="6607572"/>
            <a:ext cx="33543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1200" dirty="0">
                <a:solidFill>
                  <a:srgbClr val="0C152F"/>
                </a:solidFill>
                <a:latin typeface="Calibri" pitchFamily="34" charset="0"/>
              </a:rPr>
              <a:t>(Figure modified from </a:t>
            </a:r>
            <a:r>
              <a:rPr lang="en-CA" sz="1200" dirty="0" err="1">
                <a:solidFill>
                  <a:srgbClr val="0C152F"/>
                </a:solidFill>
                <a:latin typeface="Calibri" pitchFamily="34" charset="0"/>
              </a:rPr>
              <a:t>Guzzo</a:t>
            </a:r>
            <a:r>
              <a:rPr lang="en-CA" sz="1200" dirty="0">
                <a:solidFill>
                  <a:srgbClr val="0C152F"/>
                </a:solidFill>
                <a:latin typeface="Calibri" pitchFamily="34" charset="0"/>
              </a:rPr>
              <a:t> and </a:t>
            </a:r>
            <a:r>
              <a:rPr lang="en-CA" sz="1200" dirty="0" err="1">
                <a:solidFill>
                  <a:srgbClr val="0C152F"/>
                </a:solidFill>
                <a:latin typeface="Calibri" pitchFamily="34" charset="0"/>
              </a:rPr>
              <a:t>Blanchfield</a:t>
            </a:r>
            <a:r>
              <a:rPr lang="en-CA" sz="1200" dirty="0">
                <a:solidFill>
                  <a:srgbClr val="0C152F"/>
                </a:solidFill>
                <a:latin typeface="Calibri" pitchFamily="34" charset="0"/>
              </a:rPr>
              <a:t> 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-1076"/>
          <a:stretch>
            <a:fillRect/>
          </a:stretch>
        </p:blipFill>
        <p:spPr bwMode="auto">
          <a:xfrm>
            <a:off x="179872" y="405024"/>
            <a:ext cx="3240000" cy="3240000"/>
          </a:xfrm>
          <a:prstGeom prst="ellipse">
            <a:avLst/>
          </a:prstGeom>
          <a:ln w="12700" cap="rnd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3" name="Picture 2" descr="http://www.usask.ca/biology/hudson/graphics/doc.jpg"/>
          <p:cNvPicPr>
            <a:picLocks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28" y="441408"/>
            <a:ext cx="3240000" cy="3240000"/>
          </a:xfrm>
          <a:prstGeom prst="ellipse">
            <a:avLst/>
          </a:prstGeom>
          <a:ln w="12700" cap="rnd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295" name="Picture 2"/>
          <p:cNvPicPr>
            <a:picLocks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1203" t="-2886" r="29939" b="45001"/>
          <a:stretch>
            <a:fillRect/>
          </a:stretch>
        </p:blipFill>
        <p:spPr bwMode="auto">
          <a:xfrm>
            <a:off x="2951820" y="3357352"/>
            <a:ext cx="3240360" cy="3240000"/>
          </a:xfrm>
          <a:prstGeom prst="ellipse">
            <a:avLst/>
          </a:prstGeom>
          <a:ln w="12700" cap="rnd">
            <a:solidFill>
              <a:schemeClr val="tx1">
                <a:lumMod val="95000"/>
                <a:lumOff val="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Straight Arrow Connector 10"/>
          <p:cNvCxnSpPr/>
          <p:nvPr/>
        </p:nvCxnSpPr>
        <p:spPr bwMode="auto">
          <a:xfrm>
            <a:off x="3712641" y="2061208"/>
            <a:ext cx="18002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5700978" y="3345421"/>
            <a:ext cx="648072" cy="504052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2843808" y="3284988"/>
            <a:ext cx="648072" cy="50405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TextBox 8"/>
          <p:cNvSpPr txBox="1">
            <a:spLocks noChangeArrowheads="1"/>
          </p:cNvSpPr>
          <p:nvPr/>
        </p:nvSpPr>
        <p:spPr bwMode="auto">
          <a:xfrm>
            <a:off x="3095836" y="4470437"/>
            <a:ext cx="2952328" cy="831131"/>
          </a:xfrm>
          <a:prstGeom prst="rect">
            <a:avLst/>
          </a:prstGeom>
          <a:solidFill>
            <a:schemeClr val="bg1">
              <a:alpha val="67842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latin typeface="Calibri" pitchFamily="34" charset="0"/>
              </a:rPr>
              <a:t>Climate Warming</a:t>
            </a:r>
          </a:p>
          <a:p>
            <a:pPr algn="ctr"/>
            <a:r>
              <a:rPr lang="en-CA" dirty="0">
                <a:latin typeface="Calibri" pitchFamily="34" charset="0"/>
              </a:rPr>
              <a:t>(Stratification &amp; Mixing)</a:t>
            </a:r>
          </a:p>
        </p:txBody>
      </p:sp>
      <p:sp>
        <p:nvSpPr>
          <p:cNvPr id="12291" name="TextBox 16"/>
          <p:cNvSpPr txBox="1">
            <a:spLocks noChangeArrowheads="1"/>
          </p:cNvSpPr>
          <p:nvPr/>
        </p:nvSpPr>
        <p:spPr bwMode="auto">
          <a:xfrm>
            <a:off x="3671900" y="6177239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(Figure: Wang et al. 2014)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535" y="1589648"/>
            <a:ext cx="2952329" cy="831600"/>
          </a:xfrm>
          <a:prstGeom prst="rect">
            <a:avLst/>
          </a:prstGeom>
          <a:solidFill>
            <a:schemeClr val="bg1">
              <a:alpha val="68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Nutrients (TP)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589648"/>
            <a:ext cx="2952328" cy="831600"/>
          </a:xfrm>
          <a:prstGeom prst="rect">
            <a:avLst/>
          </a:prstGeom>
          <a:solidFill>
            <a:schemeClr val="bg1">
              <a:alpha val="68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Dissolved Organic Carbon (DOC)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4A0E517-28E3-432E-A693-D95316D716B2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1056"/>
          <a:stretch>
            <a:fillRect/>
          </a:stretch>
        </p:blipFill>
        <p:spPr>
          <a:xfrm>
            <a:off x="5796136" y="2276872"/>
            <a:ext cx="3348280" cy="3416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8864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Objectives: </a:t>
            </a:r>
          </a:p>
          <a:p>
            <a:pPr marL="457200" indent="-457200">
              <a:buAutoNum type="arabicPeriod"/>
            </a:pPr>
            <a:r>
              <a:rPr lang="en-CA" sz="2400" dirty="0" smtClean="0"/>
              <a:t>To characterize long-term trends in hypolimnetic oxygen in lakes that support Lake Trout</a:t>
            </a:r>
          </a:p>
          <a:p>
            <a:pPr marL="457200" indent="-457200">
              <a:buAutoNum type="arabicPeriod"/>
            </a:pPr>
            <a:r>
              <a:rPr lang="en-CA" sz="2400" dirty="0" smtClean="0"/>
              <a:t>Identify environmental stressors (e.g., nutrients, warming, DOC, etc.) that may be driving oxygen dynamics in these lakes</a:t>
            </a:r>
            <a:endParaRPr lang="en-CA" sz="2400" dirty="0"/>
          </a:p>
        </p:txBody>
      </p:sp>
      <p:pic>
        <p:nvPicPr>
          <p:cNvPr id="3075" name="Picture 3" descr="C:\Users\Claire\Pictures\Fieldwork 2015\Algoma and Manitou\desbarat.jpg"/>
          <p:cNvPicPr>
            <a:picLocks noChangeAspect="1" noChangeArrowheads="1"/>
          </p:cNvPicPr>
          <p:nvPr/>
        </p:nvPicPr>
        <p:blipFill>
          <a:blip r:embed="rId3" cstate="print"/>
          <a:srcRect r="11241"/>
          <a:stretch>
            <a:fillRect/>
          </a:stretch>
        </p:blipFill>
        <p:spPr bwMode="auto">
          <a:xfrm>
            <a:off x="3452934" y="2276872"/>
            <a:ext cx="2274268" cy="3416399"/>
          </a:xfrm>
          <a:prstGeom prst="rect">
            <a:avLst/>
          </a:prstGeom>
          <a:noFill/>
        </p:spPr>
      </p:pic>
      <p:pic>
        <p:nvPicPr>
          <p:cNvPr id="3074" name="Picture 2" descr="C:\Users\Claire\Pictures\Fieldwork 2015\Eagle_Sept2014_2.jpg"/>
          <p:cNvPicPr>
            <a:picLocks noChangeArrowheads="1"/>
          </p:cNvPicPr>
          <p:nvPr/>
        </p:nvPicPr>
        <p:blipFill>
          <a:blip r:embed="rId4" cstate="print"/>
          <a:srcRect l="43350"/>
          <a:stretch>
            <a:fillRect/>
          </a:stretch>
        </p:blipFill>
        <p:spPr bwMode="auto">
          <a:xfrm>
            <a:off x="0" y="2276871"/>
            <a:ext cx="3384000" cy="3416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4833248"/>
            <a:ext cx="9144000" cy="1944216"/>
          </a:xfrm>
          <a:prstGeom prst="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190455" y="4959352"/>
            <a:ext cx="2808312" cy="163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CA" sz="2000" b="1" dirty="0" smtClean="0">
                <a:solidFill>
                  <a:schemeClr val="tx1"/>
                </a:solidFill>
              </a:rPr>
              <a:t>Diatoms:</a:t>
            </a:r>
          </a:p>
          <a:p>
            <a:pPr algn="ctr">
              <a:spcBef>
                <a:spcPts val="500"/>
              </a:spcBef>
            </a:pPr>
            <a:endParaRPr lang="en-CA" sz="300" b="1" dirty="0" smtClean="0">
              <a:solidFill>
                <a:schemeClr val="tx1"/>
              </a:solidFill>
            </a:endParaRPr>
          </a:p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To reconstruct [TP] and other environmental drivers (e.g., warming)</a:t>
            </a:r>
          </a:p>
          <a:p>
            <a:pPr algn="ctr"/>
            <a:endParaRPr lang="en-CA" sz="10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6176" y="4959352"/>
            <a:ext cx="2880320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CA" sz="2000" b="1" dirty="0" smtClean="0">
                <a:solidFill>
                  <a:schemeClr val="tx1"/>
                </a:solidFill>
              </a:rPr>
              <a:t>Spectral Analyses:</a:t>
            </a:r>
            <a:endParaRPr lang="en-CA" sz="2000" b="1" i="1" dirty="0" smtClean="0">
              <a:solidFill>
                <a:schemeClr val="tx1"/>
              </a:solidFill>
            </a:endParaRPr>
          </a:p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 To infer whole-lake primary production (chlorophyll-</a:t>
            </a:r>
            <a:r>
              <a:rPr lang="en-CA" sz="2000" i="1" dirty="0" smtClean="0">
                <a:solidFill>
                  <a:schemeClr val="tx1"/>
                </a:solidFill>
              </a:rPr>
              <a:t>a</a:t>
            </a:r>
            <a:r>
              <a:rPr lang="en-CA" sz="2000" dirty="0" smtClean="0">
                <a:solidFill>
                  <a:schemeClr val="tx1"/>
                </a:solidFill>
              </a:rPr>
              <a:t>) and t</a:t>
            </a:r>
            <a:r>
              <a:rPr lang="en-CA" sz="2000" dirty="0" smtClean="0"/>
              <a:t>otal organic carbon (TOC)</a:t>
            </a:r>
            <a:endParaRPr lang="en-CA" sz="20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6119" y="4964918"/>
            <a:ext cx="2880320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CA" sz="2000" b="1" dirty="0" smtClean="0">
                <a:solidFill>
                  <a:schemeClr val="tx1"/>
                </a:solidFill>
              </a:rPr>
              <a:t>Chironomids:</a:t>
            </a:r>
          </a:p>
          <a:p>
            <a:pPr algn="ctr"/>
            <a:r>
              <a:rPr lang="en-CA" sz="2000" dirty="0" smtClean="0">
                <a:solidFill>
                  <a:schemeClr val="tx1"/>
                </a:solidFill>
              </a:rPr>
              <a:t>To reconstruct end-of-summer volume-weighted hypolimnetic [O</a:t>
            </a:r>
            <a:r>
              <a:rPr lang="en-CA" sz="2000" baseline="-25000" dirty="0" smtClean="0">
                <a:solidFill>
                  <a:schemeClr val="tx1"/>
                </a:solidFill>
              </a:rPr>
              <a:t>2</a:t>
            </a:r>
            <a:r>
              <a:rPr lang="en-CA" sz="2000" dirty="0" smtClean="0">
                <a:solidFill>
                  <a:schemeClr val="tx1"/>
                </a:solidFill>
              </a:rPr>
              <a:t>] (VWHO)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ire\Documents\Queen's MSc\Lake Trout\RScripts\Maps\Lake Trout Summary Map\SummaryMapv1.png"/>
          <p:cNvPicPr>
            <a:picLocks noChangeAspect="1" noChangeArrowheads="1"/>
          </p:cNvPicPr>
          <p:nvPr/>
        </p:nvPicPr>
        <p:blipFill>
          <a:blip r:embed="rId2" cstate="print"/>
          <a:srcRect b="7632"/>
          <a:stretch>
            <a:fillRect/>
          </a:stretch>
        </p:blipFill>
        <p:spPr bwMode="auto">
          <a:xfrm>
            <a:off x="132153" y="1484784"/>
            <a:ext cx="8688319" cy="54883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1835"/>
            <a:ext cx="9144000" cy="1846659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sz="600" dirty="0" smtClean="0"/>
          </a:p>
          <a:p>
            <a:r>
              <a:rPr lang="en-CA" dirty="0"/>
              <a:t>L</a:t>
            </a:r>
            <a:r>
              <a:rPr lang="en-CA" dirty="0" smtClean="0"/>
              <a:t>akes were selected based on the availability of long-term monitoring data, or because they satisfied one of the following criteria:</a:t>
            </a:r>
          </a:p>
          <a:p>
            <a:pPr marL="890588" indent="-358775">
              <a:buAutoNum type="arabicPeriod"/>
            </a:pPr>
            <a:r>
              <a:rPr lang="en-CA" dirty="0" smtClean="0"/>
              <a:t>Impacted by shoreline development or agriculture</a:t>
            </a:r>
          </a:p>
          <a:p>
            <a:pPr marL="890588" indent="-358775">
              <a:buAutoNum type="arabicPeriod"/>
            </a:pPr>
            <a:r>
              <a:rPr lang="en-CA" dirty="0" smtClean="0"/>
              <a:t>Experienced changes in their [DO] profiles </a:t>
            </a:r>
          </a:p>
          <a:p>
            <a:pPr marL="890588" indent="-358775">
              <a:buAutoNum type="arabicPeriod"/>
            </a:pPr>
            <a:r>
              <a:rPr lang="en-CA" dirty="0" smtClean="0"/>
              <a:t>Identified as below the provincial standard for [DO] in a Lake Trout lake</a:t>
            </a:r>
          </a:p>
          <a:p>
            <a:pPr marL="890588" indent="-358775">
              <a:buAutoNum type="arabicPeriod"/>
            </a:pPr>
            <a:r>
              <a:rPr lang="en-CA" dirty="0" smtClean="0"/>
              <a:t>Of prior management interest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916832"/>
            <a:ext cx="8964488" cy="4482244"/>
            <a:chOff x="107504" y="1092188"/>
            <a:chExt cx="8964488" cy="4482244"/>
          </a:xfrm>
        </p:grpSpPr>
        <p:pic>
          <p:nvPicPr>
            <p:cNvPr id="2051" name="Picture 3" descr="C:\Users\Claire\Documents\Queen's MSc\Lake Trout\Data\Watershed Data\LandUseRplot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092188"/>
              <a:ext cx="8964488" cy="4482244"/>
            </a:xfrm>
            <a:prstGeom prst="rect">
              <a:avLst/>
            </a:prstGeom>
            <a:noFill/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611560" y="2314155"/>
              <a:ext cx="5832648" cy="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11560" y="3403291"/>
              <a:ext cx="5832648" cy="1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rot="16200000">
              <a:off x="5447163" y="4124651"/>
              <a:ext cx="1584176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Shield</a:t>
              </a:r>
              <a:endParaRPr lang="en-CA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5699191" y="1628800"/>
              <a:ext cx="1080120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Off-Shield</a:t>
              </a:r>
              <a:endParaRPr lang="en-CA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5735195" y="2744924"/>
              <a:ext cx="1008112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Transition</a:t>
              </a:r>
              <a:endParaRPr lang="en-CA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-1835"/>
            <a:ext cx="9144000" cy="1769715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sz="500" dirty="0" smtClean="0"/>
          </a:p>
          <a:p>
            <a:r>
              <a:rPr lang="en-CA" dirty="0" smtClean="0"/>
              <a:t>The location of the study lakes on or off the Canadian Shield is important in shaping:</a:t>
            </a:r>
          </a:p>
          <a:p>
            <a:endParaRPr lang="en-CA" sz="500" dirty="0" smtClean="0"/>
          </a:p>
          <a:p>
            <a:pPr marL="809625" indent="-450850">
              <a:tabLst>
                <a:tab pos="717550" algn="l"/>
              </a:tabLst>
            </a:pPr>
            <a:r>
              <a:rPr lang="en-CA" dirty="0" smtClean="0"/>
              <a:t>1.   The surrounding land-use (agriculture vs. forested) </a:t>
            </a:r>
          </a:p>
          <a:p>
            <a:pPr marL="717550" indent="-358775">
              <a:buAutoNum type="arabicPeriod" startAt="2"/>
            </a:pPr>
            <a:r>
              <a:rPr lang="en-CA" dirty="0" smtClean="0"/>
              <a:t>The type of environmental stressors lakes are exposed to (e.g., acidification, urban development, nutrient loading, etc.) </a:t>
            </a:r>
          </a:p>
          <a:p>
            <a:pPr marL="717550" indent="-358775">
              <a:buAutoNum type="arabicPeriod" startAt="2"/>
            </a:pPr>
            <a:r>
              <a:rPr lang="en-CA" dirty="0"/>
              <a:t>W</a:t>
            </a:r>
            <a:r>
              <a:rPr lang="en-CA" dirty="0" smtClean="0"/>
              <a:t>ater chemistry (e.g., pH and TP)</a:t>
            </a:r>
          </a:p>
          <a:p>
            <a:endParaRPr lang="en-CA" sz="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1953344"/>
            <a:ext cx="9144000" cy="4572000"/>
            <a:chOff x="0" y="1953344"/>
            <a:chExt cx="9144000" cy="4572000"/>
          </a:xfrm>
        </p:grpSpPr>
        <p:pic>
          <p:nvPicPr>
            <p:cNvPr id="21" name="Picture 20" descr="MayTPPlot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953344"/>
              <a:ext cx="9144000" cy="4572000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83568" y="2132856"/>
              <a:ext cx="8280920" cy="3960440"/>
              <a:chOff x="683568" y="2132856"/>
              <a:chExt cx="8280920" cy="396044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83568" y="2132856"/>
                <a:ext cx="8280920" cy="3960440"/>
                <a:chOff x="683568" y="2132856"/>
                <a:chExt cx="8280920" cy="396044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3779912" y="2204864"/>
                  <a:ext cx="0" cy="3888432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5868144" y="2132856"/>
                  <a:ext cx="0" cy="3888432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/>
                <p:cNvSpPr/>
                <p:nvPr/>
              </p:nvSpPr>
              <p:spPr>
                <a:xfrm>
                  <a:off x="3923928" y="2492896"/>
                  <a:ext cx="5040560" cy="31178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sz="13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pH Range: 8.0 – 8.4</a:t>
                  </a:r>
                  <a:endParaRPr lang="en-CA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683568" y="2492896"/>
                  <a:ext cx="3000586" cy="311782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CA" sz="13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pH Range: 6.6 – 7.2</a:t>
                  </a:r>
                  <a:endParaRPr lang="en-CA" sz="13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131840" y="384765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*</a:t>
                </a:r>
                <a:endParaRPr lang="en-CA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45720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Methods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3970784" cy="5328592"/>
          </a:xfrm>
        </p:spPr>
        <p:txBody>
          <a:bodyPr>
            <a:noAutofit/>
          </a:bodyPr>
          <a:lstStyle/>
          <a:p>
            <a:r>
              <a:rPr lang="en-CA" sz="2000" dirty="0" smtClean="0"/>
              <a:t>Gravity cores were collected from the study lakes between 2013 and 2016</a:t>
            </a:r>
          </a:p>
          <a:p>
            <a:r>
              <a:rPr lang="en-CA" sz="2000" dirty="0" smtClean="0"/>
              <a:t>Cores were </a:t>
            </a:r>
            <a:r>
              <a:rPr lang="en-CA" sz="2000" baseline="30000" dirty="0" smtClean="0"/>
              <a:t>210</a:t>
            </a:r>
            <a:r>
              <a:rPr lang="en-CA" sz="2000" dirty="0" smtClean="0"/>
              <a:t>Pb dated and analyzed for diatoms, chironomids, and spectrally-inferred </a:t>
            </a:r>
            <a:r>
              <a:rPr lang="en-CA" sz="2000" dirty="0" err="1" smtClean="0"/>
              <a:t>chl</a:t>
            </a:r>
            <a:r>
              <a:rPr lang="en-CA" sz="2000" dirty="0" smtClean="0"/>
              <a:t>-</a:t>
            </a:r>
            <a:r>
              <a:rPr lang="en-CA" sz="2000" i="1" dirty="0" smtClean="0"/>
              <a:t>a </a:t>
            </a:r>
            <a:r>
              <a:rPr lang="en-CA" sz="2000" dirty="0" smtClean="0"/>
              <a:t>and TOC</a:t>
            </a:r>
          </a:p>
          <a:p>
            <a:r>
              <a:rPr lang="en-CA" sz="2000" dirty="0" smtClean="0"/>
              <a:t>TP was reconstructed using the Hall and </a:t>
            </a:r>
            <a:r>
              <a:rPr lang="en-CA" sz="2000" dirty="0" err="1" smtClean="0"/>
              <a:t>Smol</a:t>
            </a:r>
            <a:r>
              <a:rPr lang="en-CA" sz="2000" dirty="0" smtClean="0"/>
              <a:t> (1996) and </a:t>
            </a:r>
            <a:r>
              <a:rPr lang="en-CA" sz="2000" dirty="0" err="1" smtClean="0"/>
              <a:t>Reavie</a:t>
            </a:r>
            <a:r>
              <a:rPr lang="en-CA" sz="2000" dirty="0" smtClean="0"/>
              <a:t> and </a:t>
            </a:r>
            <a:r>
              <a:rPr lang="en-CA" sz="2000" dirty="0" err="1" smtClean="0"/>
              <a:t>Smol</a:t>
            </a:r>
            <a:r>
              <a:rPr lang="en-CA" sz="2000" dirty="0" smtClean="0"/>
              <a:t> (2001) diatom transfer functions </a:t>
            </a:r>
          </a:p>
          <a:p>
            <a:r>
              <a:rPr lang="en-CA" sz="2000" dirty="0" smtClean="0"/>
              <a:t>Chironomid-inferred VWHO was determined using the Quinlan and </a:t>
            </a:r>
            <a:r>
              <a:rPr lang="en-CA" sz="2000" dirty="0" err="1" smtClean="0"/>
              <a:t>Smol</a:t>
            </a:r>
            <a:r>
              <a:rPr lang="en-CA" sz="2000" dirty="0" smtClean="0"/>
              <a:t> (2001, 2010) model</a:t>
            </a:r>
          </a:p>
          <a:p>
            <a:r>
              <a:rPr lang="en-CA" sz="2000" dirty="0" err="1" smtClean="0"/>
              <a:t>Paleo</a:t>
            </a:r>
            <a:r>
              <a:rPr lang="en-CA" sz="2000" dirty="0" smtClean="0"/>
              <a:t>-reconstructions were standardized to Z scores and analyzed from ~1900-present </a:t>
            </a:r>
          </a:p>
        </p:txBody>
      </p:sp>
      <p:pic>
        <p:nvPicPr>
          <p:cNvPr id="5122" name="Picture 2" descr="C:\Users\Claire\Pictures\Fieldwork 2015\Algoma and Manitou\Algoma &amp; Manitoulin\FullSizeRender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957766" y="332656"/>
            <a:ext cx="4078730" cy="6525344"/>
            <a:chOff x="4828500" y="-27384"/>
            <a:chExt cx="4303777" cy="6885384"/>
          </a:xfrm>
        </p:grpSpPr>
        <p:grpSp>
          <p:nvGrpSpPr>
            <p:cNvPr id="7" name="Group 6"/>
            <p:cNvGrpSpPr/>
            <p:nvPr/>
          </p:nvGrpSpPr>
          <p:grpSpPr>
            <a:xfrm>
              <a:off x="4828500" y="0"/>
              <a:ext cx="4303777" cy="6858000"/>
              <a:chOff x="0" y="0"/>
              <a:chExt cx="4303777" cy="6858000"/>
            </a:xfrm>
          </p:grpSpPr>
          <p:pic>
            <p:nvPicPr>
              <p:cNvPr id="1027" name="Picture 3" descr="C:\Users\Claire\Documents\Queen's MSc\Publications\Chapter 4\Figures\ShiedlVWHORplot.jpe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4286250" cy="6858000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211476" y="3055425"/>
                <a:ext cx="6480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*</a:t>
                </a:r>
                <a:endParaRPr lang="en-CA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655705" y="442470"/>
                <a:ext cx="64807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*</a:t>
                </a:r>
                <a:endParaRPr lang="en-CA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220072" y="-27384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Τ</a:t>
              </a:r>
              <a:r>
                <a:rPr lang="en-CA" sz="1600" dirty="0" smtClean="0"/>
                <a:t> = 0.52, p = 0.006</a:t>
              </a:r>
              <a:endParaRPr lang="en-CA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3518" y="4003394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Τ</a:t>
              </a:r>
              <a:r>
                <a:rPr lang="en-CA" sz="1600" dirty="0" smtClean="0"/>
                <a:t> = -0.436, p = 0.04</a:t>
              </a:r>
              <a:endParaRPr lang="en-CA" sz="16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64088" y="0"/>
            <a:ext cx="3600400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ysClr val="windowText" lastClr="000000"/>
                </a:solidFill>
              </a:rPr>
              <a:t>Shield Lakes</a:t>
            </a:r>
            <a:endParaRPr lang="en-CA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016" y="-99392"/>
            <a:ext cx="4860032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latin typeface="+mj-lt"/>
              </a:rPr>
              <a:t>Chironomid-inferred VWHO Data</a:t>
            </a:r>
          </a:p>
          <a:p>
            <a:pPr algn="ctr"/>
            <a:endParaRPr lang="en-CA" sz="1500" dirty="0" smtClean="0">
              <a:latin typeface="+mj-lt"/>
            </a:endParaRPr>
          </a:p>
          <a:p>
            <a:r>
              <a:rPr lang="en-CA" sz="2400" dirty="0" smtClean="0"/>
              <a:t>CI-VWHO trends were lake-specific </a:t>
            </a:r>
          </a:p>
          <a:p>
            <a:endParaRPr lang="en-CA" sz="1000" dirty="0" smtClean="0"/>
          </a:p>
          <a:p>
            <a:r>
              <a:rPr lang="en-CA" sz="2400" dirty="0" smtClean="0"/>
              <a:t>Only Harp Lake and Peninsula Lake had significant directional trends in CI-VWHO since ~1900</a:t>
            </a:r>
          </a:p>
          <a:p>
            <a:endParaRPr lang="en-CA" sz="1000" dirty="0" smtClean="0"/>
          </a:p>
          <a:p>
            <a:r>
              <a:rPr lang="en-CA" sz="2400" dirty="0" smtClean="0"/>
              <a:t>Interestingly, a few of the study lakes exhibit a slight increase in CI-VWHO in the most recent sediments </a:t>
            </a:r>
          </a:p>
          <a:p>
            <a:endParaRPr lang="en-CA" sz="1000" dirty="0" smtClean="0"/>
          </a:p>
          <a:p>
            <a:endParaRPr lang="en-CA" sz="10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4758</TotalTime>
  <Words>1498</Words>
  <Application>Microsoft Office PowerPoint</Application>
  <PresentationFormat>On-screen Show (4:3)</PresentationFormat>
  <Paragraphs>212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Lake Trout</vt:lpstr>
      <vt:lpstr>Slide 3</vt:lpstr>
      <vt:lpstr>Slide 4</vt:lpstr>
      <vt:lpstr>Slide 5</vt:lpstr>
      <vt:lpstr>Slide 6</vt:lpstr>
      <vt:lpstr>Slide 7</vt:lpstr>
      <vt:lpstr>Methods</vt:lpstr>
      <vt:lpstr>Slide 9</vt:lpstr>
      <vt:lpstr>Slide 10</vt:lpstr>
      <vt:lpstr>Slide 11</vt:lpstr>
      <vt:lpstr>Summary of Diatom Assemblage Trends</vt:lpstr>
      <vt:lpstr>Slide 13</vt:lpstr>
      <vt:lpstr>Slide 14</vt:lpstr>
      <vt:lpstr>Slide 15</vt:lpstr>
      <vt:lpstr>How do paleo-inferred trends compare with direct monitoring data ?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Corporate Edition</cp:lastModifiedBy>
  <cp:revision>37</cp:revision>
  <dcterms:created xsi:type="dcterms:W3CDTF">2018-05-15T15:51:54Z</dcterms:created>
  <dcterms:modified xsi:type="dcterms:W3CDTF">2018-05-23T22:57:37Z</dcterms:modified>
</cp:coreProperties>
</file>