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8" r:id="rId3"/>
    <p:sldId id="259" r:id="rId4"/>
    <p:sldId id="260" r:id="rId5"/>
    <p:sldId id="261" r:id="rId6"/>
    <p:sldId id="262" r:id="rId7"/>
    <p:sldId id="263" r:id="rId8"/>
    <p:sldId id="278"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6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Shape 41"/>
          <p:cNvSpPr>
            <a:spLocks noGrp="1" noRot="1" noChangeAspect="1"/>
          </p:cNvSpPr>
          <p:nvPr>
            <p:ph type="sldImg"/>
          </p:nvPr>
        </p:nvSpPr>
        <p:spPr>
          <a:xfrm>
            <a:off x="1143000" y="685800"/>
            <a:ext cx="4572000" cy="3429000"/>
          </a:xfrm>
          <a:prstGeom prst="rect">
            <a:avLst/>
          </a:prstGeom>
        </p:spPr>
        <p:txBody>
          <a:bodyPr/>
          <a:lstStyle/>
          <a:p>
            <a:endParaRPr/>
          </a:p>
        </p:txBody>
      </p:sp>
      <p:sp>
        <p:nvSpPr>
          <p:cNvPr id="42" name="Shape 4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3" name="Title Text"/>
          <p:cNvSpPr txBox="1">
            <a:spLocks noGrp="1"/>
          </p:cNvSpPr>
          <p:nvPr>
            <p:ph type="title"/>
          </p:nvPr>
        </p:nvSpPr>
        <p:spPr>
          <a:prstGeom prst="rect">
            <a:avLst/>
          </a:prstGeom>
        </p:spPr>
        <p:txBody>
          <a:bodyPr/>
          <a:lstStyle/>
          <a:p>
            <a:r>
              <a:t>Title Text</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ext">
    <p:spTree>
      <p:nvGrpSpPr>
        <p:cNvPr id="1" name=""/>
        <p:cNvGrpSpPr/>
        <p:nvPr/>
      </p:nvGrpSpPr>
      <p:grpSpPr>
        <a:xfrm>
          <a:off x="0" y="0"/>
          <a:ext cx="0" cy="0"/>
          <a:chOff x="0" y="0"/>
          <a:chExt cx="0" cy="0"/>
        </a:xfrm>
      </p:grpSpPr>
      <p:pic>
        <p:nvPicPr>
          <p:cNvPr id="21" name="funky tricolour ppt backgrounds 16-9-2.png" descr="funky tricolour ppt backgrounds 16-9-2.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2" name="Body Level One…"/>
          <p:cNvSpPr txBox="1">
            <a:spLocks noGrp="1"/>
          </p:cNvSpPr>
          <p:nvPr>
            <p:ph type="body" idx="13"/>
          </p:nvPr>
        </p:nvSpPr>
        <p:spPr>
          <a:xfrm>
            <a:off x="1570566" y="3789627"/>
            <a:ext cx="21005801" cy="9325835"/>
          </a:xfrm>
          <a:prstGeom prst="rect">
            <a:avLst/>
          </a:prstGeom>
        </p:spPr>
        <p:txBody>
          <a:bodyPr anchor="t">
            <a:noAutofit/>
          </a:bodyPr>
          <a:lstStyle>
            <a:lvl1pPr marL="0" indent="0">
              <a:spcBef>
                <a:spcPts val="2500"/>
              </a:spcBef>
              <a:buSzTx/>
              <a:buNone/>
              <a:defRPr sz="5000" b="1">
                <a:latin typeface="Palatino Linotype"/>
                <a:ea typeface="Palatino Linotype"/>
                <a:cs typeface="Palatino Linotype"/>
                <a:sym typeface="Palatino Linotype"/>
              </a:defRPr>
            </a:lvl1pPr>
            <a:lvl2pPr marL="635000">
              <a:spcBef>
                <a:spcPts val="2500"/>
              </a:spcBef>
              <a:defRPr sz="5000">
                <a:latin typeface="Palatino Linotype"/>
                <a:ea typeface="Palatino Linotype"/>
                <a:cs typeface="Palatino Linotype"/>
                <a:sym typeface="Palatino Linotype"/>
              </a:defRPr>
            </a:lvl2pPr>
            <a:lvl3pPr marL="1270000">
              <a:spcBef>
                <a:spcPts val="2500"/>
              </a:spcBef>
              <a:buChar char="–"/>
              <a:defRPr sz="5000">
                <a:latin typeface="Palatino Linotype"/>
                <a:ea typeface="Palatino Linotype"/>
                <a:cs typeface="Palatino Linotype"/>
                <a:sym typeface="Palatino Linotype"/>
              </a:defRPr>
            </a:lvl3pPr>
            <a:lvl4pPr marL="1905000">
              <a:spcBef>
                <a:spcPts val="2500"/>
              </a:spcBef>
              <a:buChar char="–"/>
              <a:defRPr sz="5000">
                <a:latin typeface="Palatino Linotype"/>
                <a:ea typeface="Palatino Linotype"/>
                <a:cs typeface="Palatino Linotype"/>
                <a:sym typeface="Palatino Linotype"/>
              </a:defRPr>
            </a:lvl4pPr>
            <a:lvl5pPr>
              <a:spcBef>
                <a:spcPts val="2500"/>
              </a:spcBef>
              <a:defRPr sz="5000">
                <a:latin typeface="Palatino Linotype"/>
                <a:ea typeface="Palatino Linotype"/>
                <a:cs typeface="Palatino Linotype"/>
                <a:sym typeface="Palatino Linotype"/>
              </a:defRPr>
            </a:lvl5pPr>
          </a:lstStyle>
          <a:p>
            <a:r>
              <a:t>Body Level One</a:t>
            </a:r>
          </a:p>
          <a:p>
            <a:pPr lvl="1"/>
            <a:r>
              <a:t>Body Level Two</a:t>
            </a:r>
          </a:p>
          <a:p>
            <a:pPr lvl="2"/>
            <a:r>
              <a:t>Body Level Three</a:t>
            </a:r>
          </a:p>
          <a:p>
            <a:pPr lvl="3"/>
            <a:r>
              <a:t>Body Level Four</a:t>
            </a:r>
          </a:p>
          <a:p>
            <a:pPr lvl="4"/>
            <a:r>
              <a:t>Body Level Five</a:t>
            </a:r>
          </a:p>
        </p:txBody>
      </p:sp>
      <p:pic>
        <p:nvPicPr>
          <p:cNvPr id="23" name="QueensLogo_colour.png" descr="QueensLogo_colour.png"/>
          <p:cNvPicPr>
            <a:picLocks noChangeAspect="1"/>
          </p:cNvPicPr>
          <p:nvPr/>
        </p:nvPicPr>
        <p:blipFill>
          <a:blip r:embed="rId3"/>
          <a:stretch>
            <a:fillRect/>
          </a:stretch>
        </p:blipFill>
        <p:spPr>
          <a:xfrm>
            <a:off x="19685000" y="203200"/>
            <a:ext cx="3810000" cy="2897188"/>
          </a:xfrm>
          <a:prstGeom prst="rect">
            <a:avLst/>
          </a:prstGeom>
          <a:ln w="12700">
            <a:miter lim="400000"/>
          </a:ln>
        </p:spPr>
      </p:pic>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media placeholder">
    <p:spTree>
      <p:nvGrpSpPr>
        <p:cNvPr id="1" name=""/>
        <p:cNvGrpSpPr/>
        <p:nvPr/>
      </p:nvGrpSpPr>
      <p:grpSpPr>
        <a:xfrm>
          <a:off x="0" y="0"/>
          <a:ext cx="0" cy="0"/>
          <a:chOff x="0" y="0"/>
          <a:chExt cx="0" cy="0"/>
        </a:xfrm>
      </p:grpSpPr>
      <p:pic>
        <p:nvPicPr>
          <p:cNvPr id="31" name="funky tricolour ppt backgrounds 16-9-2.png" descr="funky tricolour ppt backgrounds 16-9-2.pn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32" name="QueensLogo_colour.png" descr="QueensLogo_colour.png"/>
          <p:cNvPicPr>
            <a:picLocks noChangeAspect="1"/>
          </p:cNvPicPr>
          <p:nvPr/>
        </p:nvPicPr>
        <p:blipFill>
          <a:blip r:embed="rId3"/>
          <a:stretch>
            <a:fillRect/>
          </a:stretch>
        </p:blipFill>
        <p:spPr>
          <a:xfrm>
            <a:off x="19685000" y="203200"/>
            <a:ext cx="3810000" cy="2897188"/>
          </a:xfrm>
          <a:prstGeom prst="rect">
            <a:avLst/>
          </a:prstGeom>
          <a:ln w="12700">
            <a:miter lim="400000"/>
          </a:ln>
        </p:spPr>
      </p:pic>
      <p:sp>
        <p:nvSpPr>
          <p:cNvPr id="33" name="Caption"/>
          <p:cNvSpPr txBox="1">
            <a:spLocks noGrp="1"/>
          </p:cNvSpPr>
          <p:nvPr>
            <p:ph type="body" sz="quarter" idx="13"/>
          </p:nvPr>
        </p:nvSpPr>
        <p:spPr>
          <a:xfrm>
            <a:off x="2339379" y="12289263"/>
            <a:ext cx="17419242" cy="605533"/>
          </a:xfrm>
          <a:prstGeom prst="rect">
            <a:avLst/>
          </a:prstGeom>
        </p:spPr>
        <p:txBody>
          <a:bodyPr anchor="t">
            <a:spAutoFit/>
          </a:bodyPr>
          <a:lstStyle>
            <a:lvl1pPr marL="0" indent="0">
              <a:spcBef>
                <a:spcPts val="0"/>
              </a:spcBef>
              <a:buSzTx/>
              <a:buNone/>
              <a:defRPr sz="4000">
                <a:latin typeface="Palatino Linotype"/>
                <a:ea typeface="Palatino Linotype"/>
                <a:cs typeface="Palatino Linotype"/>
                <a:sym typeface="Palatino Linotype"/>
              </a:defRPr>
            </a:lvl1pPr>
          </a:lstStyle>
          <a:p>
            <a:r>
              <a:t>Caption</a:t>
            </a:r>
          </a:p>
        </p:txBody>
      </p:sp>
      <p:sp>
        <p:nvSpPr>
          <p:cNvPr id="34" name="20101019-CN-Fall-Campus-1-Edit.jpg"/>
          <p:cNvSpPr>
            <a:spLocks noGrp="1"/>
          </p:cNvSpPr>
          <p:nvPr>
            <p:ph type="pic" idx="14"/>
          </p:nvPr>
        </p:nvSpPr>
        <p:spPr>
          <a:xfrm>
            <a:off x="2370931" y="1521438"/>
            <a:ext cx="19642179" cy="13098426"/>
          </a:xfrm>
          <a:prstGeom prst="rect">
            <a:avLst/>
          </a:prstGeom>
        </p:spPr>
        <p:txBody>
          <a:bodyPr lIns="91439" tIns="45719" rIns="91439" bIns="45719" anchor="t">
            <a:noAutofit/>
          </a:bodyPr>
          <a:lstStyle/>
          <a:p>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funky tricolour ppt backgrounds 16-9-1.png" descr="funky tricolour ppt backgrounds 16-9-1.png"/>
          <p:cNvPicPr>
            <a:picLocks noChangeAspect="1"/>
          </p:cNvPicPr>
          <p:nvPr/>
        </p:nvPicPr>
        <p:blipFill>
          <a:blip r:embed="rId5"/>
          <a:stretch>
            <a:fillRect/>
          </a:stretch>
        </p:blipFill>
        <p:spPr>
          <a:xfrm>
            <a:off x="0" y="0"/>
            <a:ext cx="24384000" cy="13716000"/>
          </a:xfrm>
          <a:prstGeom prst="rect">
            <a:avLst/>
          </a:prstGeom>
          <a:ln w="12700">
            <a:miter lim="400000"/>
          </a:ln>
        </p:spPr>
      </p:pic>
      <p:sp>
        <p:nvSpPr>
          <p:cNvPr id="3" name="Title Text"/>
          <p:cNvSpPr txBox="1">
            <a:spLocks noGrp="1"/>
          </p:cNvSpPr>
          <p:nvPr>
            <p:ph type="title"/>
          </p:nvPr>
        </p:nvSpPr>
        <p:spPr>
          <a:xfrm>
            <a:off x="1675805" y="4745566"/>
            <a:ext cx="18709349" cy="67692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r>
              <a:t>Title Text</a:t>
            </a:r>
          </a:p>
        </p:txBody>
      </p:sp>
      <p:pic>
        <p:nvPicPr>
          <p:cNvPr id="4" name="QueensLogo_white.png" descr="QueensLogo_white.png"/>
          <p:cNvPicPr>
            <a:picLocks noChangeAspect="1"/>
          </p:cNvPicPr>
          <p:nvPr/>
        </p:nvPicPr>
        <p:blipFill>
          <a:blip r:embed="rId6"/>
          <a:stretch>
            <a:fillRect/>
          </a:stretch>
        </p:blipFill>
        <p:spPr>
          <a:xfrm>
            <a:off x="19685000" y="201852"/>
            <a:ext cx="3810000" cy="2898376"/>
          </a:xfrm>
          <a:prstGeom prst="rect">
            <a:avLst/>
          </a:prstGeom>
          <a:ln w="12700">
            <a:miter lim="400000"/>
          </a:ln>
        </p:spPr>
      </p:pic>
      <p:sp>
        <p:nvSpPr>
          <p:cNvPr id="5" name="Body Level One…"/>
          <p:cNvSpPr txBox="1">
            <a:spLocks noGrp="1"/>
          </p:cNvSpPr>
          <p:nvPr>
            <p:ph type="body" idx="1"/>
          </p:nvPr>
        </p:nvSpPr>
        <p:spPr>
          <a:xfrm>
            <a:off x="1689100" y="3238500"/>
            <a:ext cx="21005800" cy="9207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l" defTabSz="825500" latinLnBrk="0">
        <a:lnSpc>
          <a:spcPct val="100000"/>
        </a:lnSpc>
        <a:spcBef>
          <a:spcPts val="0"/>
        </a:spcBef>
        <a:spcAft>
          <a:spcPts val="0"/>
        </a:spcAft>
        <a:buClrTx/>
        <a:buSzTx/>
        <a:buFontTx/>
        <a:buNone/>
        <a:tabLst/>
        <a:defRPr sz="10000" b="1" i="0" u="none" strike="noStrike" cap="none" spc="0" baseline="0">
          <a:solidFill>
            <a:srgbClr val="FFFFFF"/>
          </a:solidFill>
          <a:uFillTx/>
          <a:latin typeface="Palatino Linotype"/>
          <a:ea typeface="Palatino Linotype"/>
          <a:cs typeface="Palatino Linotype"/>
          <a:sym typeface="Palatino Linotype"/>
        </a:defRPr>
      </a:lvl1pPr>
      <a:lvl2pPr marL="0" marR="0" indent="228600" algn="l" defTabSz="825500" latinLnBrk="0">
        <a:lnSpc>
          <a:spcPct val="100000"/>
        </a:lnSpc>
        <a:spcBef>
          <a:spcPts val="0"/>
        </a:spcBef>
        <a:spcAft>
          <a:spcPts val="0"/>
        </a:spcAft>
        <a:buClrTx/>
        <a:buSzTx/>
        <a:buFontTx/>
        <a:buNone/>
        <a:tabLst/>
        <a:defRPr sz="10000" b="1" i="0" u="none" strike="noStrike" cap="none" spc="0" baseline="0">
          <a:solidFill>
            <a:srgbClr val="FFFFFF"/>
          </a:solidFill>
          <a:uFillTx/>
          <a:latin typeface="Palatino Linotype"/>
          <a:ea typeface="Palatino Linotype"/>
          <a:cs typeface="Palatino Linotype"/>
          <a:sym typeface="Palatino Linotype"/>
        </a:defRPr>
      </a:lvl2pPr>
      <a:lvl3pPr marL="0" marR="0" indent="457200" algn="l" defTabSz="825500" latinLnBrk="0">
        <a:lnSpc>
          <a:spcPct val="100000"/>
        </a:lnSpc>
        <a:spcBef>
          <a:spcPts val="0"/>
        </a:spcBef>
        <a:spcAft>
          <a:spcPts val="0"/>
        </a:spcAft>
        <a:buClrTx/>
        <a:buSzTx/>
        <a:buFontTx/>
        <a:buNone/>
        <a:tabLst/>
        <a:defRPr sz="10000" b="1" i="0" u="none" strike="noStrike" cap="none" spc="0" baseline="0">
          <a:solidFill>
            <a:srgbClr val="FFFFFF"/>
          </a:solidFill>
          <a:uFillTx/>
          <a:latin typeface="Palatino Linotype"/>
          <a:ea typeface="Palatino Linotype"/>
          <a:cs typeface="Palatino Linotype"/>
          <a:sym typeface="Palatino Linotype"/>
        </a:defRPr>
      </a:lvl3pPr>
      <a:lvl4pPr marL="0" marR="0" indent="685800" algn="l" defTabSz="825500" latinLnBrk="0">
        <a:lnSpc>
          <a:spcPct val="100000"/>
        </a:lnSpc>
        <a:spcBef>
          <a:spcPts val="0"/>
        </a:spcBef>
        <a:spcAft>
          <a:spcPts val="0"/>
        </a:spcAft>
        <a:buClrTx/>
        <a:buSzTx/>
        <a:buFontTx/>
        <a:buNone/>
        <a:tabLst/>
        <a:defRPr sz="10000" b="1" i="0" u="none" strike="noStrike" cap="none" spc="0" baseline="0">
          <a:solidFill>
            <a:srgbClr val="FFFFFF"/>
          </a:solidFill>
          <a:uFillTx/>
          <a:latin typeface="Palatino Linotype"/>
          <a:ea typeface="Palatino Linotype"/>
          <a:cs typeface="Palatino Linotype"/>
          <a:sym typeface="Palatino Linotype"/>
        </a:defRPr>
      </a:lvl4pPr>
      <a:lvl5pPr marL="0" marR="0" indent="914400" algn="l" defTabSz="825500" latinLnBrk="0">
        <a:lnSpc>
          <a:spcPct val="100000"/>
        </a:lnSpc>
        <a:spcBef>
          <a:spcPts val="0"/>
        </a:spcBef>
        <a:spcAft>
          <a:spcPts val="0"/>
        </a:spcAft>
        <a:buClrTx/>
        <a:buSzTx/>
        <a:buFontTx/>
        <a:buNone/>
        <a:tabLst/>
        <a:defRPr sz="10000" b="1" i="0" u="none" strike="noStrike" cap="none" spc="0" baseline="0">
          <a:solidFill>
            <a:srgbClr val="FFFFFF"/>
          </a:solidFill>
          <a:uFillTx/>
          <a:latin typeface="Palatino Linotype"/>
          <a:ea typeface="Palatino Linotype"/>
          <a:cs typeface="Palatino Linotype"/>
          <a:sym typeface="Palatino Linotype"/>
        </a:defRPr>
      </a:lvl5pPr>
      <a:lvl6pPr marL="0" marR="0" indent="1143000" algn="l" defTabSz="825500" latinLnBrk="0">
        <a:lnSpc>
          <a:spcPct val="100000"/>
        </a:lnSpc>
        <a:spcBef>
          <a:spcPts val="0"/>
        </a:spcBef>
        <a:spcAft>
          <a:spcPts val="0"/>
        </a:spcAft>
        <a:buClrTx/>
        <a:buSzTx/>
        <a:buFontTx/>
        <a:buNone/>
        <a:tabLst/>
        <a:defRPr sz="10000" b="1" i="0" u="none" strike="noStrike" cap="none" spc="0" baseline="0">
          <a:solidFill>
            <a:srgbClr val="FFFFFF"/>
          </a:solidFill>
          <a:uFillTx/>
          <a:latin typeface="Palatino Linotype"/>
          <a:ea typeface="Palatino Linotype"/>
          <a:cs typeface="Palatino Linotype"/>
          <a:sym typeface="Palatino Linotype"/>
        </a:defRPr>
      </a:lvl6pPr>
      <a:lvl7pPr marL="0" marR="0" indent="1371600" algn="l" defTabSz="825500" latinLnBrk="0">
        <a:lnSpc>
          <a:spcPct val="100000"/>
        </a:lnSpc>
        <a:spcBef>
          <a:spcPts val="0"/>
        </a:spcBef>
        <a:spcAft>
          <a:spcPts val="0"/>
        </a:spcAft>
        <a:buClrTx/>
        <a:buSzTx/>
        <a:buFontTx/>
        <a:buNone/>
        <a:tabLst/>
        <a:defRPr sz="10000" b="1" i="0" u="none" strike="noStrike" cap="none" spc="0" baseline="0">
          <a:solidFill>
            <a:srgbClr val="FFFFFF"/>
          </a:solidFill>
          <a:uFillTx/>
          <a:latin typeface="Palatino Linotype"/>
          <a:ea typeface="Palatino Linotype"/>
          <a:cs typeface="Palatino Linotype"/>
          <a:sym typeface="Palatino Linotype"/>
        </a:defRPr>
      </a:lvl7pPr>
      <a:lvl8pPr marL="0" marR="0" indent="1600200" algn="l" defTabSz="825500" latinLnBrk="0">
        <a:lnSpc>
          <a:spcPct val="100000"/>
        </a:lnSpc>
        <a:spcBef>
          <a:spcPts val="0"/>
        </a:spcBef>
        <a:spcAft>
          <a:spcPts val="0"/>
        </a:spcAft>
        <a:buClrTx/>
        <a:buSzTx/>
        <a:buFontTx/>
        <a:buNone/>
        <a:tabLst/>
        <a:defRPr sz="10000" b="1" i="0" u="none" strike="noStrike" cap="none" spc="0" baseline="0">
          <a:solidFill>
            <a:srgbClr val="FFFFFF"/>
          </a:solidFill>
          <a:uFillTx/>
          <a:latin typeface="Palatino Linotype"/>
          <a:ea typeface="Palatino Linotype"/>
          <a:cs typeface="Palatino Linotype"/>
          <a:sym typeface="Palatino Linotype"/>
        </a:defRPr>
      </a:lvl8pPr>
      <a:lvl9pPr marL="0" marR="0" indent="1828800" algn="l" defTabSz="825500" latinLnBrk="0">
        <a:lnSpc>
          <a:spcPct val="100000"/>
        </a:lnSpc>
        <a:spcBef>
          <a:spcPts val="0"/>
        </a:spcBef>
        <a:spcAft>
          <a:spcPts val="0"/>
        </a:spcAft>
        <a:buClrTx/>
        <a:buSzTx/>
        <a:buFontTx/>
        <a:buNone/>
        <a:tabLst/>
        <a:defRPr sz="10000" b="1" i="0" u="none" strike="noStrike" cap="none" spc="0" baseline="0">
          <a:solidFill>
            <a:srgbClr val="FFFFFF"/>
          </a:solidFill>
          <a:uFillTx/>
          <a:latin typeface="Palatino Linotype"/>
          <a:ea typeface="Palatino Linotype"/>
          <a:cs typeface="Palatino Linotype"/>
          <a:sym typeface="Palatino Linotype"/>
        </a:defRPr>
      </a:lvl9pPr>
    </p:titleStyle>
    <p:body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solidFill>
            <a:srgbClr val="000000"/>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finpcico@queensu.c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pcisecuritystandards.org/documents/PCI_SSC_Skimming_Resource_Guide_v05.pdf?agreement=true&amp;time=1495106735231" TargetMode="External"/><Relationship Id="rId2" Type="http://schemas.openxmlformats.org/officeDocument/2006/relationships/hyperlink" Target="https://blog.pcisecuritystandards.org/resource-guide-preventing-skimming-attacks" TargetMode="External"/><Relationship Id="rId1" Type="http://schemas.openxmlformats.org/officeDocument/2006/relationships/slideLayout" Target="../slideLayouts/slideLayout2.xml"/><Relationship Id="rId6" Type="http://schemas.openxmlformats.org/officeDocument/2006/relationships/hyperlink" Target="https://www.chase.ca/content/dam/chase/merchant-services/support/ca/documents/operating_guide_en.pdf" TargetMode="External"/><Relationship Id="rId5" Type="http://schemas.openxmlformats.org/officeDocument/2006/relationships/hyperlink" Target="https://www.pcisecuritystandards.org/pdfs/skimming_prevention_overview_one_sheet.pdf" TargetMode="External"/><Relationship Id="rId4" Type="http://schemas.openxmlformats.org/officeDocument/2006/relationships/hyperlink" Target="https://www.pcisecuritystandards.org/documents/Skimming_Prevention_BP_for_Merchants_Sept2014.pdf?agreement=true&amp;time=149510669064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4JShPQVXQdQ" TargetMode="External"/><Relationship Id="rId2" Type="http://schemas.openxmlformats.org/officeDocument/2006/relationships/hyperlink" Target="https://www.verifone.com/sites/default/files/Payment_Security_Best_Practices_07282017.pdf" TargetMode="External"/><Relationship Id="rId1" Type="http://schemas.openxmlformats.org/officeDocument/2006/relationships/slideLayout" Target="../slideLayouts/slideLayout2.xml"/><Relationship Id="rId5" Type="http://schemas.openxmlformats.org/officeDocument/2006/relationships/hyperlink" Target="https://www.youtube.com/watch?v=gJo9PfsplsY" TargetMode="External"/><Relationship Id="rId4" Type="http://schemas.openxmlformats.org/officeDocument/2006/relationships/hyperlink" Target="https://www.youtube.com/watch?v=LyS1RR4U57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queensu.ca/financialservices/publications-policies-procedures/PCI" TargetMode="External"/><Relationship Id="rId2" Type="http://schemas.openxmlformats.org/officeDocument/2006/relationships/hyperlink" Target="mailto:finpcico@queensu.ca" TargetMode="Externa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LyS1RR4U57s" TargetMode="External"/><Relationship Id="rId2" Type="http://schemas.openxmlformats.org/officeDocument/2006/relationships/hyperlink" Target="https://www.youtube.com/watch?v=gJo9PfsplsY" TargetMode="External"/><Relationship Id="rId1" Type="http://schemas.openxmlformats.org/officeDocument/2006/relationships/slideLayout" Target="../slideLayouts/slideLayout3.xml"/><Relationship Id="rId4" Type="http://schemas.openxmlformats.org/officeDocument/2006/relationships/hyperlink" Target="https://youtu.be/4JShPQVXQdQ"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hyperlink" Target="https://www.queensu.ca/financialservices/sites/finswww/files/uploaded_files/PCI/PaymentCardAcceptanceProcedure.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queensu.ca/financialservices/sites/finswww/files/uploaded_files/PCI/PaymentCardAcceptanceProcedure.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view.officeapps.live.com/op/view.aspx?src=https%3A%2F%2Fwww.queensu.ca%2Ffinancialservices%2Fsites%2Ffinswww%2Ffiles%2Fuploaded_files%2FPCI%2FResources%2FPIN%2520Pad%2520Inspection%2520Log.xlsx&amp;wdOrigin=BROWSELIN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PIN PAD SECURITY TRAINING AND PROCEDURES"/>
          <p:cNvSpPr txBox="1">
            <a:spLocks noGrp="1"/>
          </p:cNvSpPr>
          <p:nvPr>
            <p:ph type="title"/>
          </p:nvPr>
        </p:nvSpPr>
        <p:spPr>
          <a:xfrm>
            <a:off x="3072805" y="4745566"/>
            <a:ext cx="12751262" cy="5235907"/>
          </a:xfrm>
          <a:prstGeom prst="rect">
            <a:avLst/>
          </a:prstGeom>
        </p:spPr>
        <p:txBody>
          <a:bodyPr/>
          <a:lstStyle/>
          <a:p>
            <a:r>
              <a:t>PIN PAD SECURITY TRAINING AND PROCEDURES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HIRD-PARTY PERSONS.…"/>
          <p:cNvSpPr txBox="1">
            <a:spLocks noGrp="1"/>
          </p:cNvSpPr>
          <p:nvPr>
            <p:ph type="body" idx="13"/>
          </p:nvPr>
        </p:nvSpPr>
        <p:spPr>
          <a:xfrm>
            <a:off x="1664030" y="1122218"/>
            <a:ext cx="20499962" cy="11907978"/>
          </a:xfrm>
          <a:prstGeom prst="rect">
            <a:avLst/>
          </a:prstGeom>
        </p:spPr>
        <p:txBody>
          <a:bodyPr/>
          <a:lstStyle/>
          <a:p>
            <a:pPr algn="just" defTabSz="457200">
              <a:lnSpc>
                <a:spcPct val="107916"/>
              </a:lnSpc>
              <a:spcBef>
                <a:spcPts val="800"/>
              </a:spcBef>
              <a:defRPr sz="6000">
                <a:solidFill>
                  <a:srgbClr val="A9283B"/>
                </a:solidFill>
                <a:uFill>
                  <a:solidFill>
                    <a:srgbClr val="000000"/>
                  </a:solidFill>
                </a:uFill>
              </a:defRPr>
            </a:pPr>
            <a:r>
              <a:rPr dirty="0"/>
              <a:t>THIRD-PARTY PERSONS</a:t>
            </a:r>
          </a:p>
          <a:p>
            <a:pPr algn="just" defTabSz="457200">
              <a:lnSpc>
                <a:spcPct val="107916"/>
              </a:lnSpc>
              <a:spcBef>
                <a:spcPts val="800"/>
              </a:spcBef>
              <a:defRPr sz="6000">
                <a:solidFill>
                  <a:srgbClr val="A9283B"/>
                </a:solidFill>
                <a:uFill>
                  <a:solidFill>
                    <a:srgbClr val="000000"/>
                  </a:solidFill>
                </a:uFill>
              </a:defRPr>
            </a:pPr>
            <a:endParaRPr sz="3000" b="0" dirty="0"/>
          </a:p>
          <a:p>
            <a:pPr algn="just" defTabSz="457200">
              <a:lnSpc>
                <a:spcPct val="110000"/>
              </a:lnSpc>
              <a:spcBef>
                <a:spcPts val="800"/>
              </a:spcBef>
              <a:defRPr sz="3000" b="0">
                <a:uFill>
                  <a:solidFill>
                    <a:srgbClr val="000000"/>
                  </a:solidFill>
                </a:uFill>
              </a:defRPr>
            </a:pPr>
            <a:r>
              <a:rPr sz="3200" b="1" dirty="0"/>
              <a:t>Criminals will often pose as authorized maintenance personnel in order to gain access to PIN Pad devices.</a:t>
            </a:r>
            <a:r>
              <a:rPr sz="3200" dirty="0"/>
              <a:t> </a:t>
            </a:r>
          </a:p>
          <a:p>
            <a:pPr algn="just" defTabSz="457200">
              <a:lnSpc>
                <a:spcPct val="110000"/>
              </a:lnSpc>
              <a:spcBef>
                <a:spcPts val="800"/>
              </a:spcBef>
              <a:defRPr sz="3000" b="0">
                <a:uFill>
                  <a:solidFill>
                    <a:srgbClr val="000000"/>
                  </a:solidFill>
                </a:uFill>
              </a:defRPr>
            </a:pPr>
            <a:r>
              <a:rPr lang="en-US" sz="3200" b="0" dirty="0"/>
              <a:t>Maintenance personnel should only be arriving if you have either submitted a ticket with Chase for assistance or been informed by the PCI Co-ordinator of a scheduled visit. Either way;</a:t>
            </a:r>
          </a:p>
          <a:p>
            <a:pPr algn="just" defTabSz="457200">
              <a:lnSpc>
                <a:spcPct val="110000"/>
              </a:lnSpc>
              <a:spcBef>
                <a:spcPts val="800"/>
              </a:spcBef>
              <a:defRPr sz="3000" b="0">
                <a:uFill>
                  <a:solidFill>
                    <a:srgbClr val="000000"/>
                  </a:solidFill>
                </a:uFill>
              </a:defRPr>
            </a:pPr>
            <a:endParaRPr sz="3200" dirty="0"/>
          </a:p>
          <a:p>
            <a:pPr marL="457200" indent="-228600" algn="just" defTabSz="457200">
              <a:lnSpc>
                <a:spcPct val="110000"/>
              </a:lnSpc>
              <a:spcBef>
                <a:spcPts val="800"/>
              </a:spcBef>
              <a:buSzPct val="100000"/>
              <a:buFont typeface="Symbol"/>
              <a:buChar char="·"/>
              <a:defRPr sz="3000" b="0">
                <a:uFill>
                  <a:solidFill>
                    <a:srgbClr val="000000"/>
                  </a:solidFill>
                </a:uFill>
              </a:defRPr>
            </a:pPr>
            <a:r>
              <a:rPr sz="3200" dirty="0"/>
              <a:t>Verif</a:t>
            </a:r>
            <a:r>
              <a:rPr lang="en-US" sz="3200" dirty="0"/>
              <a:t>y</a:t>
            </a:r>
            <a:r>
              <a:rPr sz="3200" dirty="0"/>
              <a:t> the identity of any third-party persons claiming to be a repair or maintenance personnel, prior to granting them access to devices by having them sign in, verify their identity with photo ID, and contact the PCI Co</a:t>
            </a:r>
            <a:r>
              <a:rPr lang="en-US" sz="3200" dirty="0"/>
              <a:t>-</a:t>
            </a:r>
            <a:r>
              <a:rPr sz="3200" dirty="0"/>
              <a:t>ordinator at </a:t>
            </a:r>
            <a:r>
              <a:rPr sz="3200" u="sng" dirty="0">
                <a:solidFill>
                  <a:srgbClr val="0563C1"/>
                </a:solidFill>
                <a:uFill>
                  <a:solidFill>
                    <a:srgbClr val="0563C1"/>
                  </a:solidFill>
                </a:uFill>
                <a:hlinkClick r:id="rId2"/>
              </a:rPr>
              <a:t>finpcico@queensu.ca</a:t>
            </a:r>
            <a:r>
              <a:rPr sz="3200" u="sng" dirty="0"/>
              <a:t> </a:t>
            </a:r>
            <a:r>
              <a:rPr sz="3200" dirty="0"/>
              <a:t>or extension 32050 (Financial Services Front Desk) to ensure the third-party person is authorized.</a:t>
            </a:r>
          </a:p>
          <a:p>
            <a:pPr marL="457200" indent="-228600" algn="just" defTabSz="457200">
              <a:lnSpc>
                <a:spcPct val="110000"/>
              </a:lnSpc>
              <a:spcBef>
                <a:spcPts val="800"/>
              </a:spcBef>
              <a:buSzPct val="100000"/>
              <a:buFont typeface="Symbol"/>
              <a:buChar char="·"/>
              <a:defRPr sz="3000" b="0">
                <a:uFill>
                  <a:solidFill>
                    <a:srgbClr val="000000"/>
                  </a:solidFill>
                </a:uFill>
              </a:defRPr>
            </a:pPr>
            <a:endParaRPr sz="3200" dirty="0"/>
          </a:p>
          <a:p>
            <a:pPr marL="457200" indent="-228600" algn="just" defTabSz="457200">
              <a:lnSpc>
                <a:spcPct val="110000"/>
              </a:lnSpc>
              <a:spcBef>
                <a:spcPts val="800"/>
              </a:spcBef>
              <a:buSzPct val="100000"/>
              <a:buFont typeface="Symbol"/>
              <a:buChar char="·"/>
              <a:defRPr sz="3000" b="0">
                <a:uFill>
                  <a:solidFill>
                    <a:srgbClr val="000000"/>
                  </a:solidFill>
                </a:uFill>
              </a:defRPr>
            </a:pPr>
            <a:r>
              <a:rPr sz="3200" dirty="0"/>
              <a:t>Ensure that the third-party person remains accompanied by staff during any work on PIN Pads.</a:t>
            </a:r>
          </a:p>
          <a:p>
            <a:pPr marL="457200" indent="-228600" algn="just" defTabSz="457200">
              <a:lnSpc>
                <a:spcPct val="110000"/>
              </a:lnSpc>
              <a:spcBef>
                <a:spcPts val="800"/>
              </a:spcBef>
              <a:buSzPct val="100000"/>
              <a:buFont typeface="Symbol"/>
              <a:buChar char="·"/>
              <a:defRPr sz="3000" b="0">
                <a:uFill>
                  <a:solidFill>
                    <a:srgbClr val="000000"/>
                  </a:solidFill>
                </a:uFill>
              </a:defRPr>
            </a:pPr>
            <a:endParaRPr sz="3200" dirty="0"/>
          </a:p>
          <a:p>
            <a:pPr marL="457200" indent="-228600" algn="just" defTabSz="457200">
              <a:lnSpc>
                <a:spcPct val="110000"/>
              </a:lnSpc>
              <a:spcBef>
                <a:spcPts val="800"/>
              </a:spcBef>
              <a:buSzPct val="100000"/>
              <a:buFont typeface="Symbol"/>
              <a:buChar char="·"/>
              <a:defRPr sz="3000" b="0">
                <a:uFill>
                  <a:solidFill>
                    <a:srgbClr val="000000"/>
                  </a:solidFill>
                </a:uFill>
              </a:defRPr>
            </a:pPr>
            <a:r>
              <a:rPr sz="3200" dirty="0"/>
              <a:t>Be aware of suspicious behavior around devices (for example, attempts by unknown persons to unplug or open devices).</a:t>
            </a:r>
          </a:p>
          <a:p>
            <a:pPr marL="457200" indent="-228600" algn="just" defTabSz="457200">
              <a:lnSpc>
                <a:spcPct val="110000"/>
              </a:lnSpc>
              <a:spcBef>
                <a:spcPts val="800"/>
              </a:spcBef>
              <a:buSzPct val="100000"/>
              <a:buFont typeface="Symbol"/>
              <a:buChar char="·"/>
              <a:defRPr sz="3000" b="0">
                <a:uFill>
                  <a:solidFill>
                    <a:srgbClr val="000000"/>
                  </a:solidFill>
                </a:uFill>
              </a:defRPr>
            </a:pPr>
            <a:endParaRPr sz="3200" dirty="0"/>
          </a:p>
          <a:p>
            <a:pPr marL="457200" indent="-228600" algn="just" defTabSz="457200">
              <a:lnSpc>
                <a:spcPct val="110000"/>
              </a:lnSpc>
              <a:spcBef>
                <a:spcPts val="800"/>
              </a:spcBef>
              <a:buSzPct val="100000"/>
              <a:buFont typeface="Symbol"/>
              <a:buChar char="·"/>
              <a:defRPr sz="3000" b="0">
                <a:uFill>
                  <a:solidFill>
                    <a:srgbClr val="000000"/>
                  </a:solidFill>
                </a:uFill>
              </a:defRPr>
            </a:pPr>
            <a:r>
              <a:rPr sz="3200" b="1" dirty="0"/>
              <a:t>Report</a:t>
            </a:r>
            <a:r>
              <a:rPr sz="3200" dirty="0"/>
              <a:t> any suspicious behavior and indications of device tampering or substitution to the PCI Co</a:t>
            </a:r>
            <a:r>
              <a:rPr lang="en-US" sz="3200" dirty="0"/>
              <a:t>-</a:t>
            </a:r>
            <a:r>
              <a:rPr sz="3200" dirty="0"/>
              <a:t>ordinator </a:t>
            </a:r>
            <a:r>
              <a:rPr sz="3200" b="1" dirty="0"/>
              <a:t>immediately.</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AFEGUARDING YOUR PIN PAD DEVICE.…"/>
          <p:cNvSpPr txBox="1">
            <a:spLocks noGrp="1"/>
          </p:cNvSpPr>
          <p:nvPr>
            <p:ph type="body" idx="13"/>
          </p:nvPr>
        </p:nvSpPr>
        <p:spPr>
          <a:xfrm>
            <a:off x="1664030" y="1911928"/>
            <a:ext cx="20416992" cy="11409218"/>
          </a:xfrm>
          <a:prstGeom prst="rect">
            <a:avLst/>
          </a:prstGeom>
        </p:spPr>
        <p:txBody>
          <a:bodyPr/>
          <a:lstStyle/>
          <a:p>
            <a:pPr algn="just" defTabSz="457200">
              <a:lnSpc>
                <a:spcPct val="107916"/>
              </a:lnSpc>
              <a:spcBef>
                <a:spcPts val="800"/>
              </a:spcBef>
              <a:defRPr sz="6000">
                <a:solidFill>
                  <a:srgbClr val="A9283B"/>
                </a:solidFill>
                <a:uFill>
                  <a:solidFill>
                    <a:srgbClr val="000000"/>
                  </a:solidFill>
                </a:uFill>
              </a:defRPr>
            </a:pPr>
            <a:r>
              <a:rPr dirty="0"/>
              <a:t>SAFEGUARDING YOUR PIN PAD DEVICE</a:t>
            </a:r>
          </a:p>
          <a:p>
            <a:pPr algn="just" defTabSz="457200">
              <a:lnSpc>
                <a:spcPct val="107916"/>
              </a:lnSpc>
              <a:spcBef>
                <a:spcPts val="800"/>
              </a:spcBef>
              <a:defRPr sz="6000">
                <a:solidFill>
                  <a:srgbClr val="A9283B"/>
                </a:solidFill>
                <a:uFill>
                  <a:solidFill>
                    <a:srgbClr val="000000"/>
                  </a:solidFill>
                </a:uFill>
              </a:defRPr>
            </a:pPr>
            <a:endParaRPr sz="3200" dirty="0"/>
          </a:p>
          <a:p>
            <a:pPr marL="457200" indent="-228600" algn="just" defTabSz="457200">
              <a:lnSpc>
                <a:spcPct val="150000"/>
              </a:lnSpc>
              <a:spcBef>
                <a:spcPts val="800"/>
              </a:spcBef>
              <a:buSzPct val="100000"/>
              <a:buFont typeface="Symbol"/>
              <a:buChar char="·"/>
              <a:defRPr sz="3000" b="0">
                <a:uFill>
                  <a:solidFill>
                    <a:srgbClr val="000000"/>
                  </a:solidFill>
                </a:uFill>
              </a:defRPr>
            </a:pPr>
            <a:r>
              <a:rPr sz="3200" dirty="0"/>
              <a:t>Ensure PIN Pads are securely attached to the counter or keep out of reach from unauthorized users.</a:t>
            </a:r>
          </a:p>
          <a:p>
            <a:pPr marL="457200" indent="-228600" algn="just" defTabSz="457200">
              <a:lnSpc>
                <a:spcPct val="150000"/>
              </a:lnSpc>
              <a:spcBef>
                <a:spcPts val="800"/>
              </a:spcBef>
              <a:buSzPct val="100000"/>
              <a:buFont typeface="Symbol"/>
              <a:buChar char="·"/>
              <a:defRPr sz="3000" b="0">
                <a:uFill>
                  <a:solidFill>
                    <a:srgbClr val="000000"/>
                  </a:solidFill>
                </a:uFill>
              </a:defRPr>
            </a:pPr>
            <a:endParaRPr sz="3200" dirty="0"/>
          </a:p>
          <a:p>
            <a:pPr marL="457200" indent="-228600" algn="just" defTabSz="457200">
              <a:lnSpc>
                <a:spcPct val="150000"/>
              </a:lnSpc>
              <a:spcBef>
                <a:spcPts val="800"/>
              </a:spcBef>
              <a:buSzPct val="100000"/>
              <a:buFont typeface="Symbol"/>
              <a:buChar char="·"/>
              <a:defRPr sz="3000" b="0">
                <a:uFill>
                  <a:solidFill>
                    <a:srgbClr val="000000"/>
                  </a:solidFill>
                </a:uFill>
              </a:defRPr>
            </a:pPr>
            <a:r>
              <a:rPr sz="3200" dirty="0"/>
              <a:t>Complete a visual inspection on every device to look for potential signs of tampering.</a:t>
            </a:r>
          </a:p>
          <a:p>
            <a:pPr marL="457200" indent="-228600" algn="just" defTabSz="457200">
              <a:lnSpc>
                <a:spcPct val="150000"/>
              </a:lnSpc>
              <a:spcBef>
                <a:spcPts val="800"/>
              </a:spcBef>
              <a:buSzPct val="100000"/>
              <a:buFont typeface="Symbol"/>
              <a:buChar char="·"/>
              <a:defRPr sz="3000" b="0">
                <a:uFill>
                  <a:solidFill>
                    <a:srgbClr val="000000"/>
                  </a:solidFill>
                </a:uFill>
              </a:defRPr>
            </a:pPr>
            <a:endParaRPr sz="3200" dirty="0"/>
          </a:p>
          <a:p>
            <a:pPr marL="457200" indent="-228600" algn="just" defTabSz="457200">
              <a:lnSpc>
                <a:spcPct val="150000"/>
              </a:lnSpc>
              <a:spcBef>
                <a:spcPts val="800"/>
              </a:spcBef>
              <a:buSzPct val="100000"/>
              <a:buFont typeface="Symbol"/>
              <a:buChar char="·"/>
              <a:defRPr sz="3000" b="0">
                <a:uFill>
                  <a:solidFill>
                    <a:srgbClr val="000000"/>
                  </a:solidFill>
                </a:uFill>
              </a:defRPr>
            </a:pPr>
            <a:r>
              <a:rPr sz="3200" dirty="0"/>
              <a:t>Keep spare devices under lock and key</a:t>
            </a:r>
            <a:r>
              <a:rPr lang="en-US" sz="3200" dirty="0"/>
              <a:t> </a:t>
            </a:r>
            <a:r>
              <a:rPr sz="3200" dirty="0"/>
              <a:t>to prevent unauthorized removal.</a:t>
            </a:r>
            <a:r>
              <a:rPr lang="en-US" sz="3200" dirty="0"/>
              <a:t> For example, locked offices and safes accessible to only authorized personnel.</a:t>
            </a:r>
            <a:endParaRPr sz="3200" dirty="0"/>
          </a:p>
          <a:p>
            <a:pPr marL="457200" indent="-228600" algn="just" defTabSz="457200">
              <a:lnSpc>
                <a:spcPct val="150000"/>
              </a:lnSpc>
              <a:spcBef>
                <a:spcPts val="800"/>
              </a:spcBef>
              <a:buSzPct val="100000"/>
              <a:buFont typeface="Symbol"/>
              <a:buChar char="·"/>
              <a:defRPr sz="3000" b="0">
                <a:uFill>
                  <a:solidFill>
                    <a:srgbClr val="000000"/>
                  </a:solidFill>
                </a:uFill>
              </a:defRPr>
            </a:pPr>
            <a:endParaRPr dirty="0"/>
          </a:p>
          <a:p>
            <a:pPr marL="457200" indent="-228600" algn="just" defTabSz="457200">
              <a:lnSpc>
                <a:spcPct val="150000"/>
              </a:lnSpc>
              <a:spcBef>
                <a:spcPts val="800"/>
              </a:spcBef>
              <a:buSzPct val="100000"/>
              <a:buFont typeface="Symbol"/>
              <a:buChar char="·"/>
              <a:defRPr sz="3000" b="0">
                <a:uFill>
                  <a:solidFill>
                    <a:srgbClr val="000000"/>
                  </a:solidFill>
                </a:uFill>
              </a:defRPr>
            </a:pPr>
            <a:r>
              <a:rPr lang="en-US" sz="3200" dirty="0"/>
              <a:t>If you have security cameras in place, ensure cameras have a clear line of sight to the PIN Pads (not of pin pad numbers) to potentially aid investigators in the event of a security breach.</a:t>
            </a:r>
          </a:p>
          <a:p>
            <a:pPr marL="457200" indent="-228600" algn="just" defTabSz="457200">
              <a:lnSpc>
                <a:spcPct val="150000"/>
              </a:lnSpc>
              <a:spcBef>
                <a:spcPts val="800"/>
              </a:spcBef>
              <a:buSzPct val="100000"/>
              <a:buFont typeface="Symbol"/>
              <a:buChar char="·"/>
              <a:defRPr sz="3000" b="0">
                <a:uFill>
                  <a:solidFill>
                    <a:srgbClr val="000000"/>
                  </a:solidFill>
                </a:uFill>
              </a:defRPr>
            </a:pPr>
            <a:endParaRPr dirty="0"/>
          </a:p>
          <a:p>
            <a:pPr algn="just" defTabSz="457200">
              <a:lnSpc>
                <a:spcPct val="150000"/>
              </a:lnSpc>
              <a:spcBef>
                <a:spcPts val="800"/>
              </a:spcBef>
              <a:defRPr sz="3000" b="0">
                <a:uFill>
                  <a:solidFill>
                    <a:srgbClr val="000000"/>
                  </a:solidFill>
                </a:uFill>
              </a:defRPr>
            </a:pPr>
            <a:endParaRPr dirty="0"/>
          </a:p>
        </p:txBody>
      </p:sp>
      <p:pic>
        <p:nvPicPr>
          <p:cNvPr id="2" name="Picture 1">
            <a:extLst>
              <a:ext uri="{FF2B5EF4-FFF2-40B4-BE49-F238E27FC236}">
                <a16:creationId xmlns:a16="http://schemas.microsoft.com/office/drawing/2014/main" id="{FA763589-FFF6-43A9-984A-7B9964EA3A63}"/>
              </a:ext>
            </a:extLst>
          </p:cNvPr>
          <p:cNvPicPr>
            <a:picLocks noChangeAspect="1"/>
          </p:cNvPicPr>
          <p:nvPr/>
        </p:nvPicPr>
        <p:blipFill>
          <a:blip r:embed="rId2"/>
          <a:stretch>
            <a:fillRect/>
          </a:stretch>
        </p:blipFill>
        <p:spPr>
          <a:xfrm>
            <a:off x="17875827" y="4875500"/>
            <a:ext cx="3886200" cy="1762125"/>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AFEGUARDING YOUR PIN PAD DEVICE.…"/>
          <p:cNvSpPr txBox="1">
            <a:spLocks noGrp="1"/>
          </p:cNvSpPr>
          <p:nvPr>
            <p:ph type="body" idx="13"/>
          </p:nvPr>
        </p:nvSpPr>
        <p:spPr>
          <a:xfrm>
            <a:off x="1664030" y="2431473"/>
            <a:ext cx="20416992" cy="10744200"/>
          </a:xfrm>
          <a:prstGeom prst="rect">
            <a:avLst/>
          </a:prstGeom>
        </p:spPr>
        <p:txBody>
          <a:bodyPr/>
          <a:lstStyle/>
          <a:p>
            <a:pPr algn="just" defTabSz="457200">
              <a:lnSpc>
                <a:spcPct val="107916"/>
              </a:lnSpc>
              <a:spcBef>
                <a:spcPts val="800"/>
              </a:spcBef>
              <a:defRPr sz="6000">
                <a:solidFill>
                  <a:srgbClr val="A9283B"/>
                </a:solidFill>
                <a:uFill>
                  <a:solidFill>
                    <a:srgbClr val="000000"/>
                  </a:solidFill>
                </a:uFill>
              </a:defRPr>
            </a:pPr>
            <a:r>
              <a:rPr dirty="0"/>
              <a:t>SAFEGUARDING YOUR PIN PAD DEVICE</a:t>
            </a:r>
          </a:p>
          <a:p>
            <a:pPr marL="228600" algn="just" defTabSz="457200">
              <a:lnSpc>
                <a:spcPct val="150000"/>
              </a:lnSpc>
              <a:spcBef>
                <a:spcPts val="800"/>
              </a:spcBef>
              <a:buSzPct val="100000"/>
              <a:defRPr sz="3000" b="0">
                <a:uFill>
                  <a:solidFill>
                    <a:srgbClr val="000000"/>
                  </a:solidFill>
                </a:uFill>
              </a:defRPr>
            </a:pPr>
            <a:endParaRPr sz="3200" dirty="0"/>
          </a:p>
          <a:p>
            <a:pPr marL="457200" indent="-228600" algn="just" defTabSz="457200">
              <a:lnSpc>
                <a:spcPct val="150000"/>
              </a:lnSpc>
              <a:spcBef>
                <a:spcPts val="800"/>
              </a:spcBef>
              <a:buSzPct val="100000"/>
              <a:buFont typeface="Symbol"/>
              <a:buChar char="·"/>
              <a:defRPr sz="3000" b="0">
                <a:uFill>
                  <a:solidFill>
                    <a:srgbClr val="000000"/>
                  </a:solidFill>
                </a:uFill>
              </a:defRPr>
            </a:pPr>
            <a:r>
              <a:rPr lang="en-US" sz="3200" dirty="0"/>
              <a:t>Always c</a:t>
            </a:r>
            <a:r>
              <a:rPr sz="3200" dirty="0"/>
              <a:t>hange the device’s default admin password. </a:t>
            </a:r>
            <a:endParaRPr lang="en-US" sz="3200" dirty="0"/>
          </a:p>
          <a:p>
            <a:pPr marL="228600" algn="just" defTabSz="457200">
              <a:lnSpc>
                <a:spcPct val="150000"/>
              </a:lnSpc>
              <a:spcBef>
                <a:spcPts val="800"/>
              </a:spcBef>
              <a:buSzPct val="100000"/>
              <a:defRPr sz="3000" b="0">
                <a:uFill>
                  <a:solidFill>
                    <a:srgbClr val="000000"/>
                  </a:solidFill>
                </a:uFill>
              </a:defRPr>
            </a:pPr>
            <a:endParaRPr lang="en-US" sz="3200" dirty="0"/>
          </a:p>
          <a:p>
            <a:pPr marL="457200" indent="-228600" algn="just" defTabSz="457200">
              <a:lnSpc>
                <a:spcPct val="150000"/>
              </a:lnSpc>
              <a:spcBef>
                <a:spcPts val="800"/>
              </a:spcBef>
              <a:buSzPct val="100000"/>
              <a:buFont typeface="Symbol"/>
              <a:buChar char="·"/>
              <a:defRPr sz="3000" b="0">
                <a:uFill>
                  <a:solidFill>
                    <a:srgbClr val="000000"/>
                  </a:solidFill>
                </a:uFill>
              </a:defRPr>
            </a:pPr>
            <a:r>
              <a:rPr lang="en-US" sz="3200" dirty="0"/>
              <a:t>Do not save, store or write down passwords.</a:t>
            </a:r>
          </a:p>
          <a:p>
            <a:pPr marL="228600" algn="just" defTabSz="457200">
              <a:lnSpc>
                <a:spcPct val="150000"/>
              </a:lnSpc>
              <a:spcBef>
                <a:spcPts val="800"/>
              </a:spcBef>
              <a:buSzPct val="100000"/>
              <a:defRPr sz="3000" b="0">
                <a:uFill>
                  <a:solidFill>
                    <a:srgbClr val="000000"/>
                  </a:solidFill>
                </a:uFill>
              </a:defRPr>
            </a:pPr>
            <a:endParaRPr sz="3200" dirty="0"/>
          </a:p>
          <a:p>
            <a:pPr marL="457200" indent="-228600" algn="just" defTabSz="457200">
              <a:lnSpc>
                <a:spcPct val="150000"/>
              </a:lnSpc>
              <a:spcBef>
                <a:spcPts val="800"/>
              </a:spcBef>
              <a:buSzPct val="100000"/>
              <a:buFont typeface="Symbol"/>
              <a:buChar char="·"/>
              <a:defRPr sz="3000" b="0">
                <a:uFill>
                  <a:solidFill>
                    <a:srgbClr val="000000"/>
                  </a:solidFill>
                </a:uFill>
              </a:defRPr>
            </a:pPr>
            <a:r>
              <a:rPr sz="3200" dirty="0"/>
              <a:t>Report any suspicious behavior and indications of device tampering or substitution to the PCI Co</a:t>
            </a:r>
            <a:r>
              <a:rPr lang="en-US" sz="3200" dirty="0"/>
              <a:t>-</a:t>
            </a:r>
            <a:r>
              <a:rPr sz="3200" dirty="0"/>
              <a:t>ordinator immediately.</a:t>
            </a:r>
          </a:p>
          <a:p>
            <a:pPr marL="457200" indent="-228600" algn="just" defTabSz="457200">
              <a:lnSpc>
                <a:spcPct val="150000"/>
              </a:lnSpc>
              <a:spcBef>
                <a:spcPts val="800"/>
              </a:spcBef>
              <a:buSzPct val="100000"/>
              <a:buFont typeface="Symbol"/>
              <a:buChar char="·"/>
              <a:defRPr sz="3000" b="0">
                <a:uFill>
                  <a:solidFill>
                    <a:srgbClr val="000000"/>
                  </a:solidFill>
                </a:uFill>
              </a:defRPr>
            </a:pPr>
            <a:endParaRPr dirty="0"/>
          </a:p>
          <a:p>
            <a:pPr marL="228600" algn="just" defTabSz="457200">
              <a:lnSpc>
                <a:spcPct val="150000"/>
              </a:lnSpc>
              <a:spcBef>
                <a:spcPts val="800"/>
              </a:spcBef>
              <a:buSzPct val="100000"/>
              <a:defRPr sz="3000" b="0">
                <a:uFill>
                  <a:solidFill>
                    <a:srgbClr val="000000"/>
                  </a:solidFill>
                </a:uFill>
              </a:defRPr>
            </a:pPr>
            <a:endParaRPr dirty="0"/>
          </a:p>
          <a:p>
            <a:pPr algn="just" defTabSz="457200">
              <a:lnSpc>
                <a:spcPct val="150000"/>
              </a:lnSpc>
              <a:spcBef>
                <a:spcPts val="800"/>
              </a:spcBef>
              <a:defRPr sz="3000" b="0">
                <a:uFill>
                  <a:solidFill>
                    <a:srgbClr val="000000"/>
                  </a:solidFill>
                </a:uFill>
              </a:defRPr>
            </a:pPr>
            <a:endParaRPr dirty="0"/>
          </a:p>
        </p:txBody>
      </p:sp>
      <p:pic>
        <p:nvPicPr>
          <p:cNvPr id="3" name="Picture 2">
            <a:extLst>
              <a:ext uri="{FF2B5EF4-FFF2-40B4-BE49-F238E27FC236}">
                <a16:creationId xmlns:a16="http://schemas.microsoft.com/office/drawing/2014/main" id="{3C3B675F-8289-4723-B111-88251DE6EAD8}"/>
              </a:ext>
            </a:extLst>
          </p:cNvPr>
          <p:cNvPicPr>
            <a:picLocks noChangeAspect="1"/>
          </p:cNvPicPr>
          <p:nvPr/>
        </p:nvPicPr>
        <p:blipFill>
          <a:blip r:embed="rId2"/>
          <a:stretch>
            <a:fillRect/>
          </a:stretch>
        </p:blipFill>
        <p:spPr>
          <a:xfrm>
            <a:off x="5180734" y="9220353"/>
            <a:ext cx="4629150" cy="2604501"/>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BEST PRACTICES.…"/>
          <p:cNvSpPr txBox="1">
            <a:spLocks noGrp="1"/>
          </p:cNvSpPr>
          <p:nvPr>
            <p:ph type="body" idx="13"/>
          </p:nvPr>
        </p:nvSpPr>
        <p:spPr>
          <a:xfrm>
            <a:off x="1664030" y="1901307"/>
            <a:ext cx="20416992" cy="10734039"/>
          </a:xfrm>
          <a:prstGeom prst="rect">
            <a:avLst/>
          </a:prstGeom>
        </p:spPr>
        <p:txBody>
          <a:bodyPr/>
          <a:lstStyle/>
          <a:p>
            <a:pPr algn="just" defTabSz="457200">
              <a:lnSpc>
                <a:spcPct val="107916"/>
              </a:lnSpc>
              <a:spcBef>
                <a:spcPts val="800"/>
              </a:spcBef>
              <a:defRPr sz="6000">
                <a:solidFill>
                  <a:srgbClr val="A9283B"/>
                </a:solidFill>
                <a:uFill>
                  <a:solidFill>
                    <a:srgbClr val="000000"/>
                  </a:solidFill>
                </a:uFill>
              </a:defRPr>
            </a:pPr>
            <a:r>
              <a:rPr dirty="0"/>
              <a:t>BEST PRACTICES</a:t>
            </a:r>
          </a:p>
          <a:p>
            <a:pPr algn="just" defTabSz="457200">
              <a:lnSpc>
                <a:spcPct val="107916"/>
              </a:lnSpc>
              <a:spcBef>
                <a:spcPts val="800"/>
              </a:spcBef>
              <a:defRPr sz="6000">
                <a:solidFill>
                  <a:srgbClr val="A9283B"/>
                </a:solidFill>
                <a:uFill>
                  <a:solidFill>
                    <a:srgbClr val="000000"/>
                  </a:solidFill>
                </a:uFill>
              </a:defRPr>
            </a:pPr>
            <a:endParaRPr sz="3000" dirty="0"/>
          </a:p>
          <a:p>
            <a:pPr marL="457200" indent="-228600" algn="just" defTabSz="457200">
              <a:lnSpc>
                <a:spcPct val="150000"/>
              </a:lnSpc>
              <a:spcBef>
                <a:spcPts val="800"/>
              </a:spcBef>
              <a:buSzPct val="100000"/>
              <a:buFont typeface="Symbol"/>
              <a:buChar char="·"/>
              <a:defRPr sz="3000" b="0">
                <a:uFill>
                  <a:solidFill>
                    <a:srgbClr val="000000"/>
                  </a:solidFill>
                </a:uFill>
              </a:defRPr>
            </a:pPr>
            <a:r>
              <a:rPr sz="3200" dirty="0"/>
              <a:t>Ensure you provide your customers enough room around the PIN Pad device to comfortably shield the PIN Pad when entering their pins.</a:t>
            </a:r>
          </a:p>
          <a:p>
            <a:pPr marL="457200" indent="-228600" algn="just" defTabSz="457200">
              <a:lnSpc>
                <a:spcPct val="150000"/>
              </a:lnSpc>
              <a:spcBef>
                <a:spcPts val="800"/>
              </a:spcBef>
              <a:buSzPct val="100000"/>
              <a:buFont typeface="Symbol"/>
              <a:buChar char="·"/>
              <a:defRPr sz="3000" b="0">
                <a:uFill>
                  <a:solidFill>
                    <a:srgbClr val="000000"/>
                  </a:solidFill>
                </a:uFill>
              </a:defRPr>
            </a:pPr>
            <a:endParaRPr sz="3200" dirty="0"/>
          </a:p>
          <a:p>
            <a:pPr marL="457200" indent="-228600" algn="just" defTabSz="457200">
              <a:lnSpc>
                <a:spcPct val="150000"/>
              </a:lnSpc>
              <a:spcBef>
                <a:spcPts val="800"/>
              </a:spcBef>
              <a:buSzPct val="100000"/>
              <a:buFont typeface="Symbol"/>
              <a:buChar char="·"/>
              <a:defRPr sz="3000" b="0">
                <a:uFill>
                  <a:solidFill>
                    <a:srgbClr val="000000"/>
                  </a:solidFill>
                </a:uFill>
              </a:defRPr>
            </a:pPr>
            <a:r>
              <a:rPr sz="3200" dirty="0"/>
              <a:t>Inspect your PIN Pad and cabling regularly – if anything looks different or unfamiliar, altered, or missing, notify your supervisor immediately.</a:t>
            </a:r>
            <a:r>
              <a:rPr lang="en-US" sz="3200" dirty="0"/>
              <a:t> </a:t>
            </a:r>
            <a:endParaRPr sz="3200" dirty="0"/>
          </a:p>
          <a:p>
            <a:pPr marL="457200" indent="-228600" algn="just" defTabSz="457200">
              <a:lnSpc>
                <a:spcPct val="150000"/>
              </a:lnSpc>
              <a:spcBef>
                <a:spcPts val="800"/>
              </a:spcBef>
              <a:buSzPct val="100000"/>
              <a:buFont typeface="Symbol"/>
              <a:buChar char="·"/>
              <a:defRPr sz="3000" b="0">
                <a:uFill>
                  <a:solidFill>
                    <a:srgbClr val="000000"/>
                  </a:solidFill>
                </a:uFill>
              </a:defRPr>
            </a:pPr>
            <a:endParaRPr sz="3200" dirty="0"/>
          </a:p>
          <a:p>
            <a:pPr marL="457200" indent="-228600" algn="just" defTabSz="457200">
              <a:lnSpc>
                <a:spcPct val="150000"/>
              </a:lnSpc>
              <a:spcBef>
                <a:spcPts val="800"/>
              </a:spcBef>
              <a:buSzPct val="100000"/>
              <a:buFont typeface="Symbol"/>
              <a:buChar char="·"/>
              <a:defRPr sz="3000" b="0">
                <a:uFill>
                  <a:solidFill>
                    <a:srgbClr val="000000"/>
                  </a:solidFill>
                </a:uFill>
              </a:defRPr>
            </a:pPr>
            <a:r>
              <a:rPr sz="3200" dirty="0"/>
              <a:t>If you have security cameras, ensure that they do not capture the PIN that customers are entering.</a:t>
            </a:r>
          </a:p>
          <a:p>
            <a:pPr marL="457200" indent="-228600" algn="just" defTabSz="457200">
              <a:lnSpc>
                <a:spcPct val="150000"/>
              </a:lnSpc>
              <a:spcBef>
                <a:spcPts val="800"/>
              </a:spcBef>
              <a:buSzPct val="100000"/>
              <a:buFont typeface="Symbol"/>
              <a:buChar char="·"/>
              <a:defRPr sz="3000" b="0">
                <a:uFill>
                  <a:solidFill>
                    <a:srgbClr val="000000"/>
                  </a:solidFill>
                </a:uFill>
              </a:defRPr>
            </a:pPr>
            <a:endParaRPr sz="3200" dirty="0"/>
          </a:p>
          <a:p>
            <a:pPr marL="457200" indent="-228600" algn="just" defTabSz="457200">
              <a:lnSpc>
                <a:spcPct val="150000"/>
              </a:lnSpc>
              <a:spcBef>
                <a:spcPts val="800"/>
              </a:spcBef>
              <a:buSzPct val="100000"/>
              <a:buFont typeface="Symbol"/>
              <a:buChar char="·"/>
              <a:defRPr sz="3000" b="0">
                <a:uFill>
                  <a:solidFill>
                    <a:srgbClr val="000000"/>
                  </a:solidFill>
                </a:uFill>
              </a:defRPr>
            </a:pPr>
            <a:r>
              <a:rPr sz="3200" dirty="0"/>
              <a:t>Never enter a PIN for a customer.</a:t>
            </a:r>
            <a:endParaRPr lang="en-US" sz="3200" dirty="0"/>
          </a:p>
          <a:p>
            <a:pPr marL="457200" indent="-228600" algn="just" defTabSz="457200">
              <a:lnSpc>
                <a:spcPct val="150000"/>
              </a:lnSpc>
              <a:spcBef>
                <a:spcPts val="800"/>
              </a:spcBef>
              <a:buSzPct val="100000"/>
              <a:buFont typeface="Symbol"/>
              <a:buChar char="·"/>
              <a:defRPr sz="3000" b="0">
                <a:uFill>
                  <a:solidFill>
                    <a:srgbClr val="000000"/>
                  </a:solidFill>
                </a:uFill>
              </a:defRPr>
            </a:pPr>
            <a:endParaRPr lang="en-US" sz="3200" dirty="0"/>
          </a:p>
          <a:p>
            <a:pPr marL="457200" indent="-228600" algn="just" defTabSz="457200">
              <a:lnSpc>
                <a:spcPct val="150000"/>
              </a:lnSpc>
              <a:spcBef>
                <a:spcPts val="800"/>
              </a:spcBef>
              <a:buSzPct val="100000"/>
              <a:buFont typeface="Symbol"/>
              <a:buChar char="·"/>
              <a:defRPr sz="3000" b="0">
                <a:uFill>
                  <a:solidFill>
                    <a:srgbClr val="000000"/>
                  </a:solidFill>
                </a:uFill>
              </a:defRPr>
            </a:pPr>
            <a:r>
              <a:rPr lang="en-US" sz="3200" dirty="0"/>
              <a:t>Allow the customer to hold the PIN Pad until the transaction is complete.</a:t>
            </a:r>
          </a:p>
          <a:p>
            <a:pPr marL="228600" algn="just" defTabSz="457200">
              <a:lnSpc>
                <a:spcPct val="150000"/>
              </a:lnSpc>
              <a:spcBef>
                <a:spcPts val="800"/>
              </a:spcBef>
              <a:buSzPct val="100000"/>
              <a:defRPr sz="3000" b="0">
                <a:uFill>
                  <a:solidFill>
                    <a:srgbClr val="000000"/>
                  </a:solidFill>
                </a:uFill>
              </a:defRPr>
            </a:pPr>
            <a:endParaRPr sz="3200" dirty="0"/>
          </a:p>
        </p:txBody>
      </p:sp>
      <p:pic>
        <p:nvPicPr>
          <p:cNvPr id="2" name="Picture 1">
            <a:extLst>
              <a:ext uri="{FF2B5EF4-FFF2-40B4-BE49-F238E27FC236}">
                <a16:creationId xmlns:a16="http://schemas.microsoft.com/office/drawing/2014/main" id="{663D37A9-910C-4726-B3D6-DB252CCA9B24}"/>
              </a:ext>
            </a:extLst>
          </p:cNvPr>
          <p:cNvPicPr>
            <a:picLocks noChangeAspect="1"/>
          </p:cNvPicPr>
          <p:nvPr/>
        </p:nvPicPr>
        <p:blipFill>
          <a:blip r:embed="rId2"/>
          <a:stretch>
            <a:fillRect/>
          </a:stretch>
        </p:blipFill>
        <p:spPr>
          <a:xfrm>
            <a:off x="8782050" y="6858000"/>
            <a:ext cx="2897332" cy="1205346"/>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BEST PRACTICES.…"/>
          <p:cNvSpPr txBox="1">
            <a:spLocks noGrp="1"/>
          </p:cNvSpPr>
          <p:nvPr>
            <p:ph type="body" idx="13"/>
          </p:nvPr>
        </p:nvSpPr>
        <p:spPr>
          <a:xfrm>
            <a:off x="1664030" y="1693490"/>
            <a:ext cx="20416992" cy="10463873"/>
          </a:xfrm>
          <a:prstGeom prst="rect">
            <a:avLst/>
          </a:prstGeom>
        </p:spPr>
        <p:txBody>
          <a:bodyPr/>
          <a:lstStyle/>
          <a:p>
            <a:pPr algn="just" defTabSz="457200">
              <a:lnSpc>
                <a:spcPct val="107916"/>
              </a:lnSpc>
              <a:spcBef>
                <a:spcPts val="800"/>
              </a:spcBef>
              <a:defRPr sz="6000">
                <a:solidFill>
                  <a:srgbClr val="A9283B"/>
                </a:solidFill>
                <a:uFill>
                  <a:solidFill>
                    <a:srgbClr val="000000"/>
                  </a:solidFill>
                </a:uFill>
              </a:defRPr>
            </a:pPr>
            <a:r>
              <a:rPr dirty="0"/>
              <a:t>BEST PRACTICES</a:t>
            </a:r>
            <a:endParaRPr lang="en-US" dirty="0"/>
          </a:p>
          <a:p>
            <a:pPr algn="just" defTabSz="457200">
              <a:lnSpc>
                <a:spcPct val="107916"/>
              </a:lnSpc>
              <a:spcBef>
                <a:spcPts val="800"/>
              </a:spcBef>
              <a:defRPr sz="6000">
                <a:solidFill>
                  <a:srgbClr val="A9283B"/>
                </a:solidFill>
                <a:uFill>
                  <a:solidFill>
                    <a:srgbClr val="000000"/>
                  </a:solidFill>
                </a:uFill>
              </a:defRPr>
            </a:pPr>
            <a:endParaRPr sz="3200" dirty="0"/>
          </a:p>
          <a:p>
            <a:pPr marL="457200" indent="-228600" algn="just" defTabSz="457200">
              <a:lnSpc>
                <a:spcPct val="150000"/>
              </a:lnSpc>
              <a:spcBef>
                <a:spcPts val="800"/>
              </a:spcBef>
              <a:buSzPct val="100000"/>
              <a:buFont typeface="Symbol"/>
              <a:buChar char="·"/>
              <a:defRPr sz="3000" b="0">
                <a:uFill>
                  <a:solidFill>
                    <a:srgbClr val="000000"/>
                  </a:solidFill>
                </a:uFill>
              </a:defRPr>
            </a:pPr>
            <a:r>
              <a:rPr sz="3200" dirty="0"/>
              <a:t>Inspect the area around the PIN Pad looking for holes in the ceiling, walls or shelves, that could conceal a small camera.</a:t>
            </a:r>
          </a:p>
          <a:p>
            <a:pPr marL="457200" indent="-228600" algn="just" defTabSz="457200">
              <a:lnSpc>
                <a:spcPct val="150000"/>
              </a:lnSpc>
              <a:spcBef>
                <a:spcPts val="800"/>
              </a:spcBef>
              <a:buSzPct val="100000"/>
              <a:buFont typeface="Symbol"/>
              <a:buChar char="·"/>
              <a:defRPr sz="3000" b="0">
                <a:uFill>
                  <a:solidFill>
                    <a:srgbClr val="000000"/>
                  </a:solidFill>
                </a:uFill>
              </a:defRPr>
            </a:pPr>
            <a:endParaRPr sz="3200" dirty="0"/>
          </a:p>
          <a:p>
            <a:pPr marL="457200" indent="-228600" algn="just" defTabSz="457200">
              <a:lnSpc>
                <a:spcPct val="150000"/>
              </a:lnSpc>
              <a:spcBef>
                <a:spcPts val="800"/>
              </a:spcBef>
              <a:buSzPct val="100000"/>
              <a:buFont typeface="Symbol"/>
              <a:buChar char="·"/>
              <a:defRPr sz="3000" b="0">
                <a:uFill>
                  <a:solidFill>
                    <a:srgbClr val="000000"/>
                  </a:solidFill>
                </a:uFill>
              </a:defRPr>
            </a:pPr>
            <a:r>
              <a:rPr sz="3200" dirty="0"/>
              <a:t>PIN Pads not in use should be placed under the counter or out of customers’ reach (</a:t>
            </a:r>
            <a:r>
              <a:rPr sz="3200" b="1" dirty="0"/>
              <a:t>do not unplug</a:t>
            </a:r>
            <a:r>
              <a:rPr sz="3200" dirty="0"/>
              <a:t>).</a:t>
            </a:r>
            <a:endParaRPr lang="en-US" sz="3200" dirty="0"/>
          </a:p>
          <a:p>
            <a:pPr marL="457200" indent="-228600" algn="just" defTabSz="457200">
              <a:lnSpc>
                <a:spcPct val="150000"/>
              </a:lnSpc>
              <a:spcBef>
                <a:spcPts val="800"/>
              </a:spcBef>
              <a:buSzPct val="100000"/>
              <a:buFont typeface="Symbol"/>
              <a:buChar char="·"/>
              <a:defRPr sz="3000" b="0">
                <a:uFill>
                  <a:solidFill>
                    <a:srgbClr val="000000"/>
                  </a:solidFill>
                </a:uFill>
              </a:defRPr>
            </a:pPr>
            <a:endParaRPr lang="en-US" sz="3200" dirty="0"/>
          </a:p>
          <a:p>
            <a:pPr marL="457200" indent="-228600" algn="just" defTabSz="457200">
              <a:lnSpc>
                <a:spcPct val="150000"/>
              </a:lnSpc>
              <a:spcBef>
                <a:spcPts val="800"/>
              </a:spcBef>
              <a:buSzPct val="100000"/>
              <a:buFont typeface="Symbol"/>
              <a:buChar char="·"/>
              <a:defRPr sz="3000" b="0">
                <a:uFill>
                  <a:solidFill>
                    <a:srgbClr val="000000"/>
                  </a:solidFill>
                </a:uFill>
              </a:defRPr>
            </a:pPr>
            <a:r>
              <a:rPr lang="en-US" sz="3200" dirty="0"/>
              <a:t>Lock up PIN Pads securely after hours, during lunch breaks or over the weekends.</a:t>
            </a:r>
            <a:endParaRPr sz="3200" dirty="0"/>
          </a:p>
          <a:p>
            <a:pPr marL="457200" indent="-228600" algn="just" defTabSz="457200">
              <a:lnSpc>
                <a:spcPct val="150000"/>
              </a:lnSpc>
              <a:spcBef>
                <a:spcPts val="800"/>
              </a:spcBef>
              <a:buSzPct val="100000"/>
              <a:buFont typeface="Symbol"/>
              <a:buChar char="·"/>
              <a:defRPr sz="3000" b="0">
                <a:uFill>
                  <a:solidFill>
                    <a:srgbClr val="000000"/>
                  </a:solidFill>
                </a:uFill>
              </a:defRPr>
            </a:pPr>
            <a:endParaRPr sz="3200" dirty="0"/>
          </a:p>
          <a:p>
            <a:pPr marL="457200" indent="-228600" algn="just" defTabSz="457200">
              <a:lnSpc>
                <a:spcPct val="150000"/>
              </a:lnSpc>
              <a:spcBef>
                <a:spcPts val="800"/>
              </a:spcBef>
              <a:buSzPct val="100000"/>
              <a:buFont typeface="Symbol"/>
              <a:buChar char="·"/>
              <a:defRPr sz="3000" b="0">
                <a:uFill>
                  <a:solidFill>
                    <a:srgbClr val="000000"/>
                  </a:solidFill>
                </a:uFill>
              </a:defRPr>
            </a:pPr>
            <a:r>
              <a:rPr lang="en-US" sz="3200" dirty="0"/>
              <a:t>Monitor </a:t>
            </a:r>
            <a:r>
              <a:rPr sz="3200" dirty="0"/>
              <a:t>devices that consistently do not work properly, such as high magstripe read failures, as these can be indicators</a:t>
            </a:r>
            <a:r>
              <a:rPr lang="en-US" sz="3200" dirty="0"/>
              <a:t> of tampered devices- a skimming device could have been placed on the terminal.</a:t>
            </a:r>
            <a:endParaRPr sz="3200"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OME IMPORTANT THINGS TO NOTE.…"/>
          <p:cNvSpPr txBox="1">
            <a:spLocks noGrp="1"/>
          </p:cNvSpPr>
          <p:nvPr>
            <p:ph type="body" idx="13"/>
          </p:nvPr>
        </p:nvSpPr>
        <p:spPr>
          <a:xfrm>
            <a:off x="1664030" y="2306782"/>
            <a:ext cx="20416992" cy="9300115"/>
          </a:xfrm>
          <a:prstGeom prst="rect">
            <a:avLst/>
          </a:prstGeom>
        </p:spPr>
        <p:txBody>
          <a:bodyPr/>
          <a:lstStyle/>
          <a:p>
            <a:pPr algn="just" defTabSz="457200">
              <a:lnSpc>
                <a:spcPct val="107916"/>
              </a:lnSpc>
              <a:spcBef>
                <a:spcPts val="800"/>
              </a:spcBef>
              <a:defRPr sz="6000">
                <a:solidFill>
                  <a:srgbClr val="A9283B"/>
                </a:solidFill>
                <a:uFill>
                  <a:solidFill>
                    <a:srgbClr val="000000"/>
                  </a:solidFill>
                </a:uFill>
              </a:defRPr>
            </a:pPr>
            <a:r>
              <a:rPr dirty="0"/>
              <a:t>SOME IMPORTANT THINGS TO NOTE</a:t>
            </a:r>
          </a:p>
          <a:p>
            <a:pPr algn="just" defTabSz="457200">
              <a:lnSpc>
                <a:spcPct val="107916"/>
              </a:lnSpc>
              <a:spcBef>
                <a:spcPts val="800"/>
              </a:spcBef>
              <a:defRPr sz="6000">
                <a:solidFill>
                  <a:srgbClr val="A9283B"/>
                </a:solidFill>
                <a:uFill>
                  <a:solidFill>
                    <a:srgbClr val="000000"/>
                  </a:solidFill>
                </a:uFill>
              </a:defRPr>
            </a:pPr>
            <a:endParaRPr sz="3000" dirty="0"/>
          </a:p>
          <a:p>
            <a:pPr marL="457200" indent="-228600" algn="just" defTabSz="457200">
              <a:lnSpc>
                <a:spcPct val="150000"/>
              </a:lnSpc>
              <a:spcBef>
                <a:spcPts val="800"/>
              </a:spcBef>
              <a:buSzPct val="100000"/>
              <a:buFont typeface="Symbol"/>
              <a:buChar char="·"/>
              <a:defRPr sz="3000" b="0">
                <a:uFill>
                  <a:solidFill>
                    <a:srgbClr val="000000"/>
                  </a:solidFill>
                </a:uFill>
              </a:defRPr>
            </a:pPr>
            <a:r>
              <a:rPr sz="3200" b="1" dirty="0"/>
              <a:t>Conduct daily checks</a:t>
            </a:r>
            <a:r>
              <a:rPr sz="3200" dirty="0"/>
              <a:t> – routine inspections of your PIN Pad as well as the premises will help you uncover card-reading devices and other illegal equipment such as unauthorized cameras.</a:t>
            </a:r>
          </a:p>
          <a:p>
            <a:pPr marL="457200" indent="-228600" algn="just" defTabSz="457200">
              <a:lnSpc>
                <a:spcPct val="150000"/>
              </a:lnSpc>
              <a:spcBef>
                <a:spcPts val="800"/>
              </a:spcBef>
              <a:buSzPct val="100000"/>
              <a:buFont typeface="Symbol"/>
              <a:buChar char="·"/>
              <a:defRPr sz="3000" b="0">
                <a:uFill>
                  <a:solidFill>
                    <a:srgbClr val="000000"/>
                  </a:solidFill>
                </a:uFill>
              </a:defRPr>
            </a:pPr>
            <a:endParaRPr sz="3200" dirty="0"/>
          </a:p>
          <a:p>
            <a:pPr marL="457200" indent="-228600" algn="just" defTabSz="457200">
              <a:lnSpc>
                <a:spcPct val="150000"/>
              </a:lnSpc>
              <a:spcBef>
                <a:spcPts val="800"/>
              </a:spcBef>
              <a:buSzPct val="100000"/>
              <a:buFont typeface="Symbol"/>
              <a:buChar char="·"/>
              <a:defRPr sz="3000" b="0">
                <a:uFill>
                  <a:solidFill>
                    <a:srgbClr val="000000"/>
                  </a:solidFill>
                </a:uFill>
              </a:defRPr>
            </a:pPr>
            <a:r>
              <a:rPr sz="3200" b="1" dirty="0"/>
              <a:t>Take care of your PIN Pad</a:t>
            </a:r>
            <a:r>
              <a:rPr sz="3200" dirty="0"/>
              <a:t> – treat your PIN Pad as you would cash – it is just as valuable.</a:t>
            </a:r>
          </a:p>
          <a:p>
            <a:pPr marL="457200" indent="-228600" algn="just" defTabSz="457200">
              <a:lnSpc>
                <a:spcPct val="150000"/>
              </a:lnSpc>
              <a:spcBef>
                <a:spcPts val="800"/>
              </a:spcBef>
              <a:buSzPct val="100000"/>
              <a:buFont typeface="Symbol"/>
              <a:buChar char="·"/>
              <a:defRPr sz="3000" b="0">
                <a:uFill>
                  <a:solidFill>
                    <a:srgbClr val="000000"/>
                  </a:solidFill>
                </a:uFill>
              </a:defRPr>
            </a:pPr>
            <a:endParaRPr sz="3200" dirty="0"/>
          </a:p>
          <a:p>
            <a:pPr marL="457200" indent="-228600" algn="just" defTabSz="457200">
              <a:lnSpc>
                <a:spcPct val="150000"/>
              </a:lnSpc>
              <a:spcBef>
                <a:spcPts val="800"/>
              </a:spcBef>
              <a:buSzPct val="100000"/>
              <a:buFont typeface="Symbol"/>
              <a:buChar char="·"/>
              <a:defRPr sz="3000" b="0">
                <a:uFill>
                  <a:solidFill>
                    <a:srgbClr val="000000"/>
                  </a:solidFill>
                </a:uFill>
              </a:defRPr>
            </a:pPr>
            <a:r>
              <a:rPr sz="3200" b="1" dirty="0"/>
              <a:t>Know your Staff</a:t>
            </a:r>
            <a:r>
              <a:rPr sz="3200" dirty="0"/>
              <a:t> – practice due diligence when hiring and supervising employees – fraudsters can operate within your business as well as outside your business.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OME IMPORTANT THINGS TO NOTE.…"/>
          <p:cNvSpPr txBox="1">
            <a:spLocks noGrp="1"/>
          </p:cNvSpPr>
          <p:nvPr>
            <p:ph type="body" idx="13"/>
          </p:nvPr>
        </p:nvSpPr>
        <p:spPr>
          <a:xfrm>
            <a:off x="1664030" y="2556165"/>
            <a:ext cx="20416992" cy="9816306"/>
          </a:xfrm>
          <a:prstGeom prst="rect">
            <a:avLst/>
          </a:prstGeom>
        </p:spPr>
        <p:txBody>
          <a:bodyPr/>
          <a:lstStyle/>
          <a:p>
            <a:pPr algn="just" defTabSz="457200">
              <a:lnSpc>
                <a:spcPct val="107916"/>
              </a:lnSpc>
              <a:spcBef>
                <a:spcPts val="800"/>
              </a:spcBef>
              <a:defRPr sz="6000">
                <a:solidFill>
                  <a:srgbClr val="A9283B"/>
                </a:solidFill>
                <a:uFill>
                  <a:solidFill>
                    <a:srgbClr val="000000"/>
                  </a:solidFill>
                </a:uFill>
              </a:defRPr>
            </a:pPr>
            <a:r>
              <a:rPr dirty="0"/>
              <a:t>SOME IMPORTANT THINGS TO NOTE</a:t>
            </a:r>
          </a:p>
          <a:p>
            <a:pPr algn="just" defTabSz="457200">
              <a:lnSpc>
                <a:spcPct val="107916"/>
              </a:lnSpc>
              <a:spcBef>
                <a:spcPts val="800"/>
              </a:spcBef>
              <a:defRPr sz="6000">
                <a:solidFill>
                  <a:srgbClr val="A9283B"/>
                </a:solidFill>
                <a:uFill>
                  <a:solidFill>
                    <a:srgbClr val="000000"/>
                  </a:solidFill>
                </a:uFill>
              </a:defRPr>
            </a:pPr>
            <a:endParaRPr sz="3000" dirty="0"/>
          </a:p>
          <a:p>
            <a:pPr marL="457200" indent="-228600" algn="just" defTabSz="457200">
              <a:lnSpc>
                <a:spcPct val="150000"/>
              </a:lnSpc>
              <a:spcBef>
                <a:spcPts val="800"/>
              </a:spcBef>
              <a:buSzPct val="100000"/>
              <a:buFont typeface="Symbol"/>
              <a:buChar char="·"/>
              <a:defRPr sz="3000" b="0">
                <a:uFill>
                  <a:solidFill>
                    <a:srgbClr val="000000"/>
                  </a:solidFill>
                </a:uFill>
              </a:defRPr>
            </a:pPr>
            <a:r>
              <a:rPr sz="3200" b="1" dirty="0"/>
              <a:t>Maintain a listing</a:t>
            </a:r>
            <a:r>
              <a:rPr sz="3200" dirty="0"/>
              <a:t> of all devices (PIN Pad, POS) that capture payment card data.</a:t>
            </a:r>
          </a:p>
          <a:p>
            <a:pPr marL="457200" indent="-228600" algn="just" defTabSz="457200">
              <a:lnSpc>
                <a:spcPct val="150000"/>
              </a:lnSpc>
              <a:spcBef>
                <a:spcPts val="800"/>
              </a:spcBef>
              <a:buSzPct val="100000"/>
              <a:buFont typeface="Symbol"/>
              <a:buChar char="·"/>
              <a:defRPr sz="3000" b="0">
                <a:uFill>
                  <a:solidFill>
                    <a:srgbClr val="000000"/>
                  </a:solidFill>
                </a:uFill>
              </a:defRPr>
            </a:pPr>
            <a:endParaRPr sz="3200" dirty="0"/>
          </a:p>
          <a:p>
            <a:pPr marL="457200" indent="-228600" algn="just" defTabSz="457200">
              <a:lnSpc>
                <a:spcPct val="150000"/>
              </a:lnSpc>
              <a:spcBef>
                <a:spcPts val="800"/>
              </a:spcBef>
              <a:buSzPct val="100000"/>
              <a:buFont typeface="Symbol"/>
              <a:buChar char="·"/>
              <a:defRPr sz="3000" b="0">
                <a:uFill>
                  <a:solidFill>
                    <a:srgbClr val="000000"/>
                  </a:solidFill>
                </a:uFill>
              </a:defRPr>
            </a:pPr>
            <a:r>
              <a:rPr sz="3200" b="1" dirty="0"/>
              <a:t>Train personnel</a:t>
            </a:r>
            <a:r>
              <a:rPr sz="3200" dirty="0"/>
              <a:t> to be aware of suspicious behavior and to report tampering or substitution of PIN Pads or POS devices.</a:t>
            </a:r>
          </a:p>
          <a:p>
            <a:pPr marL="457200" indent="-228600" algn="just" defTabSz="457200">
              <a:lnSpc>
                <a:spcPct val="150000"/>
              </a:lnSpc>
              <a:spcBef>
                <a:spcPts val="800"/>
              </a:spcBef>
              <a:buSzPct val="100000"/>
              <a:buFont typeface="Symbol"/>
              <a:buChar char="·"/>
              <a:defRPr sz="3000" b="0">
                <a:uFill>
                  <a:solidFill>
                    <a:srgbClr val="000000"/>
                  </a:solidFill>
                </a:uFill>
              </a:defRPr>
            </a:pPr>
            <a:endParaRPr sz="3200" dirty="0"/>
          </a:p>
          <a:p>
            <a:pPr marL="457200" indent="-228600" algn="just" defTabSz="457200">
              <a:lnSpc>
                <a:spcPct val="150000"/>
              </a:lnSpc>
              <a:spcBef>
                <a:spcPts val="800"/>
              </a:spcBef>
              <a:buSzPct val="100000"/>
              <a:buFont typeface="Symbol"/>
              <a:buChar char="·"/>
              <a:defRPr sz="3000" b="0">
                <a:uFill>
                  <a:solidFill>
                    <a:srgbClr val="000000"/>
                  </a:solidFill>
                </a:uFill>
              </a:defRPr>
            </a:pPr>
            <a:r>
              <a:rPr sz="3200" b="1" dirty="0"/>
              <a:t>Do not </a:t>
            </a:r>
            <a:r>
              <a:rPr sz="3200" dirty="0"/>
              <a:t>install, replace, or return devices without verification and authorization from the PCI Co</a:t>
            </a:r>
            <a:r>
              <a:rPr lang="en-US" sz="3200" dirty="0"/>
              <a:t>-</a:t>
            </a:r>
            <a:r>
              <a:rPr sz="3200" dirty="0"/>
              <a:t>ordinator.</a:t>
            </a:r>
          </a:p>
          <a:p>
            <a:pPr marL="457200" indent="-228600" algn="just" defTabSz="457200">
              <a:lnSpc>
                <a:spcPct val="150000"/>
              </a:lnSpc>
              <a:spcBef>
                <a:spcPts val="800"/>
              </a:spcBef>
              <a:buSzPct val="100000"/>
              <a:buFont typeface="Symbol"/>
              <a:buChar char="·"/>
              <a:defRPr sz="3000" b="0">
                <a:uFill>
                  <a:solidFill>
                    <a:srgbClr val="000000"/>
                  </a:solidFill>
                </a:uFill>
              </a:defRPr>
            </a:pPr>
            <a:endParaRPr sz="3200" dirty="0"/>
          </a:p>
          <a:p>
            <a:pPr marL="457200" indent="-228600" algn="just" defTabSz="457200">
              <a:lnSpc>
                <a:spcPct val="150000"/>
              </a:lnSpc>
              <a:spcBef>
                <a:spcPts val="800"/>
              </a:spcBef>
              <a:buSzPct val="100000"/>
              <a:buFont typeface="Symbol"/>
              <a:buChar char="·"/>
              <a:defRPr sz="3000" b="0">
                <a:uFill>
                  <a:solidFill>
                    <a:srgbClr val="000000"/>
                  </a:solidFill>
                </a:uFill>
              </a:defRPr>
            </a:pPr>
            <a:r>
              <a:rPr sz="3200" dirty="0"/>
              <a:t>All requests for PIN Pads must go through the PCI Co</a:t>
            </a:r>
            <a:r>
              <a:rPr lang="en-US" sz="3200" dirty="0"/>
              <a:t>-</a:t>
            </a:r>
            <a:r>
              <a:rPr sz="3200" dirty="0"/>
              <a:t>ordinator.</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PIN PAD DEVICE CARE…"/>
          <p:cNvSpPr txBox="1">
            <a:spLocks noGrp="1"/>
          </p:cNvSpPr>
          <p:nvPr>
            <p:ph type="body" idx="13"/>
          </p:nvPr>
        </p:nvSpPr>
        <p:spPr>
          <a:xfrm>
            <a:off x="1664030" y="3037381"/>
            <a:ext cx="20416992" cy="9784999"/>
          </a:xfrm>
          <a:prstGeom prst="rect">
            <a:avLst/>
          </a:prstGeom>
        </p:spPr>
        <p:txBody>
          <a:bodyPr/>
          <a:lstStyle/>
          <a:p>
            <a:pPr algn="just" defTabSz="457200">
              <a:lnSpc>
                <a:spcPct val="107916"/>
              </a:lnSpc>
              <a:spcBef>
                <a:spcPts val="800"/>
              </a:spcBef>
              <a:defRPr sz="6000">
                <a:solidFill>
                  <a:srgbClr val="A9283B"/>
                </a:solidFill>
                <a:uFill>
                  <a:solidFill>
                    <a:srgbClr val="000000"/>
                  </a:solidFill>
                </a:uFill>
              </a:defRPr>
            </a:pPr>
            <a:r>
              <a:rPr dirty="0"/>
              <a:t>PIN PAD DEVICE CARE</a:t>
            </a:r>
            <a:r>
              <a:rPr lang="en-US" dirty="0"/>
              <a:t> </a:t>
            </a:r>
            <a:r>
              <a:rPr dirty="0"/>
              <a:t>IN A COVID-19 WORLD</a:t>
            </a:r>
          </a:p>
          <a:p>
            <a:pPr algn="just" defTabSz="457200">
              <a:lnSpc>
                <a:spcPct val="107916"/>
              </a:lnSpc>
              <a:spcBef>
                <a:spcPts val="800"/>
              </a:spcBef>
              <a:defRPr sz="6000">
                <a:solidFill>
                  <a:srgbClr val="A9283B"/>
                </a:solidFill>
                <a:uFill>
                  <a:solidFill>
                    <a:srgbClr val="000000"/>
                  </a:solidFill>
                </a:uFill>
              </a:defRPr>
            </a:pPr>
            <a:endParaRPr sz="3200" dirty="0"/>
          </a:p>
          <a:p>
            <a:pPr algn="just" defTabSz="457200">
              <a:lnSpc>
                <a:spcPct val="120000"/>
              </a:lnSpc>
              <a:spcBef>
                <a:spcPts val="800"/>
              </a:spcBef>
              <a:defRPr sz="3000">
                <a:uFill>
                  <a:solidFill>
                    <a:srgbClr val="000000"/>
                  </a:solidFill>
                </a:uFill>
              </a:defRPr>
            </a:pPr>
            <a:r>
              <a:rPr sz="3200" dirty="0"/>
              <a:t>Spraying disinfectant directly onto the keypad before wiping it, may result in the failure of the PIN Pad device, as neither liquids nor chemicals go well with electronics.</a:t>
            </a:r>
          </a:p>
          <a:p>
            <a:pPr algn="just" defTabSz="457200">
              <a:lnSpc>
                <a:spcPct val="120000"/>
              </a:lnSpc>
              <a:spcBef>
                <a:spcPts val="800"/>
              </a:spcBef>
              <a:defRPr sz="3000">
                <a:uFill>
                  <a:solidFill>
                    <a:srgbClr val="000000"/>
                  </a:solidFill>
                </a:uFill>
              </a:defRPr>
            </a:pPr>
            <a:r>
              <a:rPr sz="3200" dirty="0"/>
              <a:t> </a:t>
            </a:r>
          </a:p>
          <a:p>
            <a:pPr marL="457200" indent="-228600" algn="just" defTabSz="457200">
              <a:lnSpc>
                <a:spcPct val="120000"/>
              </a:lnSpc>
              <a:spcBef>
                <a:spcPts val="800"/>
              </a:spcBef>
              <a:buSzPct val="100000"/>
              <a:buFont typeface="Symbol"/>
              <a:buChar char="·"/>
              <a:tabLst>
                <a:tab pos="457200" algn="l"/>
              </a:tabLst>
              <a:defRPr sz="3000" b="0">
                <a:uFill>
                  <a:solidFill>
                    <a:srgbClr val="000000"/>
                  </a:solidFill>
                </a:uFill>
              </a:defRPr>
            </a:pPr>
            <a:r>
              <a:rPr sz="3200" dirty="0"/>
              <a:t>Follow the device vendor’s instructions. Device construction and materials vary widely from device to device, and the device vendor should have provided clear instructions for properly maintaining and cleaning the device. This guidance is often found within the user manual or on the vendor’s website.</a:t>
            </a:r>
          </a:p>
          <a:p>
            <a:pPr marL="457200" indent="-228600" algn="just" defTabSz="457200">
              <a:lnSpc>
                <a:spcPct val="120000"/>
              </a:lnSpc>
              <a:spcBef>
                <a:spcPts val="800"/>
              </a:spcBef>
              <a:buSzPct val="100000"/>
              <a:buFont typeface="Symbol"/>
              <a:buChar char="·"/>
              <a:tabLst>
                <a:tab pos="457200" algn="l"/>
              </a:tabLst>
              <a:defRPr sz="3000" b="0">
                <a:uFill>
                  <a:solidFill>
                    <a:srgbClr val="000000"/>
                  </a:solidFill>
                </a:uFill>
              </a:defRPr>
            </a:pPr>
            <a:endParaRPr sz="3200" dirty="0"/>
          </a:p>
          <a:p>
            <a:pPr marL="457200" indent="-228600" algn="just" defTabSz="457200">
              <a:lnSpc>
                <a:spcPct val="120000"/>
              </a:lnSpc>
              <a:spcBef>
                <a:spcPts val="800"/>
              </a:spcBef>
              <a:buSzPct val="100000"/>
              <a:buFont typeface="Symbol"/>
              <a:buChar char="·"/>
              <a:tabLst>
                <a:tab pos="457200" algn="l"/>
              </a:tabLst>
              <a:defRPr sz="3000" b="0">
                <a:uFill>
                  <a:solidFill>
                    <a:srgbClr val="000000"/>
                  </a:solidFill>
                </a:uFill>
              </a:defRPr>
            </a:pPr>
            <a:r>
              <a:rPr sz="3200" dirty="0"/>
              <a:t>Use sprays and chemicals with care. Many keypads are not designed to be watertight, and spraying liquid directly onto the terminal can result in the liquid leaking into the inside of the device and damaging sensitive electronics. Additionally, some chemicals could cause damage to the keypad or device casing. Always refer to vendor guidance on appropriate cleaning products and methods for properly applying those products.</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PIN PAD DEVICE CARE…"/>
          <p:cNvSpPr txBox="1">
            <a:spLocks noGrp="1"/>
          </p:cNvSpPr>
          <p:nvPr>
            <p:ph type="body" idx="13"/>
          </p:nvPr>
        </p:nvSpPr>
        <p:spPr>
          <a:xfrm>
            <a:off x="1664030" y="2801862"/>
            <a:ext cx="20416992" cy="10228340"/>
          </a:xfrm>
          <a:prstGeom prst="rect">
            <a:avLst/>
          </a:prstGeom>
        </p:spPr>
        <p:txBody>
          <a:bodyPr/>
          <a:lstStyle/>
          <a:p>
            <a:pPr algn="just" defTabSz="457200">
              <a:lnSpc>
                <a:spcPct val="107916"/>
              </a:lnSpc>
              <a:spcBef>
                <a:spcPts val="800"/>
              </a:spcBef>
              <a:defRPr sz="6000">
                <a:solidFill>
                  <a:srgbClr val="A9283B"/>
                </a:solidFill>
                <a:uFill>
                  <a:solidFill>
                    <a:srgbClr val="000000"/>
                  </a:solidFill>
                </a:uFill>
              </a:defRPr>
            </a:pPr>
            <a:r>
              <a:rPr dirty="0"/>
              <a:t>PIN PAD DEVICE CARE</a:t>
            </a:r>
            <a:r>
              <a:rPr lang="en-US" dirty="0"/>
              <a:t> </a:t>
            </a:r>
            <a:r>
              <a:rPr dirty="0"/>
              <a:t>IN A COVID-19 WORLD</a:t>
            </a:r>
          </a:p>
          <a:p>
            <a:pPr algn="just" defTabSz="457200">
              <a:lnSpc>
                <a:spcPct val="120000"/>
              </a:lnSpc>
              <a:spcBef>
                <a:spcPts val="800"/>
              </a:spcBef>
              <a:tabLst>
                <a:tab pos="457200" algn="l"/>
              </a:tabLst>
              <a:defRPr sz="3000" b="0">
                <a:uFill>
                  <a:solidFill>
                    <a:srgbClr val="000000"/>
                  </a:solidFill>
                </a:uFill>
              </a:defRPr>
            </a:pPr>
            <a:endParaRPr sz="3200" dirty="0"/>
          </a:p>
          <a:p>
            <a:pPr marL="457200" indent="-228600" algn="just" defTabSz="457200">
              <a:lnSpc>
                <a:spcPct val="120000"/>
              </a:lnSpc>
              <a:spcBef>
                <a:spcPts val="800"/>
              </a:spcBef>
              <a:buSzPct val="100000"/>
              <a:buFont typeface="Symbol"/>
              <a:buChar char="·"/>
              <a:tabLst>
                <a:tab pos="457200" algn="l"/>
              </a:tabLst>
              <a:defRPr sz="3000" b="0">
                <a:uFill>
                  <a:solidFill>
                    <a:srgbClr val="000000"/>
                  </a:solidFill>
                </a:uFill>
              </a:defRPr>
            </a:pPr>
            <a:r>
              <a:rPr sz="3200" dirty="0"/>
              <a:t>Wipe gently. Keypads are designed to be sensitive to touch and vigorous wiping could damage the keys or sensors.</a:t>
            </a:r>
          </a:p>
          <a:p>
            <a:pPr marL="457200" indent="-228600" algn="just" defTabSz="457200">
              <a:lnSpc>
                <a:spcPct val="120000"/>
              </a:lnSpc>
              <a:spcBef>
                <a:spcPts val="800"/>
              </a:spcBef>
              <a:buSzPct val="100000"/>
              <a:buFont typeface="Symbol"/>
              <a:buChar char="·"/>
              <a:tabLst>
                <a:tab pos="457200" algn="l"/>
              </a:tabLst>
              <a:defRPr sz="3000" b="0">
                <a:uFill>
                  <a:solidFill>
                    <a:srgbClr val="000000"/>
                  </a:solidFill>
                </a:uFill>
              </a:defRPr>
            </a:pPr>
            <a:endParaRPr sz="3200" dirty="0"/>
          </a:p>
          <a:p>
            <a:pPr marL="457200" indent="-228600" algn="just" defTabSz="457200">
              <a:lnSpc>
                <a:spcPct val="120000"/>
              </a:lnSpc>
              <a:spcBef>
                <a:spcPts val="800"/>
              </a:spcBef>
              <a:buSzPct val="100000"/>
              <a:buFont typeface="Symbol"/>
              <a:buChar char="·"/>
              <a:tabLst>
                <a:tab pos="457200" algn="l"/>
              </a:tabLst>
              <a:defRPr sz="3000" b="0">
                <a:uFill>
                  <a:solidFill>
                    <a:srgbClr val="000000"/>
                  </a:solidFill>
                </a:uFill>
              </a:defRPr>
            </a:pPr>
            <a:r>
              <a:rPr sz="3200" dirty="0"/>
              <a:t>Do not use an overlay. Placing covers over or around devices could also conceal the presence of card skimmers or other physical evidence that the device has been compromised.  This risk exists even when the overlay is considered to be transparent, as it takes only a small degree of opaqueness to camouflage or conceal the presence of a wire or sensor intended to capture payment card data.</a:t>
            </a:r>
          </a:p>
          <a:p>
            <a:pPr marL="457200" indent="-228600" algn="just" defTabSz="457200">
              <a:lnSpc>
                <a:spcPct val="120000"/>
              </a:lnSpc>
              <a:spcBef>
                <a:spcPts val="800"/>
              </a:spcBef>
              <a:buSzPct val="100000"/>
              <a:buFont typeface="Symbol"/>
              <a:buChar char="·"/>
              <a:tabLst>
                <a:tab pos="457200" algn="l"/>
              </a:tabLst>
              <a:defRPr sz="3000" b="0">
                <a:uFill>
                  <a:solidFill>
                    <a:srgbClr val="000000"/>
                  </a:solidFill>
                </a:uFill>
              </a:defRPr>
            </a:pPr>
            <a:endParaRPr dirty="0"/>
          </a:p>
          <a:p>
            <a:pPr algn="just" defTabSz="457200">
              <a:lnSpc>
                <a:spcPct val="107916"/>
              </a:lnSpc>
              <a:spcBef>
                <a:spcPts val="800"/>
              </a:spcBef>
              <a:defRPr sz="4000">
                <a:solidFill>
                  <a:srgbClr val="A9283B"/>
                </a:solidFill>
                <a:uFill>
                  <a:solidFill>
                    <a:srgbClr val="000000"/>
                  </a:solidFill>
                </a:uFill>
              </a:defRPr>
            </a:pPr>
            <a:r>
              <a:rPr dirty="0"/>
              <a:t>SO, WHAT CAN BE DONE?</a:t>
            </a:r>
          </a:p>
          <a:p>
            <a:pPr algn="just" defTabSz="457200">
              <a:lnSpc>
                <a:spcPct val="107916"/>
              </a:lnSpc>
              <a:spcBef>
                <a:spcPts val="800"/>
              </a:spcBef>
              <a:defRPr sz="4000">
                <a:solidFill>
                  <a:srgbClr val="A9283B"/>
                </a:solidFill>
                <a:uFill>
                  <a:solidFill>
                    <a:srgbClr val="000000"/>
                  </a:solidFill>
                </a:uFill>
              </a:defRPr>
            </a:pPr>
            <a:endParaRPr sz="1000" dirty="0"/>
          </a:p>
          <a:p>
            <a:pPr marL="457200" indent="-228600" algn="just" defTabSz="457200">
              <a:lnSpc>
                <a:spcPct val="107916"/>
              </a:lnSpc>
              <a:spcBef>
                <a:spcPts val="800"/>
              </a:spcBef>
              <a:buSzPct val="100000"/>
              <a:buFont typeface="Symbol"/>
              <a:buChar char="·"/>
              <a:defRPr sz="3000" b="0">
                <a:uFill>
                  <a:solidFill>
                    <a:srgbClr val="000000"/>
                  </a:solidFill>
                </a:uFill>
              </a:defRPr>
            </a:pPr>
            <a:r>
              <a:rPr sz="3200" dirty="0"/>
              <a:t>Consider providing hand sanitizer, wipes or other options for customers to use.</a:t>
            </a:r>
          </a:p>
          <a:p>
            <a:pPr marL="457200" indent="-228600" algn="just" defTabSz="457200">
              <a:lnSpc>
                <a:spcPct val="107916"/>
              </a:lnSpc>
              <a:spcBef>
                <a:spcPts val="800"/>
              </a:spcBef>
              <a:buSzPct val="100000"/>
              <a:buFont typeface="Symbol"/>
              <a:buChar char="·"/>
              <a:defRPr sz="3000" b="0">
                <a:uFill>
                  <a:solidFill>
                    <a:srgbClr val="000000"/>
                  </a:solidFill>
                </a:uFill>
              </a:defRPr>
            </a:pPr>
            <a:endParaRPr dirty="0"/>
          </a:p>
          <a:p>
            <a:pPr algn="just" defTabSz="457200">
              <a:lnSpc>
                <a:spcPct val="107916"/>
              </a:lnSpc>
              <a:spcBef>
                <a:spcPts val="800"/>
              </a:spcBef>
              <a:defRPr sz="1000">
                <a:uFill>
                  <a:solidFill>
                    <a:srgbClr val="000000"/>
                  </a:solidFill>
                </a:uFill>
              </a:defRPr>
            </a:pPr>
            <a:endParaRPr dirty="0"/>
          </a:p>
          <a:p>
            <a:pPr algn="ctr" defTabSz="457200">
              <a:lnSpc>
                <a:spcPct val="107916"/>
              </a:lnSpc>
              <a:spcBef>
                <a:spcPts val="800"/>
              </a:spcBef>
              <a:defRPr sz="4000">
                <a:uFill>
                  <a:solidFill>
                    <a:srgbClr val="000000"/>
                  </a:solidFill>
                </a:uFill>
              </a:defRPr>
            </a:pPr>
            <a:r>
              <a:rPr dirty="0"/>
              <a:t>Stay Safe, Stay Healthy.</a:t>
            </a:r>
            <a:endParaRPr sz="1000" dirty="0"/>
          </a:p>
          <a:p>
            <a:pPr algn="just" defTabSz="457200">
              <a:lnSpc>
                <a:spcPct val="107916"/>
              </a:lnSpc>
              <a:spcBef>
                <a:spcPts val="800"/>
              </a:spcBef>
              <a:defRPr sz="1000">
                <a:uFill>
                  <a:solidFill>
                    <a:srgbClr val="000000"/>
                  </a:solidFill>
                </a:uFill>
              </a:defRPr>
            </a:pPr>
            <a:endParaRPr sz="1000"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NEED MORE INFORMATION?…"/>
          <p:cNvSpPr txBox="1">
            <a:spLocks noGrp="1"/>
          </p:cNvSpPr>
          <p:nvPr>
            <p:ph type="body" idx="13"/>
          </p:nvPr>
        </p:nvSpPr>
        <p:spPr>
          <a:xfrm>
            <a:off x="1664030" y="1471819"/>
            <a:ext cx="20416992" cy="11596986"/>
          </a:xfrm>
          <a:prstGeom prst="rect">
            <a:avLst/>
          </a:prstGeom>
        </p:spPr>
        <p:txBody>
          <a:bodyPr/>
          <a:lstStyle/>
          <a:p>
            <a:pPr defTabSz="457200">
              <a:lnSpc>
                <a:spcPct val="107916"/>
              </a:lnSpc>
              <a:spcBef>
                <a:spcPts val="800"/>
              </a:spcBef>
              <a:defRPr sz="6000">
                <a:solidFill>
                  <a:srgbClr val="A9283B"/>
                </a:solidFill>
                <a:uFill>
                  <a:solidFill>
                    <a:srgbClr val="000000"/>
                  </a:solidFill>
                </a:uFill>
              </a:defRPr>
            </a:pPr>
            <a:r>
              <a:rPr dirty="0"/>
              <a:t>NEED MORE INFORMATION?</a:t>
            </a:r>
          </a:p>
          <a:p>
            <a:pPr defTabSz="457200">
              <a:lnSpc>
                <a:spcPct val="107916"/>
              </a:lnSpc>
              <a:spcBef>
                <a:spcPts val="800"/>
              </a:spcBef>
              <a:defRPr sz="6000">
                <a:solidFill>
                  <a:srgbClr val="A9283B"/>
                </a:solidFill>
                <a:uFill>
                  <a:solidFill>
                    <a:srgbClr val="000000"/>
                  </a:solidFill>
                </a:uFill>
              </a:defRPr>
            </a:pPr>
            <a:endParaRPr dirty="0"/>
          </a:p>
          <a:p>
            <a:pPr defTabSz="457200">
              <a:lnSpc>
                <a:spcPct val="107916"/>
              </a:lnSpc>
              <a:spcBef>
                <a:spcPts val="800"/>
              </a:spcBef>
              <a:defRPr sz="6000">
                <a:solidFill>
                  <a:srgbClr val="A9283B"/>
                </a:solidFill>
                <a:uFill>
                  <a:solidFill>
                    <a:srgbClr val="000000"/>
                  </a:solidFill>
                </a:uFill>
              </a:defRPr>
            </a:pPr>
            <a:endParaRPr sz="1000" dirty="0"/>
          </a:p>
          <a:p>
            <a:pPr defTabSz="457200">
              <a:lnSpc>
                <a:spcPct val="107916"/>
              </a:lnSpc>
              <a:spcBef>
                <a:spcPts val="800"/>
              </a:spcBef>
              <a:defRPr sz="3000">
                <a:uFill>
                  <a:solidFill>
                    <a:srgbClr val="000000"/>
                  </a:solidFill>
                </a:uFill>
              </a:defRPr>
            </a:pPr>
            <a:r>
              <a:rPr dirty="0"/>
              <a:t>Skimming - A Resource Guide: </a:t>
            </a:r>
          </a:p>
          <a:p>
            <a:pPr defTabSz="457200">
              <a:lnSpc>
                <a:spcPct val="107916"/>
              </a:lnSpc>
              <a:spcBef>
                <a:spcPts val="800"/>
              </a:spcBef>
              <a:defRPr sz="3000">
                <a:uFill>
                  <a:solidFill>
                    <a:srgbClr val="000000"/>
                  </a:solidFill>
                </a:uFill>
              </a:defRPr>
            </a:pPr>
            <a:r>
              <a:rPr lang="en-US" sz="3000" dirty="0">
                <a:hlinkClick r:id="rId2"/>
              </a:rPr>
              <a:t>https://blog.pcisecuritystandards.org/resource-guide-preventing-skimming-attacks</a:t>
            </a:r>
            <a:endParaRPr u="sng" dirty="0">
              <a:solidFill>
                <a:srgbClr val="0563C1"/>
              </a:solidFill>
              <a:uFill>
                <a:solidFill>
                  <a:srgbClr val="0563C1"/>
                </a:solidFill>
              </a:uFill>
              <a:hlinkClick r:id="rId3"/>
            </a:endParaRPr>
          </a:p>
          <a:p>
            <a:pPr defTabSz="457200">
              <a:lnSpc>
                <a:spcPct val="107916"/>
              </a:lnSpc>
              <a:spcBef>
                <a:spcPts val="800"/>
              </a:spcBef>
              <a:defRPr sz="3000">
                <a:uFill>
                  <a:solidFill>
                    <a:srgbClr val="000000"/>
                  </a:solidFill>
                </a:uFill>
              </a:defRPr>
            </a:pPr>
            <a:endParaRPr u="sng" dirty="0">
              <a:solidFill>
                <a:srgbClr val="0563C1"/>
              </a:solidFill>
              <a:uFill>
                <a:solidFill>
                  <a:srgbClr val="0563C1"/>
                </a:solidFill>
              </a:uFill>
              <a:hlinkClick r:id="rId3"/>
            </a:endParaRPr>
          </a:p>
          <a:p>
            <a:pPr defTabSz="457200">
              <a:lnSpc>
                <a:spcPct val="107916"/>
              </a:lnSpc>
              <a:spcBef>
                <a:spcPts val="800"/>
              </a:spcBef>
              <a:defRPr sz="3000">
                <a:uFill>
                  <a:solidFill>
                    <a:srgbClr val="000000"/>
                  </a:solidFill>
                </a:uFill>
              </a:defRPr>
            </a:pPr>
            <a:r>
              <a:rPr dirty="0"/>
              <a:t>Skimming Prevention – Best Practices for Merchants: </a:t>
            </a:r>
          </a:p>
          <a:p>
            <a:pPr defTabSz="457200">
              <a:lnSpc>
                <a:spcPct val="107916"/>
              </a:lnSpc>
              <a:spcBef>
                <a:spcPts val="800"/>
              </a:spcBef>
              <a:defRPr sz="3000">
                <a:uFill>
                  <a:solidFill>
                    <a:srgbClr val="000000"/>
                  </a:solidFill>
                </a:uFill>
              </a:defRPr>
            </a:pPr>
            <a:r>
              <a:rPr u="sng" dirty="0">
                <a:solidFill>
                  <a:srgbClr val="0563C1"/>
                </a:solidFill>
                <a:uFill>
                  <a:solidFill>
                    <a:srgbClr val="0563C1"/>
                  </a:solidFill>
                </a:uFill>
                <a:hlinkClick r:id="rId4"/>
              </a:rPr>
              <a:t>https://www.pcisecuritystandards.org/documents/Skimming_Prevention_BP_for_Merchants_Sept2014.pdf?agreement=true&amp;time=1495106690640</a:t>
            </a:r>
          </a:p>
          <a:p>
            <a:pPr defTabSz="457200">
              <a:lnSpc>
                <a:spcPct val="107916"/>
              </a:lnSpc>
              <a:spcBef>
                <a:spcPts val="800"/>
              </a:spcBef>
              <a:defRPr sz="3000">
                <a:uFill>
                  <a:solidFill>
                    <a:srgbClr val="000000"/>
                  </a:solidFill>
                </a:uFill>
              </a:defRPr>
            </a:pPr>
            <a:endParaRPr u="sng" dirty="0">
              <a:solidFill>
                <a:srgbClr val="0563C1"/>
              </a:solidFill>
              <a:uFill>
                <a:solidFill>
                  <a:srgbClr val="0563C1"/>
                </a:solidFill>
              </a:uFill>
              <a:hlinkClick r:id="rId4"/>
            </a:endParaRPr>
          </a:p>
          <a:p>
            <a:pPr defTabSz="457200">
              <a:lnSpc>
                <a:spcPct val="107916"/>
              </a:lnSpc>
              <a:spcBef>
                <a:spcPts val="800"/>
              </a:spcBef>
              <a:defRPr sz="3000">
                <a:uFill>
                  <a:solidFill>
                    <a:srgbClr val="000000"/>
                  </a:solidFill>
                </a:uFill>
              </a:defRPr>
            </a:pPr>
            <a:r>
              <a:rPr dirty="0"/>
              <a:t>Skimming Prevention: Overview of Best Practices for Merchants: </a:t>
            </a:r>
          </a:p>
          <a:p>
            <a:pPr defTabSz="457200">
              <a:lnSpc>
                <a:spcPct val="107916"/>
              </a:lnSpc>
              <a:spcBef>
                <a:spcPts val="800"/>
              </a:spcBef>
              <a:defRPr sz="3000">
                <a:uFill>
                  <a:solidFill>
                    <a:srgbClr val="000000"/>
                  </a:solidFill>
                </a:uFill>
              </a:defRPr>
            </a:pPr>
            <a:r>
              <a:rPr u="sng" dirty="0">
                <a:solidFill>
                  <a:srgbClr val="0563C1"/>
                </a:solidFill>
                <a:uFill>
                  <a:solidFill>
                    <a:srgbClr val="0563C1"/>
                  </a:solidFill>
                </a:uFill>
                <a:hlinkClick r:id="rId5"/>
              </a:rPr>
              <a:t>https://www.pcisecuritystandards.org/pdfs/skimming_prevention_overview_one_sheet.pdf</a:t>
            </a:r>
            <a:endParaRPr u="sng" dirty="0"/>
          </a:p>
          <a:p>
            <a:pPr defTabSz="457200">
              <a:lnSpc>
                <a:spcPct val="107916"/>
              </a:lnSpc>
              <a:spcBef>
                <a:spcPts val="800"/>
              </a:spcBef>
              <a:defRPr sz="3000">
                <a:uFill>
                  <a:solidFill>
                    <a:srgbClr val="000000"/>
                  </a:solidFill>
                </a:uFill>
              </a:defRPr>
            </a:pPr>
            <a:endParaRPr u="sng" dirty="0"/>
          </a:p>
          <a:p>
            <a:pPr defTabSz="457200">
              <a:lnSpc>
                <a:spcPct val="107916"/>
              </a:lnSpc>
              <a:spcBef>
                <a:spcPts val="800"/>
              </a:spcBef>
              <a:defRPr sz="3000">
                <a:uFill>
                  <a:solidFill>
                    <a:srgbClr val="000000"/>
                  </a:solidFill>
                </a:uFill>
              </a:defRPr>
            </a:pPr>
            <a:r>
              <a:rPr dirty="0"/>
              <a:t>Chase Merchant Operating Manual: </a:t>
            </a:r>
            <a:endParaRPr u="sng" dirty="0"/>
          </a:p>
          <a:p>
            <a:pPr defTabSz="457200">
              <a:lnSpc>
                <a:spcPct val="107916"/>
              </a:lnSpc>
              <a:spcBef>
                <a:spcPts val="800"/>
              </a:spcBef>
              <a:defRPr sz="3000">
                <a:uFill>
                  <a:solidFill>
                    <a:srgbClr val="000000"/>
                  </a:solidFill>
                </a:uFill>
              </a:defRPr>
            </a:pPr>
            <a:r>
              <a:rPr lang="en-US" sz="3000" dirty="0">
                <a:hlinkClick r:id="rId6"/>
              </a:rPr>
              <a:t>https://www.chase.ca/content/dam/chase/merchant-services/support/ca/documents/operating_guide_en.pdf</a:t>
            </a:r>
            <a:endParaRPr u="sng" dirty="0"/>
          </a:p>
          <a:p>
            <a:pPr defTabSz="457200">
              <a:lnSpc>
                <a:spcPct val="107916"/>
              </a:lnSpc>
              <a:spcBef>
                <a:spcPts val="800"/>
              </a:spcBef>
              <a:defRPr sz="3000">
                <a:uFill>
                  <a:solidFill>
                    <a:srgbClr val="000000"/>
                  </a:solidFill>
                </a:uFill>
              </a:defRPr>
            </a:pPr>
            <a:endParaRPr u="sng"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RAINING OBJECTIVES…"/>
          <p:cNvSpPr txBox="1">
            <a:spLocks noGrp="1"/>
          </p:cNvSpPr>
          <p:nvPr>
            <p:ph type="body" idx="13"/>
          </p:nvPr>
        </p:nvSpPr>
        <p:spPr>
          <a:xfrm>
            <a:off x="1570566" y="2888673"/>
            <a:ext cx="21242867" cy="9746672"/>
          </a:xfrm>
          <a:prstGeom prst="rect">
            <a:avLst/>
          </a:prstGeom>
        </p:spPr>
        <p:txBody>
          <a:bodyPr/>
          <a:lstStyle/>
          <a:p>
            <a:pPr algn="just" defTabSz="457200">
              <a:lnSpc>
                <a:spcPct val="107916"/>
              </a:lnSpc>
              <a:spcBef>
                <a:spcPts val="800"/>
              </a:spcBef>
              <a:defRPr sz="6000">
                <a:solidFill>
                  <a:srgbClr val="A9283B"/>
                </a:solidFill>
                <a:uFill>
                  <a:solidFill>
                    <a:srgbClr val="000000"/>
                  </a:solidFill>
                </a:uFill>
              </a:defRPr>
            </a:pPr>
            <a:r>
              <a:rPr dirty="0"/>
              <a:t>TRAINING OBJECTIVES</a:t>
            </a:r>
          </a:p>
          <a:p>
            <a:pPr algn="just" defTabSz="457200">
              <a:lnSpc>
                <a:spcPct val="107916"/>
              </a:lnSpc>
              <a:spcBef>
                <a:spcPts val="800"/>
              </a:spcBef>
              <a:defRPr sz="6000">
                <a:solidFill>
                  <a:srgbClr val="A9283B"/>
                </a:solidFill>
                <a:uFill>
                  <a:solidFill>
                    <a:srgbClr val="000000"/>
                  </a:solidFill>
                </a:uFill>
              </a:defRPr>
            </a:pPr>
            <a:endParaRPr sz="3200" dirty="0"/>
          </a:p>
          <a:p>
            <a:pPr marL="457200" indent="-228600" algn="just" defTabSz="457200">
              <a:lnSpc>
                <a:spcPct val="209999"/>
              </a:lnSpc>
              <a:spcBef>
                <a:spcPts val="800"/>
              </a:spcBef>
              <a:buSzPct val="100000"/>
              <a:buFont typeface="Symbol"/>
              <a:buChar char="·"/>
              <a:defRPr sz="3000" b="0">
                <a:uFill>
                  <a:solidFill>
                    <a:srgbClr val="000000"/>
                  </a:solidFill>
                </a:uFill>
              </a:defRPr>
            </a:pPr>
            <a:r>
              <a:rPr sz="3200" dirty="0"/>
              <a:t>To </a:t>
            </a:r>
            <a:r>
              <a:rPr lang="en-US" sz="3200" dirty="0"/>
              <a:t>enhance </a:t>
            </a:r>
            <a:r>
              <a:rPr sz="3200" dirty="0"/>
              <a:t>compl</a:t>
            </a:r>
            <a:r>
              <a:rPr lang="en-US" sz="3200" dirty="0"/>
              <a:t>iance</a:t>
            </a:r>
            <a:r>
              <a:rPr sz="3200" dirty="0"/>
              <a:t> with PCI DSS </a:t>
            </a:r>
            <a:r>
              <a:rPr lang="en-US" sz="3200" dirty="0"/>
              <a:t>r</a:t>
            </a:r>
            <a:r>
              <a:rPr sz="3200" dirty="0"/>
              <a:t>equirements</a:t>
            </a:r>
            <a:r>
              <a:rPr lang="en-US" sz="3200" dirty="0"/>
              <a:t>.</a:t>
            </a:r>
          </a:p>
          <a:p>
            <a:pPr marL="457200" indent="-228600" algn="just" defTabSz="457200">
              <a:lnSpc>
                <a:spcPct val="209999"/>
              </a:lnSpc>
              <a:spcBef>
                <a:spcPts val="800"/>
              </a:spcBef>
              <a:buSzPct val="100000"/>
              <a:buFont typeface="Symbol"/>
              <a:buChar char="·"/>
              <a:defRPr sz="3000" b="0">
                <a:uFill>
                  <a:solidFill>
                    <a:srgbClr val="000000"/>
                  </a:solidFill>
                </a:uFill>
              </a:defRPr>
            </a:pPr>
            <a:r>
              <a:rPr sz="3200" dirty="0"/>
              <a:t>To communicate training and awareness of Point-of-Sale (POS) or PIN Pad security responsibilities to all persons who have direct contact with PIN Pads.</a:t>
            </a:r>
            <a:endParaRPr lang="en-US" sz="3200" dirty="0"/>
          </a:p>
          <a:p>
            <a:pPr marL="457200" indent="-228600" algn="just" defTabSz="457200">
              <a:lnSpc>
                <a:spcPct val="209999"/>
              </a:lnSpc>
              <a:spcBef>
                <a:spcPts val="800"/>
              </a:spcBef>
              <a:buSzPct val="100000"/>
              <a:buFont typeface="Symbol"/>
              <a:buChar char="·"/>
              <a:defRPr sz="3000" b="0">
                <a:uFill>
                  <a:solidFill>
                    <a:srgbClr val="000000"/>
                  </a:solidFill>
                </a:uFill>
              </a:defRPr>
            </a:pPr>
            <a:r>
              <a:rPr lang="en-US" sz="3200" dirty="0"/>
              <a:t>To reinforce the importance of PIN Pad inspection and monitoring, </a:t>
            </a:r>
            <a:r>
              <a:rPr lang="en-US" sz="3200" b="0" dirty="0"/>
              <a:t>ensuring customers are transacting securely.</a:t>
            </a:r>
          </a:p>
          <a:p>
            <a:pPr marL="457200" indent="-228600" algn="just" defTabSz="457200">
              <a:lnSpc>
                <a:spcPct val="209999"/>
              </a:lnSpc>
              <a:spcBef>
                <a:spcPts val="800"/>
              </a:spcBef>
              <a:buSzPct val="100000"/>
              <a:buFont typeface="Symbol"/>
              <a:buChar char="·"/>
              <a:defRPr sz="3000" b="0">
                <a:uFill>
                  <a:solidFill>
                    <a:srgbClr val="000000"/>
                  </a:solidFill>
                </a:uFill>
              </a:defRPr>
            </a:pPr>
            <a:r>
              <a:rPr lang="en-US" sz="3200" b="0" dirty="0"/>
              <a:t>To educate PIN Pad operators and managers about the techniques criminals use to breach PIN Pads and payment terminals.</a:t>
            </a:r>
            <a:endParaRPr sz="3200"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NEED MORE INFORMATION?…"/>
          <p:cNvSpPr txBox="1">
            <a:spLocks noGrp="1"/>
          </p:cNvSpPr>
          <p:nvPr>
            <p:ph type="body" idx="13"/>
          </p:nvPr>
        </p:nvSpPr>
        <p:spPr>
          <a:xfrm>
            <a:off x="1664030" y="2833894"/>
            <a:ext cx="20416992" cy="8529939"/>
          </a:xfrm>
          <a:prstGeom prst="rect">
            <a:avLst/>
          </a:prstGeom>
        </p:spPr>
        <p:txBody>
          <a:bodyPr/>
          <a:lstStyle/>
          <a:p>
            <a:pPr defTabSz="457200">
              <a:lnSpc>
                <a:spcPct val="107916"/>
              </a:lnSpc>
              <a:spcBef>
                <a:spcPts val="800"/>
              </a:spcBef>
              <a:defRPr sz="6000">
                <a:solidFill>
                  <a:srgbClr val="A9283B"/>
                </a:solidFill>
                <a:uFill>
                  <a:solidFill>
                    <a:srgbClr val="000000"/>
                  </a:solidFill>
                </a:uFill>
              </a:defRPr>
            </a:pPr>
            <a:r>
              <a:rPr dirty="0"/>
              <a:t>NEED MORE INFORMATION?</a:t>
            </a:r>
          </a:p>
          <a:p>
            <a:pPr algn="just" defTabSz="457200">
              <a:lnSpc>
                <a:spcPct val="107916"/>
              </a:lnSpc>
              <a:spcBef>
                <a:spcPts val="800"/>
              </a:spcBef>
              <a:defRPr sz="3000">
                <a:uFill>
                  <a:solidFill>
                    <a:srgbClr val="000000"/>
                  </a:solidFill>
                </a:uFill>
              </a:defRPr>
            </a:pPr>
            <a:endParaRPr lang="en-US" dirty="0"/>
          </a:p>
          <a:p>
            <a:pPr algn="just" defTabSz="457200">
              <a:lnSpc>
                <a:spcPct val="107916"/>
              </a:lnSpc>
              <a:spcBef>
                <a:spcPts val="800"/>
              </a:spcBef>
              <a:defRPr sz="3000">
                <a:uFill>
                  <a:solidFill>
                    <a:srgbClr val="000000"/>
                  </a:solidFill>
                </a:uFill>
              </a:defRPr>
            </a:pPr>
            <a:r>
              <a:rPr lang="en-US" dirty="0"/>
              <a:t>PIN Pad Security Best Practices</a:t>
            </a:r>
          </a:p>
          <a:p>
            <a:pPr algn="just" defTabSz="457200">
              <a:lnSpc>
                <a:spcPct val="107916"/>
              </a:lnSpc>
              <a:spcBef>
                <a:spcPts val="800"/>
              </a:spcBef>
              <a:defRPr sz="3000">
                <a:uFill>
                  <a:solidFill>
                    <a:srgbClr val="000000"/>
                  </a:solidFill>
                </a:uFill>
              </a:defRPr>
            </a:pPr>
            <a:r>
              <a:rPr lang="en-US" sz="3000" dirty="0">
                <a:hlinkClick r:id="rId2"/>
              </a:rPr>
              <a:t>https://www.verifone.com/sites/default/files/Payment_Security_Best_Practices_07282017.pdf</a:t>
            </a:r>
            <a:endParaRPr lang="en-US" sz="3000" dirty="0"/>
          </a:p>
          <a:p>
            <a:pPr algn="just" defTabSz="457200">
              <a:lnSpc>
                <a:spcPct val="107916"/>
              </a:lnSpc>
              <a:spcBef>
                <a:spcPts val="800"/>
              </a:spcBef>
              <a:defRPr sz="3000">
                <a:uFill>
                  <a:solidFill>
                    <a:srgbClr val="000000"/>
                  </a:solidFill>
                </a:uFill>
              </a:defRPr>
            </a:pPr>
            <a:endParaRPr lang="en-US" u="sng" dirty="0"/>
          </a:p>
          <a:p>
            <a:pPr algn="just" defTabSz="457200">
              <a:lnSpc>
                <a:spcPct val="107916"/>
              </a:lnSpc>
              <a:spcBef>
                <a:spcPts val="800"/>
              </a:spcBef>
              <a:defRPr sz="3000" u="sng">
                <a:uFill>
                  <a:solidFill>
                    <a:srgbClr val="000000"/>
                  </a:solidFill>
                </a:uFill>
              </a:defRPr>
            </a:pPr>
            <a:endParaRPr u="sng" dirty="0"/>
          </a:p>
          <a:p>
            <a:pPr algn="just" defTabSz="457200">
              <a:lnSpc>
                <a:spcPct val="107916"/>
              </a:lnSpc>
              <a:spcBef>
                <a:spcPts val="800"/>
              </a:spcBef>
              <a:defRPr sz="3000">
                <a:uFill>
                  <a:solidFill>
                    <a:srgbClr val="000000"/>
                  </a:solidFill>
                </a:uFill>
              </a:defRPr>
            </a:pPr>
            <a:r>
              <a:rPr sz="6000" dirty="0">
                <a:solidFill>
                  <a:srgbClr val="A9283B"/>
                </a:solidFill>
                <a:uFill>
                  <a:solidFill>
                    <a:srgbClr val="000000"/>
                  </a:solidFill>
                </a:uFill>
              </a:rPr>
              <a:t>REFERENCE</a:t>
            </a:r>
            <a:r>
              <a:rPr lang="en-US" sz="6000" dirty="0">
                <a:solidFill>
                  <a:srgbClr val="A9283B"/>
                </a:solidFill>
                <a:uFill>
                  <a:solidFill>
                    <a:srgbClr val="000000"/>
                  </a:solidFill>
                </a:uFill>
              </a:rPr>
              <a:t>S</a:t>
            </a:r>
            <a:endParaRPr sz="6000" dirty="0">
              <a:solidFill>
                <a:srgbClr val="A9283B"/>
              </a:solidFill>
              <a:uFill>
                <a:solidFill>
                  <a:srgbClr val="000000"/>
                </a:solidFill>
              </a:uFill>
            </a:endParaRPr>
          </a:p>
          <a:p>
            <a:pPr marL="457200" indent="-457200" algn="just" defTabSz="457200">
              <a:lnSpc>
                <a:spcPct val="107916"/>
              </a:lnSpc>
              <a:spcBef>
                <a:spcPts val="800"/>
              </a:spcBef>
              <a:buFont typeface="Arial" panose="020B0604020202020204" pitchFamily="34" charset="0"/>
              <a:buChar char="•"/>
              <a:defRPr sz="3000">
                <a:uFill>
                  <a:solidFill>
                    <a:srgbClr val="000000"/>
                  </a:solidFill>
                </a:uFill>
              </a:defRPr>
            </a:pPr>
            <a:r>
              <a:rPr lang="en-US" dirty="0">
                <a:effectLst/>
              </a:rPr>
              <a:t>Gas Station Encounters. (2020, January 24). How To Spot A Credit Card Skimmer (</a:t>
            </a:r>
            <a:r>
              <a:rPr lang="en-US" dirty="0" err="1">
                <a:effectLst/>
              </a:rPr>
              <a:t>FavTrip</a:t>
            </a:r>
            <a:r>
              <a:rPr lang="en-US" dirty="0">
                <a:effectLst/>
              </a:rPr>
              <a:t>) [Video]. YouTube. </a:t>
            </a:r>
            <a:r>
              <a:rPr lang="en-US" dirty="0">
                <a:effectLst/>
                <a:hlinkClick r:id="rId3"/>
              </a:rPr>
              <a:t>https://www.youtube.com/watch?v=4JShPQVXQdQ</a:t>
            </a:r>
            <a:endParaRPr lang="en-US" dirty="0">
              <a:effectLst/>
            </a:endParaRPr>
          </a:p>
          <a:p>
            <a:pPr algn="just" defTabSz="457200">
              <a:lnSpc>
                <a:spcPct val="107916"/>
              </a:lnSpc>
              <a:spcBef>
                <a:spcPts val="800"/>
              </a:spcBef>
              <a:defRPr sz="3000">
                <a:uFill>
                  <a:solidFill>
                    <a:srgbClr val="000000"/>
                  </a:solidFill>
                </a:uFill>
              </a:defRPr>
            </a:pPr>
            <a:endParaRPr lang="en-US" dirty="0">
              <a:effectLst/>
            </a:endParaRPr>
          </a:p>
          <a:p>
            <a:pPr marL="457200" indent="-457200" algn="just" defTabSz="457200">
              <a:lnSpc>
                <a:spcPct val="107916"/>
              </a:lnSpc>
              <a:spcBef>
                <a:spcPts val="800"/>
              </a:spcBef>
              <a:buFont typeface="Arial" panose="020B0604020202020204" pitchFamily="34" charset="0"/>
              <a:buChar char="•"/>
              <a:defRPr sz="3000">
                <a:uFill>
                  <a:solidFill>
                    <a:srgbClr val="000000"/>
                  </a:solidFill>
                </a:uFill>
              </a:defRPr>
            </a:pPr>
            <a:r>
              <a:rPr lang="en-US" dirty="0">
                <a:effectLst/>
              </a:rPr>
              <a:t>KMPH FOX26 NEWS. (2022, March 22). Video shows card skimmer device at Fresno convenience store [Video]. YouTube. </a:t>
            </a:r>
            <a:r>
              <a:rPr lang="en-US" dirty="0">
                <a:effectLst/>
                <a:hlinkClick r:id="rId4"/>
              </a:rPr>
              <a:t>https://www.youtube.com/watch?v=LyS1RR4U57s</a:t>
            </a:r>
            <a:endParaRPr lang="en-US" dirty="0">
              <a:effectLst/>
            </a:endParaRPr>
          </a:p>
          <a:p>
            <a:pPr algn="just" defTabSz="457200">
              <a:lnSpc>
                <a:spcPct val="107916"/>
              </a:lnSpc>
              <a:spcBef>
                <a:spcPts val="800"/>
              </a:spcBef>
              <a:defRPr sz="3000">
                <a:uFill>
                  <a:solidFill>
                    <a:srgbClr val="000000"/>
                  </a:solidFill>
                </a:uFill>
              </a:defRPr>
            </a:pPr>
            <a:endParaRPr lang="en-US" dirty="0">
              <a:effectLst/>
            </a:endParaRPr>
          </a:p>
          <a:p>
            <a:pPr marL="457200" indent="-457200" algn="just" defTabSz="457200">
              <a:lnSpc>
                <a:spcPct val="107916"/>
              </a:lnSpc>
              <a:spcBef>
                <a:spcPts val="800"/>
              </a:spcBef>
              <a:buFont typeface="Arial" panose="020B0604020202020204" pitchFamily="34" charset="0"/>
              <a:buChar char="•"/>
              <a:defRPr sz="3000">
                <a:uFill>
                  <a:solidFill>
                    <a:srgbClr val="000000"/>
                  </a:solidFill>
                </a:uFill>
              </a:defRPr>
            </a:pPr>
            <a:r>
              <a:rPr lang="en-US" dirty="0">
                <a:effectLst/>
              </a:rPr>
              <a:t>YouTube. (2016). </a:t>
            </a:r>
            <a:r>
              <a:rPr lang="en-US" i="1" dirty="0">
                <a:effectLst/>
              </a:rPr>
              <a:t>YouTube</a:t>
            </a:r>
            <a:r>
              <a:rPr lang="en-US" dirty="0">
                <a:effectLst/>
              </a:rPr>
              <a:t>. Retrieved January 9, 2023, from </a:t>
            </a:r>
            <a:r>
              <a:rPr lang="en-US" dirty="0">
                <a:effectLst/>
                <a:hlinkClick r:id="rId5"/>
              </a:rPr>
              <a:t>https://www.youtube.com/watch?v=gJo9PfsplsY</a:t>
            </a:r>
            <a:endParaRPr lang="en-US" dirty="0">
              <a:effectLst/>
            </a:endParaRPr>
          </a:p>
          <a:p>
            <a:pPr algn="just" defTabSz="457200">
              <a:lnSpc>
                <a:spcPct val="107916"/>
              </a:lnSpc>
              <a:spcBef>
                <a:spcPts val="800"/>
              </a:spcBef>
              <a:defRPr sz="3000">
                <a:uFill>
                  <a:solidFill>
                    <a:srgbClr val="000000"/>
                  </a:solidFill>
                </a:uFill>
              </a:defRPr>
            </a:pPr>
            <a:endParaRPr lang="en-US" dirty="0">
              <a:effectLst/>
            </a:endParaRPr>
          </a:p>
          <a:p>
            <a:pPr marL="457200" indent="-457200" algn="just" defTabSz="457200">
              <a:lnSpc>
                <a:spcPct val="107916"/>
              </a:lnSpc>
              <a:spcBef>
                <a:spcPts val="800"/>
              </a:spcBef>
              <a:buFont typeface="Arial" panose="020B0604020202020204" pitchFamily="34" charset="0"/>
              <a:buChar char="•"/>
              <a:defRPr sz="3000">
                <a:uFill>
                  <a:solidFill>
                    <a:srgbClr val="000000"/>
                  </a:solidFill>
                </a:uFill>
              </a:defRPr>
            </a:pPr>
            <a:endParaRPr lang="en-US" dirty="0"/>
          </a:p>
          <a:p>
            <a:pPr marL="457200" indent="-457200" algn="just" defTabSz="457200">
              <a:lnSpc>
                <a:spcPct val="107916"/>
              </a:lnSpc>
              <a:spcBef>
                <a:spcPts val="800"/>
              </a:spcBef>
              <a:buFont typeface="Arial" panose="020B0604020202020204" pitchFamily="34" charset="0"/>
              <a:buChar char="•"/>
              <a:defRPr sz="3000">
                <a:uFill>
                  <a:solidFill>
                    <a:srgbClr val="000000"/>
                  </a:solidFill>
                </a:uFill>
              </a:defRPr>
            </a:pPr>
            <a:endParaRPr lang="en-US"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aption"/>
          <p:cNvSpPr txBox="1">
            <a:spLocks noGrp="1"/>
          </p:cNvSpPr>
          <p:nvPr>
            <p:ph type="body" idx="13"/>
          </p:nvPr>
        </p:nvSpPr>
        <p:spPr>
          <a:xfrm>
            <a:off x="2370931" y="8042565"/>
            <a:ext cx="17419242" cy="4226798"/>
          </a:xfrm>
          <a:prstGeom prst="rect">
            <a:avLst/>
          </a:prstGeom>
        </p:spPr>
        <p:txBody>
          <a:bodyPr/>
          <a:lstStyle/>
          <a:p>
            <a:r>
              <a:rPr lang="en-US" sz="3600" dirty="0"/>
              <a:t>The PCI Team… </a:t>
            </a:r>
          </a:p>
          <a:p>
            <a:endParaRPr lang="en-US" dirty="0"/>
          </a:p>
          <a:p>
            <a:r>
              <a:rPr lang="en-CA" sz="3200" dirty="0"/>
              <a:t>Financial Services  </a:t>
            </a:r>
            <a:br>
              <a:rPr lang="en-CA" sz="3200" dirty="0"/>
            </a:br>
            <a:r>
              <a:rPr lang="en-CA" sz="3200" dirty="0"/>
              <a:t>Queen's University</a:t>
            </a:r>
            <a:endParaRPr lang="en-US" sz="3200" dirty="0"/>
          </a:p>
          <a:p>
            <a:r>
              <a:rPr lang="en-CA" sz="3200"/>
              <a:t>355 </a:t>
            </a:r>
            <a:r>
              <a:rPr lang="en-CA" sz="3200" dirty="0"/>
              <a:t>King St W, </a:t>
            </a:r>
            <a:r>
              <a:rPr lang="en-CA" sz="3200"/>
              <a:t>3</a:t>
            </a:r>
            <a:r>
              <a:rPr lang="en-CA" sz="3200" baseline="30000"/>
              <a:t>rd</a:t>
            </a:r>
            <a:r>
              <a:rPr lang="en-CA" sz="3200"/>
              <a:t> Floor| </a:t>
            </a:r>
            <a:r>
              <a:rPr lang="en-CA" sz="3200" dirty="0"/>
              <a:t>Kingston, ON | K7L 3N6</a:t>
            </a:r>
            <a:endParaRPr lang="en-US" sz="3200" dirty="0"/>
          </a:p>
          <a:p>
            <a:r>
              <a:rPr lang="en-CA" sz="3200" dirty="0"/>
              <a:t>e-mail: </a:t>
            </a:r>
            <a:r>
              <a:rPr lang="en-CA" sz="3200" u="sng" dirty="0">
                <a:hlinkClick r:id="rId2"/>
              </a:rPr>
              <a:t>finpcico@queensu.ca</a:t>
            </a:r>
            <a:endParaRPr lang="en-CA" sz="3200" u="sng" dirty="0"/>
          </a:p>
          <a:p>
            <a:r>
              <a:rPr lang="en-US" sz="3200" u="sng" dirty="0">
                <a:hlinkClick r:id="rId3"/>
              </a:rPr>
              <a:t>http://www.queensu.ca/financialservices/publications-policies-procedures/PCI</a:t>
            </a:r>
            <a:endParaRPr lang="en-US" sz="3200" u="sng" dirty="0"/>
          </a:p>
          <a:p>
            <a:endParaRPr lang="en-US" sz="3200" dirty="0"/>
          </a:p>
        </p:txBody>
      </p:sp>
      <p:pic>
        <p:nvPicPr>
          <p:cNvPr id="90" name="20101019-CN-Fall-Campus-1-Edit.jpg" descr="20101019-CN-Fall-Campus-1-Edit.jpg"/>
          <p:cNvPicPr>
            <a:picLocks noGrp="1" noChangeAspect="1"/>
          </p:cNvPicPr>
          <p:nvPr>
            <p:ph type="pic" idx="14"/>
          </p:nvPr>
        </p:nvPicPr>
        <p:blipFill>
          <a:blip r:embed="rId4"/>
          <a:srcRect t="16259" b="16259"/>
          <a:stretch>
            <a:fillRect/>
          </a:stretch>
        </p:blipFill>
        <p:spPr>
          <a:xfrm>
            <a:off x="2370931" y="2964845"/>
            <a:ext cx="18847305" cy="3664555"/>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WHAT IS PIN PAD SECURITY?…"/>
          <p:cNvSpPr txBox="1">
            <a:spLocks noGrp="1"/>
          </p:cNvSpPr>
          <p:nvPr>
            <p:ph type="body" idx="13"/>
          </p:nvPr>
        </p:nvSpPr>
        <p:spPr>
          <a:xfrm>
            <a:off x="1570566" y="1953491"/>
            <a:ext cx="21242867" cy="11014364"/>
          </a:xfrm>
          <a:prstGeom prst="rect">
            <a:avLst/>
          </a:prstGeom>
        </p:spPr>
        <p:txBody>
          <a:bodyPr/>
          <a:lstStyle/>
          <a:p>
            <a:pPr algn="just" defTabSz="457200">
              <a:lnSpc>
                <a:spcPct val="107916"/>
              </a:lnSpc>
              <a:spcBef>
                <a:spcPts val="800"/>
              </a:spcBef>
              <a:defRPr sz="6000">
                <a:solidFill>
                  <a:srgbClr val="A9283B"/>
                </a:solidFill>
                <a:uFill>
                  <a:solidFill>
                    <a:srgbClr val="000000"/>
                  </a:solidFill>
                </a:uFill>
              </a:defRPr>
            </a:pPr>
            <a:r>
              <a:rPr dirty="0"/>
              <a:t>WHAT IS PIN PAD SECURITY?</a:t>
            </a:r>
          </a:p>
          <a:p>
            <a:pPr algn="just" defTabSz="457200">
              <a:lnSpc>
                <a:spcPct val="107916"/>
              </a:lnSpc>
              <a:spcBef>
                <a:spcPts val="800"/>
              </a:spcBef>
              <a:defRPr sz="6000">
                <a:solidFill>
                  <a:srgbClr val="A9283B"/>
                </a:solidFill>
                <a:uFill>
                  <a:solidFill>
                    <a:srgbClr val="000000"/>
                  </a:solidFill>
                </a:uFill>
              </a:defRPr>
            </a:pPr>
            <a:endParaRPr sz="3200" b="0" dirty="0"/>
          </a:p>
          <a:p>
            <a:pPr algn="just" defTabSz="457200">
              <a:lnSpc>
                <a:spcPct val="150000"/>
              </a:lnSpc>
              <a:spcBef>
                <a:spcPts val="800"/>
              </a:spcBef>
              <a:defRPr sz="3000">
                <a:uFill>
                  <a:solidFill>
                    <a:srgbClr val="000000"/>
                  </a:solidFill>
                </a:uFill>
              </a:defRPr>
            </a:pPr>
            <a:r>
              <a:rPr lang="en-US" sz="3200" b="0" dirty="0"/>
              <a:t>A PIN pad or PIN entry device (PED) is an electronic device used in a debit, credit or smart card-based transaction to accept and encrypt the cardholder's personal identification number (PIN). The main goal of the pad is to complete card-based transactions by reading and even authenticating the card data and securely sending the PIN to the bank. </a:t>
            </a:r>
          </a:p>
          <a:p>
            <a:pPr algn="just" defTabSz="457200">
              <a:lnSpc>
                <a:spcPct val="150000"/>
              </a:lnSpc>
              <a:spcBef>
                <a:spcPts val="800"/>
              </a:spcBef>
              <a:defRPr sz="3000">
                <a:uFill>
                  <a:solidFill>
                    <a:srgbClr val="000000"/>
                  </a:solidFill>
                </a:uFill>
              </a:defRPr>
            </a:pPr>
            <a:endParaRPr lang="en-US" sz="3200" b="0" dirty="0"/>
          </a:p>
          <a:p>
            <a:pPr algn="just" defTabSz="457200">
              <a:lnSpc>
                <a:spcPct val="150000"/>
              </a:lnSpc>
              <a:spcBef>
                <a:spcPts val="800"/>
              </a:spcBef>
              <a:defRPr sz="3000">
                <a:uFill>
                  <a:solidFill>
                    <a:srgbClr val="000000"/>
                  </a:solidFill>
                </a:uFill>
              </a:defRPr>
            </a:pPr>
            <a:r>
              <a:rPr lang="en-US" sz="3200" b="0" dirty="0"/>
              <a:t>To ensure cardholder data safety</a:t>
            </a:r>
            <a:r>
              <a:rPr sz="3200" b="0" dirty="0"/>
              <a:t>, there are specific </a:t>
            </a:r>
            <a:r>
              <a:rPr lang="en-US" sz="3200" b="0" dirty="0"/>
              <a:t>compliance </a:t>
            </a:r>
            <a:r>
              <a:rPr sz="3200" b="0" dirty="0"/>
              <a:t>requirements around the physical and logical security of PIN Pads or Point-of-Sale (POS) devices or terminals. These requirements are in place to protect against fraud by way of tampering. </a:t>
            </a:r>
          </a:p>
          <a:p>
            <a:pPr algn="just" defTabSz="457200">
              <a:lnSpc>
                <a:spcPct val="150000"/>
              </a:lnSpc>
              <a:spcBef>
                <a:spcPts val="800"/>
              </a:spcBef>
              <a:defRPr sz="3000">
                <a:uFill>
                  <a:solidFill>
                    <a:srgbClr val="000000"/>
                  </a:solidFill>
                </a:uFill>
              </a:defRPr>
            </a:pPr>
            <a:endParaRPr sz="3200" b="0" dirty="0"/>
          </a:p>
          <a:p>
            <a:pPr algn="just" defTabSz="457200">
              <a:lnSpc>
                <a:spcPct val="150000"/>
              </a:lnSpc>
              <a:spcBef>
                <a:spcPts val="800"/>
              </a:spcBef>
              <a:defRPr sz="3000">
                <a:uFill>
                  <a:solidFill>
                    <a:srgbClr val="000000"/>
                  </a:solidFill>
                </a:uFill>
              </a:defRPr>
            </a:pPr>
            <a:r>
              <a:rPr lang="en-US" sz="3200" b="0" dirty="0"/>
              <a:t>Merchants are the first line of defense for POS fraud and </a:t>
            </a:r>
            <a:r>
              <a:rPr sz="3200" b="0" dirty="0"/>
              <a:t>are required to have controls in place to protect any device that captures payment card data used in</a:t>
            </a:r>
            <a:r>
              <a:rPr lang="en-US" sz="3200" b="0" dirty="0"/>
              <a:t> </a:t>
            </a:r>
            <a:r>
              <a:rPr sz="3200" b="0" dirty="0"/>
              <a:t>transactions against direct physical tampering and substitution.</a:t>
            </a:r>
          </a:p>
          <a:p>
            <a:pPr marL="457200" indent="-228600" algn="just" defTabSz="457200">
              <a:lnSpc>
                <a:spcPct val="209999"/>
              </a:lnSpc>
              <a:spcBef>
                <a:spcPts val="800"/>
              </a:spcBef>
              <a:buSzPct val="100000"/>
              <a:buFont typeface="Symbol"/>
              <a:buChar char="·"/>
              <a:defRPr sz="3000" b="0">
                <a:uFill>
                  <a:solidFill>
                    <a:srgbClr val="000000"/>
                  </a:solidFill>
                </a:uFill>
              </a:defRPr>
            </a:pPr>
            <a:endParaRPr sz="1000"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https://www.youtube.com/watch?v=gJo9PfsplsY"/>
          <p:cNvSpPr txBox="1">
            <a:spLocks noGrp="1"/>
          </p:cNvSpPr>
          <p:nvPr>
            <p:ph type="body" idx="13"/>
          </p:nvPr>
        </p:nvSpPr>
        <p:spPr>
          <a:xfrm>
            <a:off x="3389013" y="6343650"/>
            <a:ext cx="17605971" cy="4719241"/>
          </a:xfrm>
          <a:prstGeom prst="rect">
            <a:avLst/>
          </a:prstGeom>
        </p:spPr>
        <p:txBody>
          <a:bodyPr/>
          <a:lstStyle>
            <a:lvl1pPr algn="ctr">
              <a:defRPr sz="5000" u="sng">
                <a:solidFill>
                  <a:srgbClr val="0563C1"/>
                </a:solidFill>
                <a:uFill>
                  <a:solidFill>
                    <a:srgbClr val="0563C1"/>
                  </a:solidFill>
                </a:uFill>
                <a:hlinkClick r:id="rId2"/>
              </a:defRPr>
            </a:lvl1pPr>
          </a:lstStyle>
          <a:p>
            <a:pPr>
              <a:defRPr u="none">
                <a:solidFill>
                  <a:srgbClr val="000000"/>
                </a:solidFill>
                <a:uFillTx/>
              </a:defRPr>
            </a:pPr>
            <a:r>
              <a:rPr lang="en-US" b="1" dirty="0">
                <a:hlinkClick r:id="rId3"/>
              </a:rPr>
              <a:t>https://youtu.be/LyS1RR4U57s</a:t>
            </a:r>
            <a:endParaRPr lang="en-US" b="1" dirty="0"/>
          </a:p>
          <a:p>
            <a:pPr>
              <a:defRPr u="none">
                <a:solidFill>
                  <a:srgbClr val="000000"/>
                </a:solidFill>
                <a:uFillTx/>
              </a:defRPr>
            </a:pPr>
            <a:endParaRPr lang="en-US" b="1" dirty="0">
              <a:solidFill>
                <a:srgbClr val="0563C1"/>
              </a:solidFill>
              <a:uFill>
                <a:solidFill>
                  <a:srgbClr val="0563C1"/>
                </a:solidFill>
              </a:uFill>
              <a:hlinkClick r:id="rId2"/>
            </a:endParaRPr>
          </a:p>
          <a:p>
            <a:pPr>
              <a:defRPr u="none">
                <a:solidFill>
                  <a:srgbClr val="000000"/>
                </a:solidFill>
                <a:uFillTx/>
              </a:defRPr>
            </a:pPr>
            <a:r>
              <a:rPr lang="en-US" b="1" dirty="0">
                <a:solidFill>
                  <a:srgbClr val="0563C1"/>
                </a:solidFill>
                <a:uFill>
                  <a:solidFill>
                    <a:srgbClr val="0563C1"/>
                  </a:solidFill>
                </a:uFill>
                <a:hlinkClick r:id="rId4"/>
              </a:rPr>
              <a:t>https://youtu.be/4JShPQVXQdQ</a:t>
            </a:r>
            <a:endParaRPr lang="en-US" b="1" dirty="0">
              <a:solidFill>
                <a:srgbClr val="0563C1"/>
              </a:solidFill>
              <a:uFill>
                <a:solidFill>
                  <a:srgbClr val="0563C1"/>
                </a:solidFill>
              </a:uFill>
            </a:endParaRPr>
          </a:p>
          <a:p>
            <a:pPr>
              <a:defRPr u="none">
                <a:solidFill>
                  <a:srgbClr val="000000"/>
                </a:solidFill>
                <a:uFillTx/>
              </a:defRPr>
            </a:pPr>
            <a:endParaRPr lang="en-US" b="1" dirty="0">
              <a:solidFill>
                <a:srgbClr val="0563C1"/>
              </a:solidFill>
              <a:uFill>
                <a:solidFill>
                  <a:srgbClr val="0563C1"/>
                </a:solidFill>
              </a:uFill>
              <a:hlinkClick r:id="rId2"/>
            </a:endParaRPr>
          </a:p>
          <a:p>
            <a:pPr>
              <a:defRPr u="none">
                <a:solidFill>
                  <a:srgbClr val="000000"/>
                </a:solidFill>
                <a:uFillTx/>
              </a:defRPr>
            </a:pPr>
            <a:r>
              <a:rPr b="1" u="sng" dirty="0">
                <a:solidFill>
                  <a:srgbClr val="0563C1"/>
                </a:solidFill>
                <a:uFill>
                  <a:solidFill>
                    <a:srgbClr val="0563C1"/>
                  </a:solidFill>
                </a:uFill>
                <a:hlinkClick r:id="rId2"/>
              </a:rPr>
              <a:t>https://www.youtube.com/watch?v=gJo9PfsplsY</a:t>
            </a:r>
            <a:endParaRPr lang="en-US" b="1" u="sng" dirty="0">
              <a:solidFill>
                <a:srgbClr val="0563C1"/>
              </a:solidFill>
              <a:uFill>
                <a:solidFill>
                  <a:srgbClr val="0563C1"/>
                </a:solidFill>
              </a:uFill>
              <a:hlinkClick r:id="rId2"/>
            </a:endParaRPr>
          </a:p>
          <a:p>
            <a:pPr>
              <a:defRPr u="none">
                <a:solidFill>
                  <a:srgbClr val="000000"/>
                </a:solidFill>
                <a:uFillTx/>
              </a:defRPr>
            </a:pPr>
            <a:endParaRPr lang="en-US" dirty="0"/>
          </a:p>
        </p:txBody>
      </p:sp>
      <p:sp>
        <p:nvSpPr>
          <p:cNvPr id="53" name="BEFORE YOU GO ON, WATCH THIS…"/>
          <p:cNvSpPr txBox="1"/>
          <p:nvPr/>
        </p:nvSpPr>
        <p:spPr>
          <a:xfrm>
            <a:off x="1515198" y="4314198"/>
            <a:ext cx="21353603" cy="10553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lnSpc>
                <a:spcPct val="107916"/>
              </a:lnSpc>
              <a:spcBef>
                <a:spcPts val="800"/>
              </a:spcBef>
              <a:defRPr sz="6000" b="1">
                <a:solidFill>
                  <a:srgbClr val="A9283B"/>
                </a:solidFill>
                <a:uFill>
                  <a:solidFill>
                    <a:srgbClr val="000000"/>
                  </a:solidFill>
                </a:uFill>
                <a:latin typeface="Palatino Linotype"/>
                <a:ea typeface="Palatino Linotype"/>
                <a:cs typeface="Palatino Linotype"/>
                <a:sym typeface="Palatino Linotype"/>
              </a:defRPr>
            </a:lvl1pPr>
          </a:lstStyle>
          <a:p>
            <a:r>
              <a:rPr dirty="0"/>
              <a:t>BEFORE YOU GO ON, WATCH TH</a:t>
            </a:r>
            <a:r>
              <a:rPr lang="en-US" dirty="0"/>
              <a:t>E</a:t>
            </a:r>
            <a:r>
              <a:rPr dirty="0"/>
              <a:t>S</a:t>
            </a:r>
            <a:r>
              <a:rPr lang="en-US" dirty="0"/>
              <a:t>E SHORT VIDEOS</a:t>
            </a:r>
            <a:r>
              <a:rPr dirty="0"/>
              <a: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O, WHAT DO I WATCH OUT FOR?…"/>
          <p:cNvSpPr txBox="1">
            <a:spLocks noGrp="1"/>
          </p:cNvSpPr>
          <p:nvPr>
            <p:ph type="body" idx="13"/>
          </p:nvPr>
        </p:nvSpPr>
        <p:spPr>
          <a:xfrm>
            <a:off x="1664030" y="2265218"/>
            <a:ext cx="21149403" cy="11450782"/>
          </a:xfrm>
          <a:prstGeom prst="rect">
            <a:avLst/>
          </a:prstGeom>
        </p:spPr>
        <p:txBody>
          <a:bodyPr/>
          <a:lstStyle/>
          <a:p>
            <a:pPr algn="just" defTabSz="457200">
              <a:lnSpc>
                <a:spcPct val="107916"/>
              </a:lnSpc>
              <a:spcBef>
                <a:spcPts val="800"/>
              </a:spcBef>
              <a:defRPr sz="6000">
                <a:solidFill>
                  <a:srgbClr val="A9283B"/>
                </a:solidFill>
                <a:uFill>
                  <a:solidFill>
                    <a:srgbClr val="000000"/>
                  </a:solidFill>
                </a:uFill>
              </a:defRPr>
            </a:pPr>
            <a:r>
              <a:rPr dirty="0"/>
              <a:t>SO, WHAT DO I WATCH OUT FOR?</a:t>
            </a:r>
          </a:p>
          <a:p>
            <a:pPr algn="just" defTabSz="457200">
              <a:lnSpc>
                <a:spcPct val="107916"/>
              </a:lnSpc>
              <a:spcBef>
                <a:spcPts val="800"/>
              </a:spcBef>
              <a:defRPr sz="6000">
                <a:solidFill>
                  <a:srgbClr val="A9283B"/>
                </a:solidFill>
                <a:uFill>
                  <a:solidFill>
                    <a:srgbClr val="000000"/>
                  </a:solidFill>
                </a:uFill>
              </a:defRPr>
            </a:pPr>
            <a:endParaRPr dirty="0"/>
          </a:p>
          <a:p>
            <a:pPr marL="457200" indent="-228600" algn="just" defTabSz="457200">
              <a:lnSpc>
                <a:spcPct val="150000"/>
              </a:lnSpc>
              <a:spcBef>
                <a:spcPts val="800"/>
              </a:spcBef>
              <a:buSzPct val="100000"/>
              <a:buFont typeface="Symbol"/>
              <a:buChar char="·"/>
              <a:defRPr sz="3000" b="0">
                <a:uFill>
                  <a:solidFill>
                    <a:srgbClr val="000000"/>
                  </a:solidFill>
                </a:uFill>
              </a:defRPr>
            </a:pPr>
            <a:r>
              <a:rPr sz="3200" b="1" dirty="0"/>
              <a:t>Skimming devices added to the</a:t>
            </a:r>
            <a:r>
              <a:rPr sz="3200" dirty="0"/>
              <a:t> </a:t>
            </a:r>
            <a:r>
              <a:rPr sz="3200" b="1" dirty="0"/>
              <a:t>outside of devices</a:t>
            </a:r>
            <a:r>
              <a:rPr sz="3200" dirty="0"/>
              <a:t> which are designed to capture payment card details before they even enter the device – for example, an additional card reader on top of the legitimate card reader so that the payment card details are captured twice: once by the criminal’s equipment and then by the device’s legitimate equipment. </a:t>
            </a:r>
            <a:r>
              <a:rPr lang="en-US" sz="3200" dirty="0"/>
              <a:t>I</a:t>
            </a:r>
            <a:r>
              <a:rPr lang="en-US" sz="3200" b="0" dirty="0"/>
              <a:t>nspect and feel the PIN pad. Some fraudsters will install an overlay, making your PIN pad thicker or make the keys seem harder to press. This overlay is designed to grab PIN data.</a:t>
            </a:r>
            <a:endParaRPr sz="3200" dirty="0"/>
          </a:p>
          <a:p>
            <a:pPr algn="just" defTabSz="457200">
              <a:lnSpc>
                <a:spcPct val="150000"/>
              </a:lnSpc>
              <a:spcBef>
                <a:spcPts val="800"/>
              </a:spcBef>
              <a:defRPr sz="3000" b="0">
                <a:uFill>
                  <a:solidFill>
                    <a:srgbClr val="000000"/>
                  </a:solidFill>
                </a:uFill>
              </a:defRPr>
            </a:pPr>
            <a:endParaRPr sz="3200" dirty="0"/>
          </a:p>
          <a:p>
            <a:pPr marL="457200" indent="-228600" algn="just" defTabSz="457200">
              <a:lnSpc>
                <a:spcPct val="150000"/>
              </a:lnSpc>
              <a:spcBef>
                <a:spcPts val="800"/>
              </a:spcBef>
              <a:buSzPct val="100000"/>
              <a:buFont typeface="Symbol"/>
              <a:buChar char="·"/>
              <a:defRPr sz="3000" b="0">
                <a:uFill>
                  <a:solidFill>
                    <a:srgbClr val="000000"/>
                  </a:solidFill>
                </a:uFill>
              </a:defRPr>
            </a:pPr>
            <a:r>
              <a:rPr sz="3200" b="1" dirty="0"/>
              <a:t>Skimming devices inserted in a terminal</a:t>
            </a:r>
            <a:r>
              <a:rPr sz="3200" dirty="0"/>
              <a:t> (hidden by the SIM card cover plate).</a:t>
            </a:r>
            <a:r>
              <a:rPr lang="en-US" sz="3200" dirty="0"/>
              <a:t> </a:t>
            </a:r>
            <a:endParaRPr sz="3200" dirty="0"/>
          </a:p>
          <a:p>
            <a:pPr algn="just" defTabSz="457200">
              <a:lnSpc>
                <a:spcPct val="150000"/>
              </a:lnSpc>
              <a:spcBef>
                <a:spcPts val="800"/>
              </a:spcBef>
              <a:defRPr sz="3000" b="0">
                <a:uFill>
                  <a:solidFill>
                    <a:srgbClr val="000000"/>
                  </a:solidFill>
                </a:uFill>
              </a:defRPr>
            </a:pPr>
            <a:endParaRPr sz="3200" dirty="0"/>
          </a:p>
          <a:p>
            <a:pPr marL="457200" indent="-228600" algn="just" defTabSz="457200">
              <a:lnSpc>
                <a:spcPct val="150000"/>
              </a:lnSpc>
              <a:spcBef>
                <a:spcPts val="800"/>
              </a:spcBef>
              <a:buSzPct val="100000"/>
              <a:buFont typeface="Symbol"/>
              <a:buChar char="·"/>
              <a:defRPr sz="3000" b="0">
                <a:uFill>
                  <a:solidFill>
                    <a:srgbClr val="000000"/>
                  </a:solidFill>
                </a:uFill>
              </a:defRPr>
            </a:pPr>
            <a:r>
              <a:rPr sz="3200" b="1" dirty="0"/>
              <a:t>Unfamiliar electronic equipment </a:t>
            </a:r>
            <a:r>
              <a:rPr sz="3200" dirty="0"/>
              <a:t>connected to the PIN Pad or device or network connections – examine any connection of strange or unusual equipment. </a:t>
            </a:r>
          </a:p>
          <a:p>
            <a:pPr algn="just" defTabSz="457200">
              <a:lnSpc>
                <a:spcPct val="150000"/>
              </a:lnSpc>
              <a:spcBef>
                <a:spcPts val="800"/>
              </a:spcBef>
              <a:defRPr sz="3000">
                <a:uFill>
                  <a:solidFill>
                    <a:srgbClr val="000000"/>
                  </a:solidFill>
                </a:uFill>
              </a:defRPr>
            </a:pPr>
            <a:endParaRPr sz="1000" dirty="0"/>
          </a:p>
          <a:p>
            <a:pPr marL="457200" indent="-228600" algn="just" defTabSz="457200">
              <a:lnSpc>
                <a:spcPct val="209999"/>
              </a:lnSpc>
              <a:spcBef>
                <a:spcPts val="800"/>
              </a:spcBef>
              <a:buSzPct val="100000"/>
              <a:buFont typeface="Symbol"/>
              <a:buChar char="·"/>
              <a:defRPr sz="3000" b="0">
                <a:uFill>
                  <a:solidFill>
                    <a:srgbClr val="000000"/>
                  </a:solidFill>
                </a:uFill>
              </a:defRPr>
            </a:pPr>
            <a:endParaRPr sz="1000" dirty="0"/>
          </a:p>
        </p:txBody>
      </p:sp>
      <p:pic>
        <p:nvPicPr>
          <p:cNvPr id="2" name="Picture 1">
            <a:extLst>
              <a:ext uri="{FF2B5EF4-FFF2-40B4-BE49-F238E27FC236}">
                <a16:creationId xmlns:a16="http://schemas.microsoft.com/office/drawing/2014/main" id="{98D8C145-B337-466D-BA3A-BE440A1ED890}"/>
              </a:ext>
            </a:extLst>
          </p:cNvPr>
          <p:cNvPicPr>
            <a:picLocks noChangeAspect="1"/>
          </p:cNvPicPr>
          <p:nvPr/>
        </p:nvPicPr>
        <p:blipFill>
          <a:blip r:embed="rId2"/>
          <a:stretch>
            <a:fillRect/>
          </a:stretch>
        </p:blipFill>
        <p:spPr>
          <a:xfrm>
            <a:off x="17390875" y="8250382"/>
            <a:ext cx="2788270" cy="2265218"/>
          </a:xfrm>
          <a:prstGeom prst="rect">
            <a:avLst/>
          </a:prstGeom>
        </p:spPr>
      </p:pic>
      <p:pic>
        <p:nvPicPr>
          <p:cNvPr id="3" name="Picture 2">
            <a:extLst>
              <a:ext uri="{FF2B5EF4-FFF2-40B4-BE49-F238E27FC236}">
                <a16:creationId xmlns:a16="http://schemas.microsoft.com/office/drawing/2014/main" id="{F9B013F0-96A6-4935-888C-A9378133F311}"/>
              </a:ext>
            </a:extLst>
          </p:cNvPr>
          <p:cNvPicPr>
            <a:picLocks noChangeAspect="1"/>
          </p:cNvPicPr>
          <p:nvPr/>
        </p:nvPicPr>
        <p:blipFill>
          <a:blip r:embed="rId3"/>
          <a:stretch>
            <a:fillRect/>
          </a:stretch>
        </p:blipFill>
        <p:spPr>
          <a:xfrm>
            <a:off x="10484426" y="11596255"/>
            <a:ext cx="2358737" cy="1496290"/>
          </a:xfrm>
          <a:prstGeom prst="rect">
            <a:avLst/>
          </a:prstGeom>
        </p:spPr>
      </p:pic>
      <p:pic>
        <p:nvPicPr>
          <p:cNvPr id="4" name="Picture 3">
            <a:extLst>
              <a:ext uri="{FF2B5EF4-FFF2-40B4-BE49-F238E27FC236}">
                <a16:creationId xmlns:a16="http://schemas.microsoft.com/office/drawing/2014/main" id="{E02C9B3B-5804-453D-8554-BA71CC688792}"/>
              </a:ext>
            </a:extLst>
          </p:cNvPr>
          <p:cNvPicPr>
            <a:picLocks noChangeAspect="1"/>
          </p:cNvPicPr>
          <p:nvPr/>
        </p:nvPicPr>
        <p:blipFill>
          <a:blip r:embed="rId4"/>
          <a:stretch>
            <a:fillRect/>
          </a:stretch>
        </p:blipFill>
        <p:spPr>
          <a:xfrm>
            <a:off x="13355011" y="11596255"/>
            <a:ext cx="2982191" cy="1953924"/>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O, WHAT DO I WATCH OUT FOR?…"/>
          <p:cNvSpPr txBox="1">
            <a:spLocks noGrp="1"/>
          </p:cNvSpPr>
          <p:nvPr>
            <p:ph type="body" idx="13"/>
          </p:nvPr>
        </p:nvSpPr>
        <p:spPr>
          <a:xfrm>
            <a:off x="1664030" y="2576946"/>
            <a:ext cx="21149403" cy="10058400"/>
          </a:xfrm>
          <a:prstGeom prst="rect">
            <a:avLst/>
          </a:prstGeom>
        </p:spPr>
        <p:txBody>
          <a:bodyPr/>
          <a:lstStyle/>
          <a:p>
            <a:pPr algn="just" defTabSz="457200">
              <a:lnSpc>
                <a:spcPct val="107916"/>
              </a:lnSpc>
              <a:spcBef>
                <a:spcPts val="800"/>
              </a:spcBef>
              <a:defRPr sz="6000">
                <a:solidFill>
                  <a:srgbClr val="A9283B"/>
                </a:solidFill>
                <a:uFill>
                  <a:solidFill>
                    <a:srgbClr val="000000"/>
                  </a:solidFill>
                </a:uFill>
              </a:defRPr>
            </a:pPr>
            <a:r>
              <a:rPr dirty="0"/>
              <a:t>SO, WHAT DO I WATCH OUT FOR?</a:t>
            </a:r>
          </a:p>
          <a:p>
            <a:pPr algn="just" defTabSz="457200">
              <a:lnSpc>
                <a:spcPct val="107916"/>
              </a:lnSpc>
              <a:spcBef>
                <a:spcPts val="800"/>
              </a:spcBef>
              <a:defRPr sz="6000">
                <a:solidFill>
                  <a:srgbClr val="A9283B"/>
                </a:solidFill>
                <a:uFill>
                  <a:solidFill>
                    <a:srgbClr val="000000"/>
                  </a:solidFill>
                </a:uFill>
              </a:defRPr>
            </a:pPr>
            <a:endParaRPr sz="3200" dirty="0"/>
          </a:p>
          <a:p>
            <a:pPr marL="457200" indent="-228600" algn="just" defTabSz="457200">
              <a:lnSpc>
                <a:spcPct val="150000"/>
              </a:lnSpc>
              <a:spcBef>
                <a:spcPts val="800"/>
              </a:spcBef>
              <a:buSzPct val="100000"/>
              <a:buFont typeface="Symbol"/>
              <a:buChar char="·"/>
              <a:defRPr sz="3000" b="0">
                <a:uFill>
                  <a:solidFill>
                    <a:srgbClr val="000000"/>
                  </a:solidFill>
                </a:uFill>
              </a:defRPr>
            </a:pPr>
            <a:r>
              <a:rPr sz="3200" b="1" dirty="0"/>
              <a:t>Pin-hole cameras.</a:t>
            </a:r>
            <a:r>
              <a:rPr sz="3200" dirty="0"/>
              <a:t> Look for tiny holes in ceiling tiles, adjacent walls, plaques, signs.</a:t>
            </a:r>
          </a:p>
          <a:p>
            <a:pPr algn="just" defTabSz="457200">
              <a:lnSpc>
                <a:spcPct val="150000"/>
              </a:lnSpc>
              <a:spcBef>
                <a:spcPts val="800"/>
              </a:spcBef>
              <a:defRPr sz="3000" b="0">
                <a:uFill>
                  <a:solidFill>
                    <a:srgbClr val="000000"/>
                  </a:solidFill>
                </a:uFill>
              </a:defRPr>
            </a:pPr>
            <a:endParaRPr sz="3200" dirty="0"/>
          </a:p>
          <a:p>
            <a:pPr marL="457200" indent="-228600" algn="just" defTabSz="457200">
              <a:lnSpc>
                <a:spcPct val="150000"/>
              </a:lnSpc>
              <a:spcBef>
                <a:spcPts val="800"/>
              </a:spcBef>
              <a:buSzPct val="100000"/>
              <a:buFont typeface="Symbol"/>
              <a:buChar char="·"/>
              <a:defRPr sz="3000" b="0">
                <a:uFill>
                  <a:solidFill>
                    <a:srgbClr val="000000"/>
                  </a:solidFill>
                </a:uFill>
              </a:defRPr>
            </a:pPr>
            <a:r>
              <a:rPr sz="3200" b="1" dirty="0"/>
              <a:t>Look for broken or differently colored casing</a:t>
            </a:r>
            <a:r>
              <a:rPr sz="3200" dirty="0"/>
              <a:t>, or other external markings- Broken parts</a:t>
            </a:r>
            <a:r>
              <a:rPr lang="en-US" sz="3200" dirty="0"/>
              <a:t>/</a:t>
            </a:r>
            <a:r>
              <a:rPr sz="3200" dirty="0"/>
              <a:t>security seal</a:t>
            </a:r>
            <a:r>
              <a:rPr lang="en-US" sz="3200" dirty="0"/>
              <a:t>/tamperproof seals</a:t>
            </a:r>
            <a:r>
              <a:rPr sz="3200" dirty="0"/>
              <a:t> on the device.</a:t>
            </a:r>
            <a:r>
              <a:rPr lang="en-US" sz="3200" dirty="0"/>
              <a:t> </a:t>
            </a:r>
          </a:p>
          <a:p>
            <a:pPr marL="228600" algn="just" defTabSz="457200">
              <a:lnSpc>
                <a:spcPct val="150000"/>
              </a:lnSpc>
              <a:spcBef>
                <a:spcPts val="800"/>
              </a:spcBef>
              <a:buSzPct val="100000"/>
              <a:defRPr sz="3000" b="0">
                <a:uFill>
                  <a:solidFill>
                    <a:srgbClr val="000000"/>
                  </a:solidFill>
                </a:uFill>
              </a:defRPr>
            </a:pPr>
            <a:endParaRPr sz="3200" dirty="0"/>
          </a:p>
          <a:p>
            <a:pPr marL="457200" indent="-228600" algn="just" defTabSz="457200">
              <a:lnSpc>
                <a:spcPct val="150000"/>
              </a:lnSpc>
              <a:spcBef>
                <a:spcPts val="800"/>
              </a:spcBef>
              <a:buSzPct val="100000"/>
              <a:buFont typeface="Symbol"/>
              <a:buChar char="·"/>
              <a:defRPr sz="3000" b="0">
                <a:uFill>
                  <a:solidFill>
                    <a:srgbClr val="000000"/>
                  </a:solidFill>
                </a:uFill>
              </a:defRPr>
            </a:pPr>
            <a:r>
              <a:rPr sz="3200" dirty="0"/>
              <a:t>Check the </a:t>
            </a:r>
            <a:r>
              <a:rPr sz="3200" b="1" dirty="0"/>
              <a:t>serial number</a:t>
            </a:r>
            <a:r>
              <a:rPr sz="3200" dirty="0"/>
              <a:t> of both the PIN Pad and the base/terminal to ensure that both devices have not been switched for a fraudulent device that will send criminals payment card information every time a card is entered.</a:t>
            </a:r>
            <a:endParaRPr lang="en-US" sz="3200" dirty="0"/>
          </a:p>
          <a:p>
            <a:pPr marL="228600" algn="just" defTabSz="457200">
              <a:lnSpc>
                <a:spcPct val="150000"/>
              </a:lnSpc>
              <a:spcBef>
                <a:spcPts val="800"/>
              </a:spcBef>
              <a:buSzPct val="100000"/>
              <a:defRPr sz="3000" b="0">
                <a:uFill>
                  <a:solidFill>
                    <a:srgbClr val="000000"/>
                  </a:solidFill>
                </a:uFill>
              </a:defRPr>
            </a:pPr>
            <a:endParaRPr sz="3200" dirty="0"/>
          </a:p>
          <a:p>
            <a:pPr marL="457200" indent="-228600" algn="just" defTabSz="457200">
              <a:lnSpc>
                <a:spcPct val="209999"/>
              </a:lnSpc>
              <a:spcBef>
                <a:spcPts val="800"/>
              </a:spcBef>
              <a:buSzPct val="100000"/>
              <a:buFont typeface="Symbol"/>
              <a:buChar char="·"/>
              <a:defRPr sz="3000" b="0">
                <a:uFill>
                  <a:solidFill>
                    <a:srgbClr val="000000"/>
                  </a:solidFill>
                </a:uFill>
              </a:defRPr>
            </a:pPr>
            <a:endParaRPr sz="1000" dirty="0"/>
          </a:p>
        </p:txBody>
      </p:sp>
      <p:pic>
        <p:nvPicPr>
          <p:cNvPr id="2" name="Picture 1">
            <a:extLst>
              <a:ext uri="{FF2B5EF4-FFF2-40B4-BE49-F238E27FC236}">
                <a16:creationId xmlns:a16="http://schemas.microsoft.com/office/drawing/2014/main" id="{777F254E-2302-4851-B40E-7ED5C4E91424}"/>
              </a:ext>
            </a:extLst>
          </p:cNvPr>
          <p:cNvPicPr>
            <a:picLocks noChangeAspect="1"/>
          </p:cNvPicPr>
          <p:nvPr/>
        </p:nvPicPr>
        <p:blipFill>
          <a:blip r:embed="rId2"/>
          <a:stretch>
            <a:fillRect/>
          </a:stretch>
        </p:blipFill>
        <p:spPr>
          <a:xfrm>
            <a:off x="17396787" y="4052453"/>
            <a:ext cx="1903860" cy="1371601"/>
          </a:xfrm>
          <a:prstGeom prst="rect">
            <a:avLst/>
          </a:prstGeom>
        </p:spPr>
      </p:pic>
      <p:pic>
        <p:nvPicPr>
          <p:cNvPr id="3" name="Picture 2">
            <a:extLst>
              <a:ext uri="{FF2B5EF4-FFF2-40B4-BE49-F238E27FC236}">
                <a16:creationId xmlns:a16="http://schemas.microsoft.com/office/drawing/2014/main" id="{57BEDD30-6F9B-4B84-A784-B1E14ECA21E2}"/>
              </a:ext>
            </a:extLst>
          </p:cNvPr>
          <p:cNvPicPr>
            <a:picLocks noChangeAspect="1"/>
          </p:cNvPicPr>
          <p:nvPr/>
        </p:nvPicPr>
        <p:blipFill>
          <a:blip r:embed="rId3"/>
          <a:stretch>
            <a:fillRect/>
          </a:stretch>
        </p:blipFill>
        <p:spPr>
          <a:xfrm>
            <a:off x="9339104" y="6858000"/>
            <a:ext cx="2153242" cy="1514196"/>
          </a:xfrm>
          <a:prstGeom prst="rect">
            <a:avLst/>
          </a:prstGeom>
        </p:spPr>
      </p:pic>
      <p:pic>
        <p:nvPicPr>
          <p:cNvPr id="4" name="Picture 3">
            <a:extLst>
              <a:ext uri="{FF2B5EF4-FFF2-40B4-BE49-F238E27FC236}">
                <a16:creationId xmlns:a16="http://schemas.microsoft.com/office/drawing/2014/main" id="{693EF801-28E2-406C-AE41-1144CFA3239B}"/>
              </a:ext>
            </a:extLst>
          </p:cNvPr>
          <p:cNvPicPr>
            <a:picLocks noChangeAspect="1"/>
          </p:cNvPicPr>
          <p:nvPr/>
        </p:nvPicPr>
        <p:blipFill>
          <a:blip r:embed="rId4"/>
          <a:stretch>
            <a:fillRect/>
          </a:stretch>
        </p:blipFill>
        <p:spPr>
          <a:xfrm>
            <a:off x="20105110" y="4052453"/>
            <a:ext cx="1903860" cy="1371600"/>
          </a:xfrm>
          <a:prstGeom prst="rect">
            <a:avLst/>
          </a:prstGeom>
        </p:spPr>
      </p:pic>
      <p:pic>
        <p:nvPicPr>
          <p:cNvPr id="6" name="Picture 5">
            <a:extLst>
              <a:ext uri="{FF2B5EF4-FFF2-40B4-BE49-F238E27FC236}">
                <a16:creationId xmlns:a16="http://schemas.microsoft.com/office/drawing/2014/main" id="{8CB9D132-01B6-4721-8CF3-AA09CDC4C0E7}"/>
              </a:ext>
            </a:extLst>
          </p:cNvPr>
          <p:cNvPicPr>
            <a:picLocks noChangeAspect="1"/>
          </p:cNvPicPr>
          <p:nvPr/>
        </p:nvPicPr>
        <p:blipFill>
          <a:blip r:embed="rId5"/>
          <a:stretch>
            <a:fillRect/>
          </a:stretch>
        </p:blipFill>
        <p:spPr>
          <a:xfrm>
            <a:off x="7640781" y="10072410"/>
            <a:ext cx="5029200" cy="2562936"/>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WHAT DO I DO WHEN I NOTICE SOMETHING?…"/>
          <p:cNvSpPr txBox="1">
            <a:spLocks noGrp="1"/>
          </p:cNvSpPr>
          <p:nvPr>
            <p:ph type="body" idx="13"/>
          </p:nvPr>
        </p:nvSpPr>
        <p:spPr>
          <a:xfrm>
            <a:off x="1289954" y="1709135"/>
            <a:ext cx="18286515" cy="11528888"/>
          </a:xfrm>
          <a:prstGeom prst="rect">
            <a:avLst/>
          </a:prstGeom>
        </p:spPr>
        <p:txBody>
          <a:bodyPr/>
          <a:lstStyle/>
          <a:p>
            <a:pPr algn="just" defTabSz="457200">
              <a:lnSpc>
                <a:spcPct val="107916"/>
              </a:lnSpc>
              <a:spcBef>
                <a:spcPts val="800"/>
              </a:spcBef>
              <a:defRPr sz="6000">
                <a:solidFill>
                  <a:srgbClr val="A9283B"/>
                </a:solidFill>
                <a:uFill>
                  <a:solidFill>
                    <a:srgbClr val="000000"/>
                  </a:solidFill>
                </a:uFill>
              </a:defRPr>
            </a:pPr>
            <a:r>
              <a:rPr dirty="0"/>
              <a:t>WHAT DO I DO WHEN I NOTICE SOMETHING?</a:t>
            </a:r>
            <a:endParaRPr sz="3000" dirty="0"/>
          </a:p>
          <a:p>
            <a:pPr algn="just" defTabSz="457200">
              <a:lnSpc>
                <a:spcPct val="107916"/>
              </a:lnSpc>
              <a:spcBef>
                <a:spcPts val="800"/>
              </a:spcBef>
              <a:defRPr sz="1000">
                <a:uFill>
                  <a:solidFill>
                    <a:srgbClr val="000000"/>
                  </a:solidFill>
                </a:uFill>
              </a:defRPr>
            </a:pPr>
            <a:endParaRPr lang="en-US" dirty="0"/>
          </a:p>
          <a:p>
            <a:pPr algn="just" defTabSz="457200">
              <a:lnSpc>
                <a:spcPct val="107916"/>
              </a:lnSpc>
              <a:spcBef>
                <a:spcPts val="800"/>
              </a:spcBef>
              <a:defRPr sz="1000">
                <a:uFill>
                  <a:solidFill>
                    <a:srgbClr val="000000"/>
                  </a:solidFill>
                </a:uFill>
              </a:defRPr>
            </a:pPr>
            <a:r>
              <a:rPr lang="en-US" sz="3600" b="0" dirty="0"/>
              <a:t>Refer to page 12 of the </a:t>
            </a:r>
            <a:r>
              <a:rPr lang="en-US" sz="3600" b="0" u="sng" dirty="0">
                <a:solidFill>
                  <a:srgbClr val="0563C1"/>
                </a:solidFill>
                <a:uFill>
                  <a:solidFill>
                    <a:srgbClr val="0563C1"/>
                  </a:solidFill>
                </a:uFill>
                <a:hlinkClick r:id="rId2"/>
              </a:rPr>
              <a:t>Payment Card Acceptance Procedure</a:t>
            </a:r>
            <a:r>
              <a:rPr lang="en-US" sz="3600" b="0" dirty="0"/>
              <a:t>, for Incident Response. </a:t>
            </a:r>
          </a:p>
          <a:p>
            <a:pPr algn="just" defTabSz="457200">
              <a:lnSpc>
                <a:spcPct val="107916"/>
              </a:lnSpc>
              <a:spcBef>
                <a:spcPts val="800"/>
              </a:spcBef>
              <a:defRPr sz="1000">
                <a:uFill>
                  <a:solidFill>
                    <a:srgbClr val="000000"/>
                  </a:solidFill>
                </a:uFill>
              </a:defRPr>
            </a:pPr>
            <a:endParaRPr lang="en-US" sz="3600" b="0" dirty="0"/>
          </a:p>
          <a:p>
            <a:pPr algn="just" defTabSz="457200">
              <a:lnSpc>
                <a:spcPct val="107916"/>
              </a:lnSpc>
              <a:spcBef>
                <a:spcPts val="800"/>
              </a:spcBef>
              <a:defRPr sz="1000">
                <a:uFill>
                  <a:solidFill>
                    <a:srgbClr val="000000"/>
                  </a:solidFill>
                </a:uFill>
              </a:defRPr>
            </a:pPr>
            <a:r>
              <a:rPr lang="en-US" sz="3600" b="0" dirty="0"/>
              <a:t>Just to summarize, </a:t>
            </a:r>
          </a:p>
          <a:p>
            <a:pPr algn="just" defTabSz="457200">
              <a:lnSpc>
                <a:spcPct val="107916"/>
              </a:lnSpc>
              <a:spcBef>
                <a:spcPts val="800"/>
              </a:spcBef>
              <a:defRPr sz="1000">
                <a:uFill>
                  <a:solidFill>
                    <a:srgbClr val="000000"/>
                  </a:solidFill>
                </a:uFill>
              </a:defRPr>
            </a:pPr>
            <a:endParaRPr lang="en-US" sz="3600" b="0" dirty="0"/>
          </a:p>
          <a:p>
            <a:pPr marL="342900" lvl="0" indent="-342900">
              <a:lnSpc>
                <a:spcPct val="107000"/>
              </a:lnSpc>
              <a:spcBef>
                <a:spcPts val="0"/>
              </a:spcBef>
              <a:spcAft>
                <a:spcPts val="800"/>
              </a:spcAft>
              <a:buFont typeface="Symbol" panose="05050102010706020507" pitchFamily="18" charset="2"/>
              <a:buChar char=""/>
              <a:tabLst>
                <a:tab pos="457200" algn="l"/>
              </a:tabLst>
            </a:pPr>
            <a:r>
              <a:rPr lang="en-US" sz="3600" dirty="0">
                <a:latin typeface="Palatino Linotype" panose="02040502050505030304" pitchFamily="18" charset="0"/>
                <a:ea typeface="Calibri" panose="020F0502020204030204" pitchFamily="34" charset="0"/>
                <a:cs typeface="Times New Roman" panose="02020603050405020304" pitchFamily="18" charset="0"/>
              </a:rPr>
              <a:t>STOP taking payments on the compromised device.</a:t>
            </a:r>
          </a:p>
          <a:p>
            <a:pPr lvl="0">
              <a:lnSpc>
                <a:spcPct val="107000"/>
              </a:lnSpc>
              <a:spcBef>
                <a:spcPts val="0"/>
              </a:spcBef>
              <a:spcAft>
                <a:spcPts val="800"/>
              </a:spcAft>
              <a:tabLst>
                <a:tab pos="457200" algn="l"/>
              </a:tabLst>
            </a:pPr>
            <a:endParaRPr lang="en-US" sz="3600" dirty="0">
              <a:latin typeface="Palatino Linotype" panose="02040502050505030304" pitchFamily="18" charset="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800"/>
              </a:spcAft>
              <a:buFont typeface="Symbol" panose="05050102010706020507" pitchFamily="18" charset="2"/>
              <a:buChar char=""/>
              <a:tabLst>
                <a:tab pos="457200" algn="l"/>
              </a:tabLst>
            </a:pPr>
            <a:r>
              <a:rPr lang="en-US" sz="3600" dirty="0">
                <a:latin typeface="Palatino Linotype" panose="02040502050505030304" pitchFamily="18" charset="0"/>
                <a:ea typeface="Calibri" panose="020F0502020204030204" pitchFamily="34" charset="0"/>
                <a:cs typeface="Times New Roman" panose="02020603050405020304" pitchFamily="18" charset="0"/>
              </a:rPr>
              <a:t>DISCONNECT the device from the PCI network (if applicable).</a:t>
            </a:r>
          </a:p>
          <a:p>
            <a:pPr lvl="0">
              <a:lnSpc>
                <a:spcPct val="107000"/>
              </a:lnSpc>
              <a:spcBef>
                <a:spcPts val="0"/>
              </a:spcBef>
              <a:spcAft>
                <a:spcPts val="800"/>
              </a:spcAft>
              <a:tabLst>
                <a:tab pos="457200" algn="l"/>
              </a:tabLst>
            </a:pPr>
            <a:endParaRPr lang="en-US" sz="3600" dirty="0">
              <a:latin typeface="Palatino Linotype" panose="02040502050505030304" pitchFamily="18" charset="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800"/>
              </a:spcAft>
              <a:buFont typeface="Symbol" panose="05050102010706020507" pitchFamily="18" charset="2"/>
              <a:buChar char=""/>
              <a:tabLst>
                <a:tab pos="457200" algn="l"/>
              </a:tabLst>
            </a:pPr>
            <a:r>
              <a:rPr lang="en-US" sz="3600" dirty="0">
                <a:latin typeface="Palatino Linotype" panose="02040502050505030304" pitchFamily="18" charset="0"/>
                <a:ea typeface="Calibri" panose="020F0502020204030204" pitchFamily="34" charset="0"/>
                <a:cs typeface="Times New Roman" panose="02020603050405020304" pitchFamily="18" charset="0"/>
              </a:rPr>
              <a:t>REPORT any indications of device tampering or substitution: </a:t>
            </a:r>
          </a:p>
          <a:p>
            <a:pPr marL="742950" lvl="1" indent="-285750">
              <a:lnSpc>
                <a:spcPct val="107000"/>
              </a:lnSpc>
              <a:spcBef>
                <a:spcPts val="0"/>
              </a:spcBef>
              <a:spcAft>
                <a:spcPts val="800"/>
              </a:spcAft>
              <a:buFont typeface="Wingdings" panose="05000000000000000000" pitchFamily="2" charset="2"/>
              <a:buChar char=""/>
              <a:tabLst>
                <a:tab pos="914400" algn="l"/>
              </a:tabLst>
            </a:pPr>
            <a:r>
              <a:rPr lang="en-US" sz="3600" dirty="0">
                <a:latin typeface="Palatino Linotype" panose="02040502050505030304" pitchFamily="18" charset="0"/>
                <a:ea typeface="Calibri" panose="020F0502020204030204" pitchFamily="34" charset="0"/>
                <a:cs typeface="Times New Roman" panose="02020603050405020304" pitchFamily="18" charset="0"/>
              </a:rPr>
              <a:t>Call: IT Support Centre at 613-533-6666</a:t>
            </a:r>
          </a:p>
          <a:p>
            <a:pPr marL="742950" lvl="1" indent="-285750">
              <a:lnSpc>
                <a:spcPct val="107000"/>
              </a:lnSpc>
              <a:spcBef>
                <a:spcPts val="0"/>
              </a:spcBef>
              <a:spcAft>
                <a:spcPts val="800"/>
              </a:spcAft>
              <a:buFont typeface="Wingdings" panose="05000000000000000000" pitchFamily="2" charset="2"/>
              <a:buChar char=""/>
              <a:tabLst>
                <a:tab pos="914400" algn="l"/>
              </a:tabLst>
            </a:pPr>
            <a:r>
              <a:rPr lang="en-US" sz="3600" dirty="0">
                <a:latin typeface="Palatino Linotype" panose="02040502050505030304" pitchFamily="18" charset="0"/>
                <a:ea typeface="Calibri" panose="020F0502020204030204" pitchFamily="34" charset="0"/>
                <a:cs typeface="Times New Roman" panose="02020603050405020304" pitchFamily="18" charset="0"/>
              </a:rPr>
              <a:t>After Business Hours: IT On-Call by emailing spnotice@queensu.ca. If you don’t receive a response within 30 min, contact 613-217-2474</a:t>
            </a:r>
          </a:p>
          <a:p>
            <a:pPr marL="742950" lvl="1" indent="-285750">
              <a:lnSpc>
                <a:spcPct val="107000"/>
              </a:lnSpc>
              <a:spcBef>
                <a:spcPts val="0"/>
              </a:spcBef>
              <a:spcAft>
                <a:spcPts val="800"/>
              </a:spcAft>
              <a:buFont typeface="Wingdings" panose="05000000000000000000" pitchFamily="2" charset="2"/>
              <a:buChar char=""/>
              <a:tabLst>
                <a:tab pos="914400" algn="l"/>
              </a:tabLst>
            </a:pPr>
            <a:r>
              <a:rPr lang="en-US" sz="3600" dirty="0">
                <a:latin typeface="Palatino Linotype" panose="02040502050505030304" pitchFamily="18" charset="0"/>
                <a:ea typeface="Calibri" panose="020F0502020204030204" pitchFamily="34" charset="0"/>
                <a:cs typeface="Times New Roman" panose="02020603050405020304" pitchFamily="18" charset="0"/>
              </a:rPr>
              <a:t>Have ITS create a PCI ticket in iTrack and not ServiceNow</a:t>
            </a:r>
          </a:p>
          <a:p>
            <a:pPr algn="just" defTabSz="457200">
              <a:lnSpc>
                <a:spcPct val="107916"/>
              </a:lnSpc>
              <a:spcBef>
                <a:spcPts val="800"/>
              </a:spcBef>
              <a:defRPr sz="1000">
                <a:uFill>
                  <a:solidFill>
                    <a:srgbClr val="000000"/>
                  </a:solidFill>
                </a:uFill>
              </a:defRPr>
            </a:pPr>
            <a:endParaRPr lang="en-US" dirty="0"/>
          </a:p>
          <a:p>
            <a:pPr algn="just" defTabSz="457200">
              <a:lnSpc>
                <a:spcPct val="107916"/>
              </a:lnSpc>
              <a:spcBef>
                <a:spcPts val="800"/>
              </a:spcBef>
              <a:defRPr sz="1000">
                <a:uFill>
                  <a:solidFill>
                    <a:srgbClr val="000000"/>
                  </a:solidFill>
                </a:uFill>
              </a:defRPr>
            </a:pPr>
            <a:endParaRPr lang="en-US" dirty="0"/>
          </a:p>
          <a:p>
            <a:pPr algn="just" defTabSz="457200">
              <a:lnSpc>
                <a:spcPct val="107916"/>
              </a:lnSpc>
              <a:spcBef>
                <a:spcPts val="800"/>
              </a:spcBef>
              <a:defRPr sz="1000">
                <a:uFill>
                  <a:solidFill>
                    <a:srgbClr val="000000"/>
                  </a:solidFill>
                </a:uFill>
              </a:defRPr>
            </a:pPr>
            <a:endParaRPr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297E7B-AF0F-4385-8337-EC59661BEA10}"/>
              </a:ext>
            </a:extLst>
          </p:cNvPr>
          <p:cNvSpPr>
            <a:spLocks noGrp="1"/>
          </p:cNvSpPr>
          <p:nvPr>
            <p:ph type="body" idx="13"/>
          </p:nvPr>
        </p:nvSpPr>
        <p:spPr>
          <a:xfrm>
            <a:off x="1570566" y="2334899"/>
            <a:ext cx="21005801" cy="9325835"/>
          </a:xfrm>
        </p:spPr>
        <p:txBody>
          <a:bodyPr/>
          <a:lstStyle/>
          <a:p>
            <a:pPr algn="just" defTabSz="457200">
              <a:lnSpc>
                <a:spcPct val="107916"/>
              </a:lnSpc>
              <a:spcBef>
                <a:spcPts val="800"/>
              </a:spcBef>
              <a:defRPr sz="6000">
                <a:solidFill>
                  <a:srgbClr val="A9283B"/>
                </a:solidFill>
                <a:uFill>
                  <a:solidFill>
                    <a:srgbClr val="000000"/>
                  </a:solidFill>
                </a:uFill>
              </a:defRPr>
            </a:pPr>
            <a:r>
              <a:rPr lang="en-US" sz="6000" dirty="0"/>
              <a:t>HOW OFTEN MUST I INSPECT?</a:t>
            </a:r>
          </a:p>
          <a:p>
            <a:pPr algn="just" defTabSz="457200">
              <a:lnSpc>
                <a:spcPct val="150000"/>
              </a:lnSpc>
              <a:spcBef>
                <a:spcPts val="800"/>
              </a:spcBef>
              <a:defRPr sz="3000">
                <a:uFill>
                  <a:solidFill>
                    <a:srgbClr val="000000"/>
                  </a:solidFill>
                </a:uFill>
              </a:defRPr>
            </a:pPr>
            <a:r>
              <a:rPr lang="en-US" sz="4000" b="0" dirty="0"/>
              <a:t>As outlined in the </a:t>
            </a:r>
            <a:r>
              <a:rPr lang="en-US" sz="4000" b="0" u="sng" dirty="0">
                <a:solidFill>
                  <a:srgbClr val="0563C1"/>
                </a:solidFill>
                <a:uFill>
                  <a:solidFill>
                    <a:srgbClr val="0563C1"/>
                  </a:solidFill>
                </a:uFill>
                <a:hlinkClick r:id="rId2"/>
              </a:rPr>
              <a:t>Payment Card Acceptance Procedure</a:t>
            </a:r>
            <a:r>
              <a:rPr lang="en-US" sz="4000" b="0" dirty="0"/>
              <a:t>, regular inspection of Point-Of-Sale (POS) and PIN Pad devices must be conducted on a </a:t>
            </a:r>
            <a:r>
              <a:rPr lang="en-US" sz="4000" u="sng" dirty="0"/>
              <a:t>weekly</a:t>
            </a:r>
            <a:r>
              <a:rPr lang="en-US" sz="4000" b="0" dirty="0"/>
              <a:t> basis, at minimum, to detect tampering or replacement of a device, and thereby minimize the potential impact of using fraudulent devices. </a:t>
            </a:r>
            <a:r>
              <a:rPr lang="en-US" sz="4000" dirty="0">
                <a:solidFill>
                  <a:srgbClr val="FF0000"/>
                </a:solidFill>
              </a:rPr>
              <a:t>If a PIN Pad or POS device is not locked up at night, it should be inspected daily</a:t>
            </a:r>
            <a:r>
              <a:rPr lang="en-US" sz="4000" b="0" dirty="0">
                <a:solidFill>
                  <a:srgbClr val="FF0000"/>
                </a:solidFill>
              </a:rPr>
              <a:t>.</a:t>
            </a:r>
          </a:p>
          <a:p>
            <a:endParaRPr lang="en-US" dirty="0"/>
          </a:p>
        </p:txBody>
      </p:sp>
    </p:spTree>
    <p:extLst>
      <p:ext uri="{BB962C8B-B14F-4D97-AF65-F5344CB8AC3E}">
        <p14:creationId xmlns:p14="http://schemas.microsoft.com/office/powerpoint/2010/main" val="377189101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INSPECTION LOGS.…"/>
          <p:cNvSpPr txBox="1">
            <a:spLocks noGrp="1"/>
          </p:cNvSpPr>
          <p:nvPr>
            <p:ph type="body" idx="13"/>
          </p:nvPr>
        </p:nvSpPr>
        <p:spPr>
          <a:xfrm>
            <a:off x="1664030" y="1704109"/>
            <a:ext cx="20441401" cy="11679382"/>
          </a:xfrm>
          <a:prstGeom prst="rect">
            <a:avLst/>
          </a:prstGeom>
        </p:spPr>
        <p:txBody>
          <a:bodyPr/>
          <a:lstStyle/>
          <a:p>
            <a:pPr algn="just" defTabSz="457200">
              <a:lnSpc>
                <a:spcPct val="107916"/>
              </a:lnSpc>
              <a:spcBef>
                <a:spcPts val="800"/>
              </a:spcBef>
              <a:defRPr sz="6000">
                <a:solidFill>
                  <a:srgbClr val="A9283B"/>
                </a:solidFill>
                <a:uFill>
                  <a:solidFill>
                    <a:srgbClr val="000000"/>
                  </a:solidFill>
                </a:uFill>
              </a:defRPr>
            </a:pPr>
            <a:r>
              <a:rPr dirty="0"/>
              <a:t>INSPECTION LOGS</a:t>
            </a:r>
          </a:p>
          <a:p>
            <a:pPr algn="just" defTabSz="457200">
              <a:lnSpc>
                <a:spcPct val="150000"/>
              </a:lnSpc>
              <a:spcBef>
                <a:spcPts val="800"/>
              </a:spcBef>
              <a:defRPr sz="3000" b="0">
                <a:uFill>
                  <a:solidFill>
                    <a:srgbClr val="000000"/>
                  </a:solidFill>
                </a:uFill>
              </a:defRPr>
            </a:pPr>
            <a:endParaRPr lang="en-US" sz="3200" dirty="0"/>
          </a:p>
          <a:p>
            <a:pPr algn="just" defTabSz="457200">
              <a:lnSpc>
                <a:spcPct val="150000"/>
              </a:lnSpc>
              <a:spcBef>
                <a:spcPts val="800"/>
              </a:spcBef>
              <a:defRPr sz="3000" b="0">
                <a:uFill>
                  <a:solidFill>
                    <a:srgbClr val="000000"/>
                  </a:solidFill>
                </a:uFill>
              </a:defRPr>
            </a:pPr>
            <a:r>
              <a:rPr sz="3200" dirty="0"/>
              <a:t>An </a:t>
            </a:r>
            <a:r>
              <a:rPr sz="3200" u="sng" dirty="0">
                <a:solidFill>
                  <a:srgbClr val="0563C1"/>
                </a:solidFill>
                <a:uFill>
                  <a:solidFill>
                    <a:srgbClr val="0563C1"/>
                  </a:solidFill>
                </a:uFill>
                <a:hlinkClick r:id="rId2"/>
              </a:rPr>
              <a:t>Inspection log</a:t>
            </a:r>
            <a:r>
              <a:rPr sz="3200" dirty="0"/>
              <a:t> is to be submitted to the PCI Co</a:t>
            </a:r>
            <a:r>
              <a:rPr lang="en-US" sz="3200" dirty="0"/>
              <a:t>-</a:t>
            </a:r>
            <a:r>
              <a:rPr sz="3200" dirty="0"/>
              <a:t>ordinator on a quarterly basis</a:t>
            </a:r>
            <a:r>
              <a:rPr lang="en-US" sz="3200" dirty="0"/>
              <a:t>,</a:t>
            </a:r>
            <a:r>
              <a:rPr sz="3200" dirty="0"/>
              <a:t> showing documentation of these formal weekly inspections in compliance with PCI DSS Requirements (version </a:t>
            </a:r>
            <a:r>
              <a:rPr lang="en-US" sz="3200" dirty="0"/>
              <a:t>4</a:t>
            </a:r>
            <a:r>
              <a:rPr sz="3200" dirty="0"/>
              <a:t>).</a:t>
            </a:r>
            <a:endParaRPr lang="en-US" sz="3200" dirty="0"/>
          </a:p>
          <a:p>
            <a:pPr algn="just" defTabSz="457200">
              <a:lnSpc>
                <a:spcPct val="150000"/>
              </a:lnSpc>
              <a:spcBef>
                <a:spcPts val="800"/>
              </a:spcBef>
              <a:defRPr sz="3000" b="0">
                <a:uFill>
                  <a:solidFill>
                    <a:srgbClr val="000000"/>
                  </a:solidFill>
                </a:uFill>
              </a:defRPr>
            </a:pPr>
            <a:endParaRPr lang="en-US" sz="3200" dirty="0"/>
          </a:p>
        </p:txBody>
      </p:sp>
      <p:sp>
        <p:nvSpPr>
          <p:cNvPr id="4" name="Failure to submit the inspection log on a quarterly basis may result in the suspension or revocation of your merchant account.">
            <a:extLst>
              <a:ext uri="{FF2B5EF4-FFF2-40B4-BE49-F238E27FC236}">
                <a16:creationId xmlns:a16="http://schemas.microsoft.com/office/drawing/2014/main" id="{CE473551-3266-4F30-8C11-52B4E7ED0CDA}"/>
              </a:ext>
            </a:extLst>
          </p:cNvPr>
          <p:cNvSpPr txBox="1">
            <a:spLocks/>
          </p:cNvSpPr>
          <p:nvPr/>
        </p:nvSpPr>
        <p:spPr>
          <a:xfrm>
            <a:off x="6428637" y="11263741"/>
            <a:ext cx="11526726" cy="17041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Autofit/>
          </a:bodyPr>
          <a:lstStyle>
            <a:lvl1pPr marL="0" marR="0" indent="0" algn="ctr" defTabSz="457200" rtl="0" latinLnBrk="0">
              <a:lnSpc>
                <a:spcPct val="107916"/>
              </a:lnSpc>
              <a:spcBef>
                <a:spcPts val="800"/>
              </a:spcBef>
              <a:spcAft>
                <a:spcPts val="0"/>
              </a:spcAft>
              <a:buClrTx/>
              <a:buSzTx/>
              <a:buFontTx/>
              <a:buNone/>
              <a:tabLst/>
              <a:defRPr sz="3000" b="1" i="0" u="none" strike="noStrike" cap="none" spc="0" baseline="0">
                <a:solidFill>
                  <a:srgbClr val="000000"/>
                </a:solidFill>
                <a:uFill>
                  <a:solidFill>
                    <a:srgbClr val="000000"/>
                  </a:solidFill>
                </a:uFill>
                <a:latin typeface="Palatino Linotype"/>
                <a:ea typeface="Palatino Linotype"/>
                <a:cs typeface="Palatino Linotype"/>
                <a:sym typeface="Palatino Linotype"/>
              </a:defRPr>
            </a:lvl1pPr>
            <a:lvl2pPr marL="635000" marR="0" indent="-635000" algn="l" defTabSz="825500" rtl="0" latinLnBrk="0">
              <a:lnSpc>
                <a:spcPct val="100000"/>
              </a:lnSpc>
              <a:spcBef>
                <a:spcPts val="2500"/>
              </a:spcBef>
              <a:spcAft>
                <a:spcPts val="0"/>
              </a:spcAft>
              <a:buClrTx/>
              <a:buSzPct val="75000"/>
              <a:buFontTx/>
              <a:buChar char="•"/>
              <a:tabLst/>
              <a:defRPr sz="5000" b="0" i="0" u="none" strike="noStrike" cap="none" spc="0" baseline="0">
                <a:solidFill>
                  <a:srgbClr val="000000"/>
                </a:solidFill>
                <a:uFillTx/>
                <a:latin typeface="Palatino Linotype"/>
                <a:ea typeface="Palatino Linotype"/>
                <a:cs typeface="Palatino Linotype"/>
                <a:sym typeface="Palatino Linotype"/>
              </a:defRPr>
            </a:lvl2pPr>
            <a:lvl3pPr marL="1270000" marR="0" indent="-635000" algn="l" defTabSz="825500" rtl="0" latinLnBrk="0">
              <a:lnSpc>
                <a:spcPct val="100000"/>
              </a:lnSpc>
              <a:spcBef>
                <a:spcPts val="2500"/>
              </a:spcBef>
              <a:spcAft>
                <a:spcPts val="0"/>
              </a:spcAft>
              <a:buClrTx/>
              <a:buSzPct val="75000"/>
              <a:buFontTx/>
              <a:buChar char="–"/>
              <a:tabLst/>
              <a:defRPr sz="5000" b="0" i="0" u="none" strike="noStrike" cap="none" spc="0" baseline="0">
                <a:solidFill>
                  <a:srgbClr val="000000"/>
                </a:solidFill>
                <a:uFillTx/>
                <a:latin typeface="Palatino Linotype"/>
                <a:ea typeface="Palatino Linotype"/>
                <a:cs typeface="Palatino Linotype"/>
                <a:sym typeface="Palatino Linotype"/>
              </a:defRPr>
            </a:lvl3pPr>
            <a:lvl4pPr marL="1905000" marR="0" indent="-635000" algn="l" defTabSz="825500" rtl="0" latinLnBrk="0">
              <a:lnSpc>
                <a:spcPct val="100000"/>
              </a:lnSpc>
              <a:spcBef>
                <a:spcPts val="2500"/>
              </a:spcBef>
              <a:spcAft>
                <a:spcPts val="0"/>
              </a:spcAft>
              <a:buClrTx/>
              <a:buSzPct val="75000"/>
              <a:buFontTx/>
              <a:buChar char="–"/>
              <a:tabLst/>
              <a:defRPr sz="5000" b="0" i="0" u="none" strike="noStrike" cap="none" spc="0" baseline="0">
                <a:solidFill>
                  <a:srgbClr val="000000"/>
                </a:solidFill>
                <a:uFillTx/>
                <a:latin typeface="Palatino Linotype"/>
                <a:ea typeface="Palatino Linotype"/>
                <a:cs typeface="Palatino Linotype"/>
                <a:sym typeface="Palatino Linotype"/>
              </a:defRPr>
            </a:lvl4pPr>
            <a:lvl5pPr marL="3175000" marR="0" indent="-635000" algn="l" defTabSz="825500" rtl="0" latinLnBrk="0">
              <a:lnSpc>
                <a:spcPct val="100000"/>
              </a:lnSpc>
              <a:spcBef>
                <a:spcPts val="2500"/>
              </a:spcBef>
              <a:spcAft>
                <a:spcPts val="0"/>
              </a:spcAft>
              <a:buClrTx/>
              <a:buSzPct val="75000"/>
              <a:buFontTx/>
              <a:buChar char="•"/>
              <a:tabLst/>
              <a:defRPr sz="5000" b="0" i="0" u="none" strike="noStrike" cap="none" spc="0" baseline="0">
                <a:solidFill>
                  <a:srgbClr val="000000"/>
                </a:solidFill>
                <a:uFillTx/>
                <a:latin typeface="Palatino Linotype"/>
                <a:ea typeface="Palatino Linotype"/>
                <a:cs typeface="Palatino Linotype"/>
                <a:sym typeface="Palatino Linotype"/>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solidFill>
                  <a:srgbClr val="000000"/>
                </a:solidFill>
                <a:uFillTx/>
                <a:latin typeface="+mn-lt"/>
                <a:ea typeface="+mn-ea"/>
                <a:cs typeface="+mn-cs"/>
                <a:sym typeface="Helvetica Light"/>
              </a:defRPr>
            </a:lvl9pPr>
          </a:lstStyle>
          <a:p>
            <a:pPr hangingPunct="1"/>
            <a:r>
              <a:rPr lang="en-US" sz="3200" dirty="0">
                <a:solidFill>
                  <a:srgbClr val="FF0000"/>
                </a:solidFill>
              </a:rPr>
              <a:t>Failure to submit the inspection log on a quarterly basis may result in the suspension or revocation of your merchant account.</a:t>
            </a:r>
          </a:p>
        </p:txBody>
      </p:sp>
      <p:graphicFrame>
        <p:nvGraphicFramePr>
          <p:cNvPr id="5" name="Table">
            <a:extLst>
              <a:ext uri="{FF2B5EF4-FFF2-40B4-BE49-F238E27FC236}">
                <a16:creationId xmlns:a16="http://schemas.microsoft.com/office/drawing/2014/main" id="{4584A857-15D2-4FDA-8B9C-1EE4CFC96663}"/>
              </a:ext>
            </a:extLst>
          </p:cNvPr>
          <p:cNvGraphicFramePr/>
          <p:nvPr>
            <p:extLst>
              <p:ext uri="{D42A27DB-BD31-4B8C-83A1-F6EECF244321}">
                <p14:modId xmlns:p14="http://schemas.microsoft.com/office/powerpoint/2010/main" val="4231453583"/>
              </p:ext>
            </p:extLst>
          </p:nvPr>
        </p:nvGraphicFramePr>
        <p:xfrm>
          <a:off x="8187293" y="7232073"/>
          <a:ext cx="8009411" cy="3221181"/>
        </p:xfrm>
        <a:graphic>
          <a:graphicData uri="http://schemas.openxmlformats.org/drawingml/2006/table">
            <a:tbl>
              <a:tblPr bandRow="1">
                <a:tableStyleId>{4C3C2611-4C71-4FC5-86AE-919BDF0F9419}</a:tableStyleId>
              </a:tblPr>
              <a:tblGrid>
                <a:gridCol w="4005452">
                  <a:extLst>
                    <a:ext uri="{9D8B030D-6E8A-4147-A177-3AD203B41FA5}">
                      <a16:colId xmlns:a16="http://schemas.microsoft.com/office/drawing/2014/main" val="20000"/>
                    </a:ext>
                  </a:extLst>
                </a:gridCol>
                <a:gridCol w="4003959">
                  <a:extLst>
                    <a:ext uri="{9D8B030D-6E8A-4147-A177-3AD203B41FA5}">
                      <a16:colId xmlns:a16="http://schemas.microsoft.com/office/drawing/2014/main" val="20001"/>
                    </a:ext>
                  </a:extLst>
                </a:gridCol>
              </a:tblGrid>
              <a:tr h="899009">
                <a:tc>
                  <a:txBody>
                    <a:bodyPr/>
                    <a:lstStyle/>
                    <a:p>
                      <a:pPr defTabSz="457200">
                        <a:lnSpc>
                          <a:spcPct val="107916"/>
                        </a:lnSpc>
                        <a:spcBef>
                          <a:spcPts val="800"/>
                        </a:spcBef>
                        <a:defRPr sz="5000" b="1">
                          <a:solidFill>
                            <a:srgbClr val="F4C145"/>
                          </a:solidFill>
                          <a:uFill>
                            <a:solidFill>
                              <a:srgbClr val="000000"/>
                            </a:solidFill>
                          </a:uFill>
                          <a:latin typeface="Palatino Linotype"/>
                          <a:ea typeface="Palatino Linotype"/>
                          <a:cs typeface="Palatino Linotype"/>
                          <a:sym typeface="Palatino Linotype"/>
                        </a:defRPr>
                      </a:pPr>
                      <a:r>
                        <a:rPr dirty="0"/>
                        <a:t>Quarter </a:t>
                      </a:r>
                    </a:p>
                  </a:txBody>
                  <a:tcPr marL="50800" marR="50800" marT="50800" marB="50800" anchor="ctr" horzOverflow="overflow">
                    <a:lnL w="6350">
                      <a:solidFill>
                        <a:srgbClr val="000000"/>
                      </a:solidFill>
                      <a:miter lim="400000"/>
                    </a:lnL>
                    <a:lnR w="6350">
                      <a:solidFill>
                        <a:srgbClr val="000000"/>
                      </a:solidFill>
                      <a:miter lim="400000"/>
                    </a:lnR>
                    <a:lnT>
                      <a:solidFill>
                        <a:srgbClr val="000000"/>
                      </a:solidFill>
                      <a:miter lim="400000"/>
                    </a:lnT>
                    <a:lnB>
                      <a:solidFill>
                        <a:srgbClr val="000000"/>
                      </a:solidFill>
                      <a:miter lim="400000"/>
                    </a:lnB>
                    <a:solidFill>
                      <a:srgbClr val="102E5C"/>
                    </a:solidFill>
                  </a:tcPr>
                </a:tc>
                <a:tc>
                  <a:txBody>
                    <a:bodyPr/>
                    <a:lstStyle/>
                    <a:p>
                      <a:pPr defTabSz="457200">
                        <a:lnSpc>
                          <a:spcPct val="107916"/>
                        </a:lnSpc>
                        <a:spcBef>
                          <a:spcPts val="800"/>
                        </a:spcBef>
                        <a:defRPr sz="5000" b="1">
                          <a:solidFill>
                            <a:srgbClr val="F4C145"/>
                          </a:solidFill>
                          <a:uFill>
                            <a:solidFill>
                              <a:srgbClr val="000000"/>
                            </a:solidFill>
                          </a:uFill>
                          <a:latin typeface="Palatino Linotype"/>
                          <a:ea typeface="Palatino Linotype"/>
                          <a:cs typeface="Palatino Linotype"/>
                          <a:sym typeface="Palatino Linotype"/>
                        </a:defRPr>
                      </a:pPr>
                      <a:r>
                        <a:rPr dirty="0"/>
                        <a:t>Month </a:t>
                      </a:r>
                    </a:p>
                  </a:txBody>
                  <a:tcPr marL="50800" marR="50800" marT="50800" marB="50800" anchor="ctr" horzOverflow="overflow">
                    <a:lnL w="6350">
                      <a:solidFill>
                        <a:srgbClr val="000000"/>
                      </a:solidFill>
                      <a:miter lim="400000"/>
                    </a:lnL>
                    <a:lnR w="6350">
                      <a:solidFill>
                        <a:srgbClr val="000000"/>
                      </a:solidFill>
                      <a:miter lim="400000"/>
                    </a:lnR>
                    <a:lnT>
                      <a:solidFill>
                        <a:srgbClr val="000000"/>
                      </a:solidFill>
                      <a:miter lim="400000"/>
                    </a:lnT>
                    <a:lnB>
                      <a:solidFill>
                        <a:srgbClr val="000000"/>
                      </a:solidFill>
                      <a:miter lim="400000"/>
                    </a:lnB>
                    <a:solidFill>
                      <a:srgbClr val="102E5C"/>
                    </a:solidFill>
                  </a:tcPr>
                </a:tc>
                <a:extLst>
                  <a:ext uri="{0D108BD9-81ED-4DB2-BD59-A6C34878D82A}">
                    <a16:rowId xmlns:a16="http://schemas.microsoft.com/office/drawing/2014/main" val="10000"/>
                  </a:ext>
                </a:extLst>
              </a:tr>
              <a:tr h="580543">
                <a:tc>
                  <a:txBody>
                    <a:bodyPr/>
                    <a:lstStyle/>
                    <a:p>
                      <a:pPr defTabSz="457200">
                        <a:lnSpc>
                          <a:spcPct val="107916"/>
                        </a:lnSpc>
                        <a:spcBef>
                          <a:spcPts val="800"/>
                        </a:spcBef>
                        <a:defRPr sz="3000">
                          <a:uFill>
                            <a:solidFill>
                              <a:srgbClr val="000000"/>
                            </a:solidFill>
                          </a:uFill>
                          <a:latin typeface="Palatino Linotype"/>
                          <a:ea typeface="Palatino Linotype"/>
                          <a:cs typeface="Palatino Linotype"/>
                          <a:sym typeface="Palatino Linotype"/>
                        </a:defRPr>
                      </a:pPr>
                      <a:r>
                        <a:t>1 </a:t>
                      </a:r>
                    </a:p>
                  </a:txBody>
                  <a:tcPr marL="50800" marR="50800" marT="50800" marB="50800" anchor="ctr" horzOverflow="overflow">
                    <a:lnL w="6350">
                      <a:solidFill>
                        <a:srgbClr val="000000"/>
                      </a:solidFill>
                      <a:miter lim="400000"/>
                    </a:lnL>
                    <a:lnR w="6350">
                      <a:solidFill>
                        <a:srgbClr val="000000"/>
                      </a:solidFill>
                      <a:miter lim="400000"/>
                    </a:lnR>
                    <a:lnT>
                      <a:solidFill>
                        <a:srgbClr val="000000"/>
                      </a:solidFill>
                      <a:miter lim="400000"/>
                    </a:lnT>
                    <a:lnB>
                      <a:solidFill>
                        <a:srgbClr val="000000"/>
                      </a:solidFill>
                      <a:miter lim="400000"/>
                    </a:lnB>
                    <a:noFill/>
                  </a:tcPr>
                </a:tc>
                <a:tc>
                  <a:txBody>
                    <a:bodyPr/>
                    <a:lstStyle/>
                    <a:p>
                      <a:pPr defTabSz="457200">
                        <a:lnSpc>
                          <a:spcPct val="107916"/>
                        </a:lnSpc>
                        <a:spcBef>
                          <a:spcPts val="800"/>
                        </a:spcBef>
                        <a:defRPr sz="3000">
                          <a:uFill>
                            <a:solidFill>
                              <a:srgbClr val="000000"/>
                            </a:solidFill>
                          </a:uFill>
                          <a:latin typeface="Palatino Linotype"/>
                          <a:ea typeface="Palatino Linotype"/>
                          <a:cs typeface="Palatino Linotype"/>
                          <a:sym typeface="Palatino Linotype"/>
                        </a:defRPr>
                      </a:pPr>
                      <a:r>
                        <a:rPr lang="en-US" dirty="0"/>
                        <a:t>March</a:t>
                      </a:r>
                      <a:endParaRPr dirty="0"/>
                    </a:p>
                  </a:txBody>
                  <a:tcPr marL="50800" marR="50800" marT="50800" marB="50800" anchor="ctr" horzOverflow="overflow">
                    <a:lnL w="6350">
                      <a:solidFill>
                        <a:srgbClr val="000000"/>
                      </a:solidFill>
                      <a:miter lim="400000"/>
                    </a:lnL>
                    <a:lnR w="6350">
                      <a:solidFill>
                        <a:srgbClr val="000000"/>
                      </a:solidFill>
                      <a:miter lim="400000"/>
                    </a:lnR>
                    <a:lnT>
                      <a:solidFill>
                        <a:srgbClr val="000000"/>
                      </a:solidFill>
                      <a:miter lim="400000"/>
                    </a:lnT>
                    <a:lnB>
                      <a:solidFill>
                        <a:srgbClr val="000000"/>
                      </a:solidFill>
                      <a:miter lim="400000"/>
                    </a:lnB>
                    <a:noFill/>
                  </a:tcPr>
                </a:tc>
                <a:extLst>
                  <a:ext uri="{0D108BD9-81ED-4DB2-BD59-A6C34878D82A}">
                    <a16:rowId xmlns:a16="http://schemas.microsoft.com/office/drawing/2014/main" val="10001"/>
                  </a:ext>
                </a:extLst>
              </a:tr>
              <a:tr h="580543">
                <a:tc>
                  <a:txBody>
                    <a:bodyPr/>
                    <a:lstStyle/>
                    <a:p>
                      <a:pPr defTabSz="457200">
                        <a:lnSpc>
                          <a:spcPct val="107916"/>
                        </a:lnSpc>
                        <a:spcBef>
                          <a:spcPts val="800"/>
                        </a:spcBef>
                        <a:defRPr sz="3000">
                          <a:uFill>
                            <a:solidFill>
                              <a:srgbClr val="000000"/>
                            </a:solidFill>
                          </a:uFill>
                          <a:latin typeface="Palatino Linotype"/>
                          <a:ea typeface="Palatino Linotype"/>
                          <a:cs typeface="Palatino Linotype"/>
                          <a:sym typeface="Palatino Linotype"/>
                        </a:defRPr>
                      </a:pPr>
                      <a:r>
                        <a:t>2 </a:t>
                      </a:r>
                    </a:p>
                  </a:txBody>
                  <a:tcPr marL="50800" marR="50800" marT="50800" marB="50800" anchor="ctr" horzOverflow="overflow">
                    <a:lnL w="6350">
                      <a:solidFill>
                        <a:srgbClr val="000000"/>
                      </a:solidFill>
                      <a:miter lim="400000"/>
                    </a:lnL>
                    <a:lnR w="6350">
                      <a:solidFill>
                        <a:srgbClr val="000000"/>
                      </a:solidFill>
                      <a:miter lim="400000"/>
                    </a:lnR>
                    <a:lnT>
                      <a:solidFill>
                        <a:srgbClr val="000000"/>
                      </a:solidFill>
                      <a:miter lim="400000"/>
                    </a:lnT>
                    <a:lnB>
                      <a:solidFill>
                        <a:srgbClr val="000000"/>
                      </a:solidFill>
                      <a:miter lim="400000"/>
                    </a:lnB>
                    <a:noFill/>
                  </a:tcPr>
                </a:tc>
                <a:tc>
                  <a:txBody>
                    <a:bodyPr/>
                    <a:lstStyle/>
                    <a:p>
                      <a:pPr defTabSz="457200">
                        <a:lnSpc>
                          <a:spcPct val="107916"/>
                        </a:lnSpc>
                        <a:spcBef>
                          <a:spcPts val="800"/>
                        </a:spcBef>
                        <a:defRPr sz="3000">
                          <a:uFill>
                            <a:solidFill>
                              <a:srgbClr val="000000"/>
                            </a:solidFill>
                          </a:uFill>
                          <a:latin typeface="Palatino Linotype"/>
                          <a:ea typeface="Palatino Linotype"/>
                          <a:cs typeface="Palatino Linotype"/>
                          <a:sym typeface="Palatino Linotype"/>
                        </a:defRPr>
                      </a:pPr>
                      <a:r>
                        <a:rPr lang="en-US" dirty="0"/>
                        <a:t>June</a:t>
                      </a:r>
                      <a:endParaRPr dirty="0"/>
                    </a:p>
                  </a:txBody>
                  <a:tcPr marL="50800" marR="50800" marT="50800" marB="50800" anchor="ctr" horzOverflow="overflow">
                    <a:lnL w="6350">
                      <a:solidFill>
                        <a:srgbClr val="000000"/>
                      </a:solidFill>
                      <a:miter lim="400000"/>
                    </a:lnL>
                    <a:lnR w="6350">
                      <a:solidFill>
                        <a:srgbClr val="000000"/>
                      </a:solidFill>
                      <a:miter lim="400000"/>
                    </a:lnR>
                    <a:lnT>
                      <a:solidFill>
                        <a:srgbClr val="000000"/>
                      </a:solidFill>
                      <a:miter lim="400000"/>
                    </a:lnT>
                    <a:lnB>
                      <a:solidFill>
                        <a:srgbClr val="000000"/>
                      </a:solidFill>
                      <a:miter lim="400000"/>
                    </a:lnB>
                    <a:noFill/>
                  </a:tcPr>
                </a:tc>
                <a:extLst>
                  <a:ext uri="{0D108BD9-81ED-4DB2-BD59-A6C34878D82A}">
                    <a16:rowId xmlns:a16="http://schemas.microsoft.com/office/drawing/2014/main" val="10002"/>
                  </a:ext>
                </a:extLst>
              </a:tr>
              <a:tr h="580543">
                <a:tc>
                  <a:txBody>
                    <a:bodyPr/>
                    <a:lstStyle/>
                    <a:p>
                      <a:pPr defTabSz="457200">
                        <a:lnSpc>
                          <a:spcPct val="107916"/>
                        </a:lnSpc>
                        <a:spcBef>
                          <a:spcPts val="800"/>
                        </a:spcBef>
                        <a:defRPr sz="3000">
                          <a:uFill>
                            <a:solidFill>
                              <a:srgbClr val="000000"/>
                            </a:solidFill>
                          </a:uFill>
                          <a:latin typeface="Palatino Linotype"/>
                          <a:ea typeface="Palatino Linotype"/>
                          <a:cs typeface="Palatino Linotype"/>
                          <a:sym typeface="Palatino Linotype"/>
                        </a:defRPr>
                      </a:pPr>
                      <a:r>
                        <a:t>3 </a:t>
                      </a:r>
                    </a:p>
                  </a:txBody>
                  <a:tcPr marL="50800" marR="50800" marT="50800" marB="50800" anchor="ctr" horzOverflow="overflow">
                    <a:lnL w="6350">
                      <a:solidFill>
                        <a:srgbClr val="000000"/>
                      </a:solidFill>
                      <a:miter lim="400000"/>
                    </a:lnL>
                    <a:lnR w="6350">
                      <a:solidFill>
                        <a:srgbClr val="000000"/>
                      </a:solidFill>
                      <a:miter lim="400000"/>
                    </a:lnR>
                    <a:lnT>
                      <a:solidFill>
                        <a:srgbClr val="000000"/>
                      </a:solidFill>
                      <a:miter lim="400000"/>
                    </a:lnT>
                    <a:lnB>
                      <a:solidFill>
                        <a:srgbClr val="000000"/>
                      </a:solidFill>
                      <a:miter lim="400000"/>
                    </a:lnB>
                    <a:noFill/>
                  </a:tcPr>
                </a:tc>
                <a:tc>
                  <a:txBody>
                    <a:bodyPr/>
                    <a:lstStyle/>
                    <a:p>
                      <a:pPr defTabSz="457200">
                        <a:lnSpc>
                          <a:spcPct val="107916"/>
                        </a:lnSpc>
                        <a:spcBef>
                          <a:spcPts val="800"/>
                        </a:spcBef>
                        <a:defRPr sz="3000">
                          <a:uFill>
                            <a:solidFill>
                              <a:srgbClr val="000000"/>
                            </a:solidFill>
                          </a:uFill>
                          <a:latin typeface="Palatino Linotype"/>
                          <a:ea typeface="Palatino Linotype"/>
                          <a:cs typeface="Palatino Linotype"/>
                          <a:sym typeface="Palatino Linotype"/>
                        </a:defRPr>
                      </a:pPr>
                      <a:r>
                        <a:rPr lang="en-US" dirty="0"/>
                        <a:t>Sept</a:t>
                      </a:r>
                      <a:r>
                        <a:rPr dirty="0"/>
                        <a:t>ember </a:t>
                      </a:r>
                    </a:p>
                  </a:txBody>
                  <a:tcPr marL="50800" marR="50800" marT="50800" marB="50800" anchor="ctr" horzOverflow="overflow">
                    <a:lnL w="6350">
                      <a:solidFill>
                        <a:srgbClr val="000000"/>
                      </a:solidFill>
                      <a:miter lim="400000"/>
                    </a:lnL>
                    <a:lnR w="6350">
                      <a:solidFill>
                        <a:srgbClr val="000000"/>
                      </a:solidFill>
                      <a:miter lim="400000"/>
                    </a:lnR>
                    <a:lnT>
                      <a:solidFill>
                        <a:srgbClr val="000000"/>
                      </a:solidFill>
                      <a:miter lim="400000"/>
                    </a:lnT>
                    <a:lnB>
                      <a:solidFill>
                        <a:srgbClr val="000000"/>
                      </a:solidFill>
                      <a:miter lim="400000"/>
                    </a:lnB>
                    <a:noFill/>
                  </a:tcPr>
                </a:tc>
                <a:extLst>
                  <a:ext uri="{0D108BD9-81ED-4DB2-BD59-A6C34878D82A}">
                    <a16:rowId xmlns:a16="http://schemas.microsoft.com/office/drawing/2014/main" val="10003"/>
                  </a:ext>
                </a:extLst>
              </a:tr>
              <a:tr h="580543">
                <a:tc>
                  <a:txBody>
                    <a:bodyPr/>
                    <a:lstStyle/>
                    <a:p>
                      <a:pPr defTabSz="457200">
                        <a:lnSpc>
                          <a:spcPct val="107916"/>
                        </a:lnSpc>
                        <a:spcBef>
                          <a:spcPts val="800"/>
                        </a:spcBef>
                        <a:defRPr sz="3000">
                          <a:uFill>
                            <a:solidFill>
                              <a:srgbClr val="000000"/>
                            </a:solidFill>
                          </a:uFill>
                          <a:latin typeface="Palatino Linotype"/>
                          <a:ea typeface="Palatino Linotype"/>
                          <a:cs typeface="Palatino Linotype"/>
                          <a:sym typeface="Palatino Linotype"/>
                        </a:defRPr>
                      </a:pPr>
                      <a:r>
                        <a:t>4 </a:t>
                      </a:r>
                    </a:p>
                  </a:txBody>
                  <a:tcPr marL="50800" marR="50800" marT="50800" marB="50800" anchor="ctr" horzOverflow="overflow">
                    <a:lnL w="6350">
                      <a:solidFill>
                        <a:srgbClr val="000000"/>
                      </a:solidFill>
                      <a:miter lim="400000"/>
                    </a:lnL>
                    <a:lnR w="6350">
                      <a:solidFill>
                        <a:srgbClr val="000000"/>
                      </a:solidFill>
                      <a:miter lim="400000"/>
                    </a:lnR>
                    <a:lnT>
                      <a:solidFill>
                        <a:srgbClr val="000000"/>
                      </a:solidFill>
                      <a:miter lim="400000"/>
                    </a:lnT>
                    <a:lnB>
                      <a:solidFill>
                        <a:srgbClr val="000000"/>
                      </a:solidFill>
                      <a:miter lim="400000"/>
                    </a:lnB>
                    <a:noFill/>
                  </a:tcPr>
                </a:tc>
                <a:tc>
                  <a:txBody>
                    <a:bodyPr/>
                    <a:lstStyle/>
                    <a:p>
                      <a:pPr defTabSz="457200">
                        <a:lnSpc>
                          <a:spcPct val="107916"/>
                        </a:lnSpc>
                        <a:spcBef>
                          <a:spcPts val="800"/>
                        </a:spcBef>
                        <a:defRPr sz="3000">
                          <a:uFill>
                            <a:solidFill>
                              <a:srgbClr val="000000"/>
                            </a:solidFill>
                          </a:uFill>
                          <a:latin typeface="Palatino Linotype"/>
                          <a:ea typeface="Palatino Linotype"/>
                          <a:cs typeface="Palatino Linotype"/>
                          <a:sym typeface="Palatino Linotype"/>
                        </a:defRPr>
                      </a:pPr>
                      <a:r>
                        <a:rPr lang="en-US" dirty="0"/>
                        <a:t>December</a:t>
                      </a:r>
                      <a:endParaRPr dirty="0"/>
                    </a:p>
                  </a:txBody>
                  <a:tcPr marL="50800" marR="50800" marT="50800" marB="50800" anchor="ctr" horzOverflow="overflow">
                    <a:lnL w="6350">
                      <a:solidFill>
                        <a:srgbClr val="000000"/>
                      </a:solidFill>
                      <a:miter lim="400000"/>
                    </a:lnL>
                    <a:lnR w="6350">
                      <a:solidFill>
                        <a:srgbClr val="000000"/>
                      </a:solidFill>
                      <a:miter lim="400000"/>
                    </a:lnR>
                    <a:lnT>
                      <a:solidFill>
                        <a:srgbClr val="000000"/>
                      </a:solidFill>
                      <a:miter lim="400000"/>
                    </a:lnT>
                    <a:lnB>
                      <a:solidFill>
                        <a:srgbClr val="000000"/>
                      </a:solidFill>
                      <a:miter lim="400000"/>
                    </a:lnB>
                    <a:noFill/>
                  </a:tcPr>
                </a:tc>
                <a:extLst>
                  <a:ext uri="{0D108BD9-81ED-4DB2-BD59-A6C34878D82A}">
                    <a16:rowId xmlns:a16="http://schemas.microsoft.com/office/drawing/2014/main" val="10004"/>
                  </a:ext>
                </a:extLst>
              </a:tr>
            </a:tbl>
          </a:graphicData>
        </a:graphic>
      </p:graphicFrame>
      <p:sp>
        <p:nvSpPr>
          <p:cNvPr id="6" name="Schedule of Submission">
            <a:extLst>
              <a:ext uri="{FF2B5EF4-FFF2-40B4-BE49-F238E27FC236}">
                <a16:creationId xmlns:a16="http://schemas.microsoft.com/office/drawing/2014/main" id="{925AF81B-8597-4759-8242-98B881FC9F0C}"/>
              </a:ext>
            </a:extLst>
          </p:cNvPr>
          <p:cNvSpPr txBox="1"/>
          <p:nvPr/>
        </p:nvSpPr>
        <p:spPr>
          <a:xfrm>
            <a:off x="7902736" y="5999556"/>
            <a:ext cx="8578528" cy="8765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lnSpc>
                <a:spcPct val="107916"/>
              </a:lnSpc>
              <a:spcBef>
                <a:spcPts val="800"/>
              </a:spcBef>
              <a:defRPr sz="6000" b="1">
                <a:solidFill>
                  <a:srgbClr val="A9283B"/>
                </a:solidFill>
                <a:uFill>
                  <a:solidFill>
                    <a:srgbClr val="000000"/>
                  </a:solidFill>
                </a:uFill>
                <a:latin typeface="Palatino Linotype"/>
                <a:ea typeface="Palatino Linotype"/>
                <a:cs typeface="Palatino Linotype"/>
                <a:sym typeface="Palatino Linotype"/>
              </a:defRPr>
            </a:lvl1pPr>
          </a:lstStyle>
          <a:p>
            <a:r>
              <a:rPr dirty="0"/>
              <a:t>Schedule of Submission</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alibri"/>
        <a:ea typeface="Calibri"/>
        <a:cs typeface="Calibri"/>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alibri"/>
        <a:ea typeface="Calibri"/>
        <a:cs typeface="Calibri"/>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1488</TotalTime>
  <Words>2020</Words>
  <Application>Microsoft Office PowerPoint</Application>
  <PresentationFormat>Custom</PresentationFormat>
  <Paragraphs>183</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Helvetica Light</vt:lpstr>
      <vt:lpstr>Helvetica Neue</vt:lpstr>
      <vt:lpstr>Palatino Linotype</vt:lpstr>
      <vt:lpstr>Symbol</vt:lpstr>
      <vt:lpstr>Wingdings</vt:lpstr>
      <vt:lpstr>White</vt:lpstr>
      <vt:lpstr>PIN PAD SECURITY TRAINING AND PROCEDURES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 PAD SECURITY TRAINING AND PROCEDURES</dc:title>
  <dc:creator>Oluchi Ashcroft</dc:creator>
  <cp:lastModifiedBy>Michele Vignola</cp:lastModifiedBy>
  <cp:revision>41</cp:revision>
  <dcterms:modified xsi:type="dcterms:W3CDTF">2023-01-13T17:02:04Z</dcterms:modified>
</cp:coreProperties>
</file>