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85" r:id="rId3"/>
    <p:sldId id="298" r:id="rId4"/>
    <p:sldId id="299" r:id="rId5"/>
    <p:sldId id="275" r:id="rId6"/>
    <p:sldId id="711" r:id="rId7"/>
    <p:sldId id="727" r:id="rId8"/>
    <p:sldId id="729" r:id="rId9"/>
    <p:sldId id="716" r:id="rId10"/>
    <p:sldId id="728" r:id="rId11"/>
    <p:sldId id="719" r:id="rId12"/>
    <p:sldId id="712" r:id="rId13"/>
    <p:sldId id="730" r:id="rId14"/>
    <p:sldId id="259" r:id="rId15"/>
    <p:sldId id="713" r:id="rId16"/>
    <p:sldId id="264" r:id="rId17"/>
    <p:sldId id="265" r:id="rId18"/>
    <p:sldId id="266" r:id="rId19"/>
    <p:sldId id="721" r:id="rId20"/>
    <p:sldId id="724" r:id="rId21"/>
    <p:sldId id="722" r:id="rId22"/>
    <p:sldId id="723" r:id="rId23"/>
    <p:sldId id="726" r:id="rId24"/>
    <p:sldId id="725" r:id="rId25"/>
    <p:sldId id="302" r:id="rId26"/>
    <p:sldId id="731" r:id="rId27"/>
    <p:sldId id="733" r:id="rId28"/>
    <p:sldId id="732" r:id="rId29"/>
    <p:sldId id="332" r:id="rId30"/>
    <p:sldId id="333" r:id="rId31"/>
    <p:sldId id="335" r:id="rId32"/>
    <p:sldId id="334" r:id="rId33"/>
    <p:sldId id="336" r:id="rId34"/>
    <p:sldId id="321" r:id="rId35"/>
    <p:sldId id="290" r:id="rId36"/>
    <p:sldId id="300" r:id="rId37"/>
    <p:sldId id="293" r:id="rId38"/>
    <p:sldId id="704" r:id="rId39"/>
    <p:sldId id="710" r:id="rId40"/>
    <p:sldId id="304" r:id="rId41"/>
    <p:sldId id="734" r:id="rId42"/>
    <p:sldId id="735" r:id="rId43"/>
    <p:sldId id="343" r:id="rId44"/>
    <p:sldId id="338" r:id="rId45"/>
    <p:sldId id="344" r:id="rId46"/>
    <p:sldId id="738" r:id="rId47"/>
    <p:sldId id="303" r:id="rId48"/>
    <p:sldId id="312" r:id="rId49"/>
    <p:sldId id="313" r:id="rId50"/>
    <p:sldId id="315" r:id="rId51"/>
    <p:sldId id="316" r:id="rId52"/>
    <p:sldId id="320" r:id="rId53"/>
    <p:sldId id="359" r:id="rId54"/>
    <p:sldId id="73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6357" autoAdjust="0"/>
  </p:normalViewPr>
  <p:slideViewPr>
    <p:cSldViewPr snapToGrid="0">
      <p:cViewPr varScale="1">
        <p:scale>
          <a:sx n="100" d="100"/>
          <a:sy n="100" d="100"/>
        </p:scale>
        <p:origin x="7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34E90-A2A7-4B00-9053-ACEC95CE0AC3}"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0A6CA-A167-41A7-A707-4E8B41E50820}" type="slidenum">
              <a:rPr lang="en-US" smtClean="0"/>
              <a:t>‹#›</a:t>
            </a:fld>
            <a:endParaRPr lang="en-US"/>
          </a:p>
        </p:txBody>
      </p:sp>
    </p:spTree>
    <p:extLst>
      <p:ext uri="{BB962C8B-B14F-4D97-AF65-F5344CB8AC3E}">
        <p14:creationId xmlns:p14="http://schemas.microsoft.com/office/powerpoint/2010/main" val="358680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QPI and hosts (including background/experience)</a:t>
            </a:r>
          </a:p>
        </p:txBody>
      </p:sp>
      <p:sp>
        <p:nvSpPr>
          <p:cNvPr id="4" name="Slide Number Placeholder 3"/>
          <p:cNvSpPr>
            <a:spLocks noGrp="1"/>
          </p:cNvSpPr>
          <p:nvPr>
            <p:ph type="sldNum" sz="quarter" idx="5"/>
          </p:nvPr>
        </p:nvSpPr>
        <p:spPr/>
        <p:txBody>
          <a:bodyPr/>
          <a:lstStyle/>
          <a:p>
            <a:fld id="{8580A6CA-A167-41A7-A707-4E8B41E50820}" type="slidenum">
              <a:rPr lang="en-US" smtClean="0"/>
              <a:t>2</a:t>
            </a:fld>
            <a:endParaRPr lang="en-US"/>
          </a:p>
        </p:txBody>
      </p:sp>
    </p:spTree>
    <p:extLst>
      <p:ext uri="{BB962C8B-B14F-4D97-AF65-F5344CB8AC3E}">
        <p14:creationId xmlns:p14="http://schemas.microsoft.com/office/powerpoint/2010/main" val="271424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 Short and concise. To the point. Clearly identifies the value of the research project. Doesn’t say how – most audiences won’t understand anyways and don’t care. </a:t>
            </a:r>
          </a:p>
        </p:txBody>
      </p:sp>
      <p:sp>
        <p:nvSpPr>
          <p:cNvPr id="4" name="Slide Number Placeholder 3"/>
          <p:cNvSpPr>
            <a:spLocks noGrp="1"/>
          </p:cNvSpPr>
          <p:nvPr>
            <p:ph type="sldNum" sz="quarter" idx="5"/>
          </p:nvPr>
        </p:nvSpPr>
        <p:spPr/>
        <p:txBody>
          <a:bodyPr/>
          <a:lstStyle/>
          <a:p>
            <a:fld id="{8580A6CA-A167-41A7-A707-4E8B41E50820}" type="slidenum">
              <a:rPr lang="en-US" smtClean="0"/>
              <a:t>36</a:t>
            </a:fld>
            <a:endParaRPr lang="en-US"/>
          </a:p>
        </p:txBody>
      </p:sp>
    </p:spTree>
    <p:extLst>
      <p:ext uri="{BB962C8B-B14F-4D97-AF65-F5344CB8AC3E}">
        <p14:creationId xmlns:p14="http://schemas.microsoft.com/office/powerpoint/2010/main" val="92660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behind the workshop. </a:t>
            </a:r>
          </a:p>
          <a:p>
            <a:endParaRPr lang="en-US" dirty="0"/>
          </a:p>
          <a:p>
            <a:r>
              <a:rPr lang="en-US" dirty="0"/>
              <a:t>Commercializing academic research is hard and, frankly, the track records of universities, even the top ones, are pretty poor. There are lots of reasons why and no single fix but one of the issues that we’ve seen (and one that is often overlooked by traditional ‘commercialization programs’) is that most researchers don’t start thinking about commercializing their research until after a technology has been developed or a discovery made. And so what you end up with is a solution looking for a problem – as opposed to a solution to a known problem. And if you’re lucky enough to even find the problem – chances are that the solution doesn’t align with the needs/wants of the target market, which is not surprising considering that the solution was developed in the absence of any market input. And usually it is difficult at this stage to make any changes to the solution because the research project is over and the student is finishing up or has already left, or there is no funding and even if there was the activities needed aren’t really considered ‘research’ and so the funds cannot be used or a publication will not result from the work, etc. And so the technology sits on a shelf… which is a shame</a:t>
            </a:r>
          </a:p>
          <a:p>
            <a:endParaRPr lang="en-US" dirty="0"/>
          </a:p>
          <a:p>
            <a:r>
              <a:rPr lang="en-US" dirty="0"/>
              <a:t>We hope that this workshop will help you see the value of thinking about commercialization (or just the real-world use of your research) earlier in the process so that the chances of your technology/research being utilized in the real-world are improved.  </a:t>
            </a:r>
          </a:p>
          <a:p>
            <a:endParaRPr lang="en-US" dirty="0"/>
          </a:p>
          <a:p>
            <a:r>
              <a:rPr lang="en-US" dirty="0"/>
              <a:t>And an important part of this is performing a market/technology assessment early in your research project because conducting… </a:t>
            </a:r>
          </a:p>
        </p:txBody>
      </p:sp>
      <p:sp>
        <p:nvSpPr>
          <p:cNvPr id="4" name="Slide Number Placeholder 3"/>
          <p:cNvSpPr>
            <a:spLocks noGrp="1"/>
          </p:cNvSpPr>
          <p:nvPr>
            <p:ph type="sldNum" sz="quarter" idx="5"/>
          </p:nvPr>
        </p:nvSpPr>
        <p:spPr/>
        <p:txBody>
          <a:bodyPr/>
          <a:lstStyle/>
          <a:p>
            <a:fld id="{8580A6CA-A167-41A7-A707-4E8B41E50820}" type="slidenum">
              <a:rPr lang="en-US" smtClean="0"/>
              <a:t>39</a:t>
            </a:fld>
            <a:endParaRPr lang="en-US"/>
          </a:p>
        </p:txBody>
      </p:sp>
    </p:spTree>
    <p:extLst>
      <p:ext uri="{BB962C8B-B14F-4D97-AF65-F5344CB8AC3E}">
        <p14:creationId xmlns:p14="http://schemas.microsoft.com/office/powerpoint/2010/main" val="14639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behind the workshop. </a:t>
            </a:r>
          </a:p>
          <a:p>
            <a:endParaRPr lang="en-US" dirty="0"/>
          </a:p>
          <a:p>
            <a:r>
              <a:rPr lang="en-US" dirty="0"/>
              <a:t>Commercializing academic research is hard and, frankly, the track records of universities, even the top ones, are pretty poor. There are lots of reasons why and no single fix but one of the issues that we’ve seen (and one that is often overlooked by traditional ‘commercialization programs’) is that most researchers don’t start thinking about commercializing their research until after a technology has been developed or a discovery made. And so what you end up with is a solution looking for a problem – as opposed to a solution to a known problem. And if you’re lucky enough to even find the problem – chances are that the solution doesn’t align with the needs/wants of the target market, which is not surprising considering that the solution was developed in the absence of any market input. And usually it is difficult at this stage to make any changes to the solution because the research project is over and the student is finishing up or has already left, or there is no funding and even if there was the activities needed aren’t really considered ‘research’ and so the funds cannot be used or a publication will not result from the work, etc. And so the technology sits on a shelf… which is a shame</a:t>
            </a:r>
          </a:p>
          <a:p>
            <a:endParaRPr lang="en-US" dirty="0"/>
          </a:p>
          <a:p>
            <a:r>
              <a:rPr lang="en-US" dirty="0"/>
              <a:t>We hope that this workshop will help you see the value of thinking about commercialization (or just the real-world use of your research) earlier in the process so that the chances of your technology/research being utilized in the real-world are improved.  </a:t>
            </a:r>
          </a:p>
          <a:p>
            <a:endParaRPr lang="en-US" dirty="0"/>
          </a:p>
          <a:p>
            <a:r>
              <a:rPr lang="en-US" dirty="0"/>
              <a:t>And an important part of this is performing a market/technology assessment early in your research project because conducting… </a:t>
            </a:r>
          </a:p>
        </p:txBody>
      </p:sp>
      <p:sp>
        <p:nvSpPr>
          <p:cNvPr id="4" name="Slide Number Placeholder 3"/>
          <p:cNvSpPr>
            <a:spLocks noGrp="1"/>
          </p:cNvSpPr>
          <p:nvPr>
            <p:ph type="sldNum" sz="quarter" idx="5"/>
          </p:nvPr>
        </p:nvSpPr>
        <p:spPr/>
        <p:txBody>
          <a:bodyPr/>
          <a:lstStyle/>
          <a:p>
            <a:fld id="{8580A6CA-A167-41A7-A707-4E8B41E50820}" type="slidenum">
              <a:rPr lang="en-US" smtClean="0"/>
              <a:t>46</a:t>
            </a:fld>
            <a:endParaRPr lang="en-US"/>
          </a:p>
        </p:txBody>
      </p:sp>
    </p:spTree>
    <p:extLst>
      <p:ext uri="{BB962C8B-B14F-4D97-AF65-F5344CB8AC3E}">
        <p14:creationId xmlns:p14="http://schemas.microsoft.com/office/powerpoint/2010/main" val="6025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F6D7F-83DC-4446-9433-1B797264CB5C}" type="slidenum">
              <a:rPr lang="en-US" smtClean="0"/>
              <a:t>47</a:t>
            </a:fld>
            <a:endParaRPr lang="en-US"/>
          </a:p>
        </p:txBody>
      </p:sp>
    </p:spTree>
    <p:extLst>
      <p:ext uri="{BB962C8B-B14F-4D97-AF65-F5344CB8AC3E}">
        <p14:creationId xmlns:p14="http://schemas.microsoft.com/office/powerpoint/2010/main" val="3716607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Seventeen federal departments and agencies make up the Innovation, Science and Economic Development Portfolio. Together, these organizations are uniquely positioned to further the government's goal of building a knowledge-based economy in all regions of Canada and to advance the government's jobs and growth agenda.</a:t>
            </a:r>
          </a:p>
          <a:p>
            <a:endParaRPr lang="en-US" dirty="0"/>
          </a:p>
          <a:p>
            <a:r>
              <a:rPr lang="en-US" dirty="0"/>
              <a:t>Innovation, Science and Economic Development Canada works in partnership with the members of the Innovation, Science and Economic Development Portfolio to leverage resources and exploit synergies in a number of specific areas:</a:t>
            </a:r>
          </a:p>
          <a:p>
            <a:endParaRPr lang="en-US" dirty="0"/>
          </a:p>
          <a:p>
            <a:r>
              <a:rPr lang="en-US" dirty="0"/>
              <a:t>innovation through science and technology—helping firms and not-for-profit institutions more rapidly turn ideas into new products and services</a:t>
            </a:r>
          </a:p>
          <a:p>
            <a:r>
              <a:rPr lang="en-US" dirty="0"/>
              <a:t>trade and investment—encouraging more firms in more sectors to export to more markets, and helping Canadian firms attract a larger share of foreign direct investment</a:t>
            </a:r>
          </a:p>
          <a:p>
            <a:r>
              <a:rPr lang="en-US" dirty="0"/>
              <a:t>growth of small and medium-sized enterprises—providing access to capital, information and services</a:t>
            </a:r>
          </a:p>
          <a:p>
            <a:r>
              <a:rPr lang="en-US" dirty="0"/>
              <a:t>economic growth of Canadian communities—fostering new approaches to community economic development, based on community strengths and information infrastructures</a:t>
            </a:r>
          </a:p>
          <a:p>
            <a:endParaRPr lang="en-US" dirty="0"/>
          </a:p>
          <a:p>
            <a:r>
              <a:rPr lang="en-US" dirty="0"/>
              <a:t>The Innovation, Science and Economic Development Portfolio includes:</a:t>
            </a:r>
          </a:p>
          <a:p>
            <a:endParaRPr lang="en-US" dirty="0"/>
          </a:p>
          <a:p>
            <a:r>
              <a:rPr lang="en-US" dirty="0"/>
              <a:t>Atlantic Canada Opportunities Agency (ACOA)</a:t>
            </a:r>
          </a:p>
          <a:p>
            <a:r>
              <a:rPr lang="en-US" dirty="0"/>
              <a:t>Business Development Bank of Canada (BDC)</a:t>
            </a:r>
          </a:p>
          <a:p>
            <a:r>
              <a:rPr lang="en-US" dirty="0"/>
              <a:t>Canada Economic Development for Quebec Regions (CED)</a:t>
            </a:r>
          </a:p>
          <a:p>
            <a:r>
              <a:rPr lang="en-US" dirty="0"/>
              <a:t>Canadian Northern Economic Development Agency (</a:t>
            </a:r>
            <a:r>
              <a:rPr lang="en-US" dirty="0" err="1"/>
              <a:t>CanNor</a:t>
            </a:r>
            <a:r>
              <a:rPr lang="en-US" dirty="0"/>
              <a:t>)</a:t>
            </a:r>
          </a:p>
          <a:p>
            <a:r>
              <a:rPr lang="en-US" b="1" dirty="0"/>
              <a:t>Canadian Space Agency (CSA)</a:t>
            </a:r>
          </a:p>
          <a:p>
            <a:r>
              <a:rPr lang="en-US" dirty="0"/>
              <a:t>Competition Tribunal (CT)</a:t>
            </a:r>
          </a:p>
          <a:p>
            <a:r>
              <a:rPr lang="en-US" dirty="0"/>
              <a:t>Copyright Board Canada (CB)</a:t>
            </a:r>
          </a:p>
          <a:p>
            <a:r>
              <a:rPr lang="en-US" dirty="0"/>
              <a:t>Destination Canada (DC) (formerly known as the Canadian Tourism Commission)</a:t>
            </a:r>
          </a:p>
          <a:p>
            <a:r>
              <a:rPr lang="en-US" b="1" dirty="0"/>
              <a:t>Federal Economic Development Agency for Southern Ontario (</a:t>
            </a:r>
            <a:r>
              <a:rPr lang="en-US" b="1" dirty="0" err="1"/>
              <a:t>FedDev</a:t>
            </a:r>
            <a:r>
              <a:rPr lang="en-US" b="1" dirty="0"/>
              <a:t> Ontario)</a:t>
            </a:r>
          </a:p>
          <a:p>
            <a:r>
              <a:rPr lang="en-US" dirty="0"/>
              <a:t>Federal Economic Development Initiative for Northern Ontario (</a:t>
            </a:r>
            <a:r>
              <a:rPr lang="en-US" dirty="0" err="1"/>
              <a:t>FedNor</a:t>
            </a:r>
            <a:r>
              <a:rPr lang="en-US" dirty="0"/>
              <a:t>)</a:t>
            </a:r>
          </a:p>
          <a:p>
            <a:r>
              <a:rPr lang="en-US" b="1" dirty="0"/>
              <a:t>Innovation, Science and Economic Development Canada (ISED)</a:t>
            </a:r>
          </a:p>
          <a:p>
            <a:r>
              <a:rPr lang="en-US" b="1" dirty="0"/>
              <a:t>National Research Council Canada (NRC)</a:t>
            </a:r>
          </a:p>
          <a:p>
            <a:r>
              <a:rPr lang="en-US" b="1" dirty="0"/>
              <a:t>Natural Sciences and Engineering Research Council Canada (NSERC)</a:t>
            </a:r>
          </a:p>
          <a:p>
            <a:r>
              <a:rPr lang="en-US" b="1" dirty="0"/>
              <a:t>Social Sciences and Humanities Research Council of Canada (SSHRC)</a:t>
            </a:r>
          </a:p>
          <a:p>
            <a:r>
              <a:rPr lang="en-US" dirty="0"/>
              <a:t>Standards Council of Canada (SCC)</a:t>
            </a:r>
          </a:p>
          <a:p>
            <a:r>
              <a:rPr lang="en-US" dirty="0"/>
              <a:t>Statistics Canada (</a:t>
            </a:r>
            <a:r>
              <a:rPr lang="en-US" dirty="0" err="1"/>
              <a:t>StatCan</a:t>
            </a:r>
            <a:r>
              <a:rPr lang="en-US" dirty="0"/>
              <a:t>)</a:t>
            </a:r>
          </a:p>
          <a:p>
            <a:r>
              <a:rPr lang="en-US" dirty="0"/>
              <a:t>Western Economic Diversification Canada (WD)</a:t>
            </a:r>
          </a:p>
          <a:p>
            <a:r>
              <a:rPr lang="en-US" dirty="0"/>
              <a:t>The following organizations are also associated with the Innovation, Science and Economic Development Portfolio:</a:t>
            </a:r>
          </a:p>
          <a:p>
            <a:endParaRPr lang="en-US" dirty="0"/>
          </a:p>
          <a:p>
            <a:r>
              <a:rPr lang="en-US" b="1" dirty="0"/>
              <a:t>Genome Canada</a:t>
            </a:r>
          </a:p>
          <a:p>
            <a:r>
              <a:rPr lang="en-US" b="1" dirty="0"/>
              <a:t>Canada Foundation for Innovation (CFI)</a:t>
            </a:r>
          </a:p>
          <a:p>
            <a:r>
              <a:rPr lang="en-US" dirty="0"/>
              <a:t>Council of Canadian Academies</a:t>
            </a:r>
          </a:p>
          <a:p>
            <a:r>
              <a:rPr lang="en-US" dirty="0"/>
              <a:t>Pierre Elliott Trudeau Foundation</a:t>
            </a:r>
          </a:p>
          <a:p>
            <a:r>
              <a:rPr lang="en-US" b="1" dirty="0"/>
              <a:t>Sustainable Development Technology Canada (SDTC)</a:t>
            </a:r>
          </a:p>
        </p:txBody>
      </p:sp>
      <p:sp>
        <p:nvSpPr>
          <p:cNvPr id="4" name="Slide Number Placeholder 3"/>
          <p:cNvSpPr>
            <a:spLocks noGrp="1"/>
          </p:cNvSpPr>
          <p:nvPr>
            <p:ph type="sldNum" sz="quarter" idx="5"/>
          </p:nvPr>
        </p:nvSpPr>
        <p:spPr/>
        <p:txBody>
          <a:bodyPr/>
          <a:lstStyle/>
          <a:p>
            <a:fld id="{43FF6D7F-83DC-4446-9433-1B797264CB5C}" type="slidenum">
              <a:rPr lang="en-US" smtClean="0"/>
              <a:t>48</a:t>
            </a:fld>
            <a:endParaRPr lang="en-US"/>
          </a:p>
        </p:txBody>
      </p:sp>
    </p:spTree>
    <p:extLst>
      <p:ext uri="{BB962C8B-B14F-4D97-AF65-F5344CB8AC3E}">
        <p14:creationId xmlns:p14="http://schemas.microsoft.com/office/powerpoint/2010/main" val="95525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3FF6D7F-83DC-4446-9433-1B797264CB5C}" type="slidenum">
              <a:rPr lang="en-US" smtClean="0"/>
              <a:t>49</a:t>
            </a:fld>
            <a:endParaRPr lang="en-US"/>
          </a:p>
        </p:txBody>
      </p:sp>
    </p:spTree>
    <p:extLst>
      <p:ext uri="{BB962C8B-B14F-4D97-AF65-F5344CB8AC3E}">
        <p14:creationId xmlns:p14="http://schemas.microsoft.com/office/powerpoint/2010/main" val="17532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3FF6D7F-83DC-4446-9433-1B797264CB5C}" type="slidenum">
              <a:rPr lang="en-US" smtClean="0"/>
              <a:t>50</a:t>
            </a:fld>
            <a:endParaRPr lang="en-US"/>
          </a:p>
        </p:txBody>
      </p:sp>
    </p:spTree>
    <p:extLst>
      <p:ext uri="{BB962C8B-B14F-4D97-AF65-F5344CB8AC3E}">
        <p14:creationId xmlns:p14="http://schemas.microsoft.com/office/powerpoint/2010/main" val="37964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3FF6D7F-83DC-4446-9433-1B797264CB5C}" type="slidenum">
              <a:rPr lang="en-US" smtClean="0"/>
              <a:t>51</a:t>
            </a:fld>
            <a:endParaRPr lang="en-US"/>
          </a:p>
        </p:txBody>
      </p:sp>
    </p:spTree>
    <p:extLst>
      <p:ext uri="{BB962C8B-B14F-4D97-AF65-F5344CB8AC3E}">
        <p14:creationId xmlns:p14="http://schemas.microsoft.com/office/powerpoint/2010/main" val="32007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F6D7F-83DC-4446-9433-1B797264CB5C}" type="slidenum">
              <a:rPr lang="en-US" smtClean="0"/>
              <a:t>52</a:t>
            </a:fld>
            <a:endParaRPr lang="en-US"/>
          </a:p>
        </p:txBody>
      </p:sp>
    </p:spTree>
    <p:extLst>
      <p:ext uri="{BB962C8B-B14F-4D97-AF65-F5344CB8AC3E}">
        <p14:creationId xmlns:p14="http://schemas.microsoft.com/office/powerpoint/2010/main" val="1189415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behind the workshop. </a:t>
            </a:r>
          </a:p>
          <a:p>
            <a:endParaRPr lang="en-US" dirty="0"/>
          </a:p>
          <a:p>
            <a:r>
              <a:rPr lang="en-US" dirty="0"/>
              <a:t>Commercializing academic research is hard and, frankly, the track records of universities, even the top ones, are pretty poor. There are lots of reasons why and no single fix but one of the issues that we’ve seen (and one that is often overlooked by traditional ‘commercialization programs’) is that most researchers don’t start thinking about commercializing their research until after a technology has been developed or a discovery made. And so what you end up with is a solution looking for a problem – as opposed to a solution to a known problem. And if you’re lucky enough to even find the problem – chances are that the solution doesn’t align with the needs/wants of the target market, which is not surprising considering that the solution was developed in the absence of any market input. And usually it is difficult at this stage to make any changes to the solution because the research project is over and the student is finishing up or has already left, or there is no funding and even if there was the activities needed aren’t really considered ‘research’ and so the funds cannot be used or a publication will not result from the work, etc. And so the technology sits on a shelf… which is a shame</a:t>
            </a:r>
          </a:p>
          <a:p>
            <a:endParaRPr lang="en-US" dirty="0"/>
          </a:p>
          <a:p>
            <a:r>
              <a:rPr lang="en-US" dirty="0"/>
              <a:t>We hope that this workshop will help you see the value of thinking about commercialization (or just the real-world use of your research) earlier in the process so that the chances of your technology/research being utilized in the real-world are improved.  </a:t>
            </a:r>
          </a:p>
          <a:p>
            <a:endParaRPr lang="en-US" dirty="0"/>
          </a:p>
          <a:p>
            <a:r>
              <a:rPr lang="en-US" dirty="0"/>
              <a:t>And an important part of this is performing a market/technology assessment early in your research project because conducting…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A6CA-A167-41A7-A707-4E8B41E508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69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A6CA-A167-41A7-A707-4E8B41E50820}" type="slidenum">
              <a:rPr lang="en-US" smtClean="0"/>
              <a:t>3</a:t>
            </a:fld>
            <a:endParaRPr lang="en-US"/>
          </a:p>
        </p:txBody>
      </p:sp>
    </p:spTree>
    <p:extLst>
      <p:ext uri="{BB962C8B-B14F-4D97-AF65-F5344CB8AC3E}">
        <p14:creationId xmlns:p14="http://schemas.microsoft.com/office/powerpoint/2010/main" val="183167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conduct a technology assessment?</a:t>
            </a:r>
          </a:p>
          <a:p>
            <a:endParaRPr lang="en-US" dirty="0"/>
          </a:p>
          <a:p>
            <a:endParaRPr lang="en-US" dirty="0"/>
          </a:p>
          <a:p>
            <a:r>
              <a:rPr lang="en-US" dirty="0"/>
              <a:t>Talk about how these magazines are always looking for content and how we used it to write an article about our research/technology to get industry partners.  </a:t>
            </a:r>
          </a:p>
        </p:txBody>
      </p:sp>
      <p:sp>
        <p:nvSpPr>
          <p:cNvPr id="4" name="Slide Number Placeholder 3"/>
          <p:cNvSpPr>
            <a:spLocks noGrp="1"/>
          </p:cNvSpPr>
          <p:nvPr>
            <p:ph type="sldNum" sz="quarter" idx="5"/>
          </p:nvPr>
        </p:nvSpPr>
        <p:spPr/>
        <p:txBody>
          <a:bodyPr/>
          <a:lstStyle/>
          <a:p>
            <a:fld id="{8580A6CA-A167-41A7-A707-4E8B41E50820}" type="slidenum">
              <a:rPr lang="en-US" smtClean="0"/>
              <a:t>4</a:t>
            </a:fld>
            <a:endParaRPr lang="en-US"/>
          </a:p>
        </p:txBody>
      </p:sp>
    </p:spTree>
    <p:extLst>
      <p:ext uri="{BB962C8B-B14F-4D97-AF65-F5344CB8AC3E}">
        <p14:creationId xmlns:p14="http://schemas.microsoft.com/office/powerpoint/2010/main" val="405566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conduct a technology assessment?</a:t>
            </a:r>
          </a:p>
          <a:p>
            <a:endParaRPr lang="en-US" dirty="0"/>
          </a:p>
          <a:p>
            <a:endParaRPr lang="en-US" dirty="0"/>
          </a:p>
          <a:p>
            <a:r>
              <a:rPr lang="en-US" dirty="0"/>
              <a:t>Talk about how these magazines are always looking for content and how we used it to write an article about our research/technology to get industry partners.  </a:t>
            </a:r>
          </a:p>
        </p:txBody>
      </p:sp>
      <p:sp>
        <p:nvSpPr>
          <p:cNvPr id="4" name="Slide Number Placeholder 3"/>
          <p:cNvSpPr>
            <a:spLocks noGrp="1"/>
          </p:cNvSpPr>
          <p:nvPr>
            <p:ph type="sldNum" sz="quarter" idx="5"/>
          </p:nvPr>
        </p:nvSpPr>
        <p:spPr/>
        <p:txBody>
          <a:bodyPr/>
          <a:lstStyle/>
          <a:p>
            <a:fld id="{8580A6CA-A167-41A7-A707-4E8B41E50820}" type="slidenum">
              <a:rPr lang="en-US" smtClean="0"/>
              <a:t>6</a:t>
            </a:fld>
            <a:endParaRPr lang="en-US"/>
          </a:p>
        </p:txBody>
      </p:sp>
    </p:spTree>
    <p:extLst>
      <p:ext uri="{BB962C8B-B14F-4D97-AF65-F5344CB8AC3E}">
        <p14:creationId xmlns:p14="http://schemas.microsoft.com/office/powerpoint/2010/main" val="280503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conduct a technology assessment?</a:t>
            </a:r>
          </a:p>
          <a:p>
            <a:endParaRPr lang="en-US" dirty="0"/>
          </a:p>
          <a:p>
            <a:endParaRPr lang="en-US" dirty="0"/>
          </a:p>
          <a:p>
            <a:r>
              <a:rPr lang="en-US" dirty="0"/>
              <a:t>Talk about how these magazines are always looking for content and how we used it to write an article about our research/technology to get industry partners.  </a:t>
            </a:r>
          </a:p>
        </p:txBody>
      </p:sp>
      <p:sp>
        <p:nvSpPr>
          <p:cNvPr id="4" name="Slide Number Placeholder 3"/>
          <p:cNvSpPr>
            <a:spLocks noGrp="1"/>
          </p:cNvSpPr>
          <p:nvPr>
            <p:ph type="sldNum" sz="quarter" idx="5"/>
          </p:nvPr>
        </p:nvSpPr>
        <p:spPr/>
        <p:txBody>
          <a:bodyPr/>
          <a:lstStyle/>
          <a:p>
            <a:fld id="{8580A6CA-A167-41A7-A707-4E8B41E50820}" type="slidenum">
              <a:rPr lang="en-US" smtClean="0"/>
              <a:t>9</a:t>
            </a:fld>
            <a:endParaRPr lang="en-US"/>
          </a:p>
        </p:txBody>
      </p:sp>
    </p:spTree>
    <p:extLst>
      <p:ext uri="{BB962C8B-B14F-4D97-AF65-F5344CB8AC3E}">
        <p14:creationId xmlns:p14="http://schemas.microsoft.com/office/powerpoint/2010/main" val="70082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 We have an invention disclosure form that we use that are filled out by researchers and in it there are two checkboxes – one that asks if a literature review has been conducted – this is checked more than 95% of the time – and one that asks if a patent review has been conducted – this is not checked about 99% of the time.   </a:t>
            </a:r>
          </a:p>
          <a:p>
            <a:endParaRPr lang="en-US" dirty="0"/>
          </a:p>
          <a:p>
            <a:r>
              <a:rPr lang="en-US" dirty="0"/>
              <a:t>By not conducting a patent review you’re missing out on tons of research that has been conducted by industry, and it’s significant  – check this out….</a:t>
            </a:r>
          </a:p>
        </p:txBody>
      </p:sp>
      <p:sp>
        <p:nvSpPr>
          <p:cNvPr id="4" name="Slide Number Placeholder 3"/>
          <p:cNvSpPr>
            <a:spLocks noGrp="1"/>
          </p:cNvSpPr>
          <p:nvPr>
            <p:ph type="sldNum" sz="quarter" idx="5"/>
          </p:nvPr>
        </p:nvSpPr>
        <p:spPr/>
        <p:txBody>
          <a:bodyPr/>
          <a:lstStyle/>
          <a:p>
            <a:fld id="{8580A6CA-A167-41A7-A707-4E8B41E50820}" type="slidenum">
              <a:rPr lang="en-US" smtClean="0"/>
              <a:t>13</a:t>
            </a:fld>
            <a:endParaRPr lang="en-US"/>
          </a:p>
        </p:txBody>
      </p:sp>
    </p:spTree>
    <p:extLst>
      <p:ext uri="{BB962C8B-B14F-4D97-AF65-F5344CB8AC3E}">
        <p14:creationId xmlns:p14="http://schemas.microsoft.com/office/powerpoint/2010/main" val="184746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behind the workshop. </a:t>
            </a:r>
          </a:p>
          <a:p>
            <a:endParaRPr lang="en-US" dirty="0"/>
          </a:p>
          <a:p>
            <a:r>
              <a:rPr lang="en-US" dirty="0"/>
              <a:t>Commercializing academic research is hard and, frankly, the track records of universities, even the top ones, are pretty poor. There are lots of reasons why and no single fix but one of the issues that we’ve seen (and one that is often overlooked by traditional ‘commercialization programs’) is that most researchers don’t start thinking about commercializing their research until after a technology has been developed or a discovery made. And so what you end up with is a solution looking for a problem – as opposed to a solution to a known problem. And if you’re lucky enough to even find the problem – chances are that the solution doesn’t align with the needs/wants of the target market, which is not surprising considering that the solution was developed in the absence of any market input. And usually it is difficult at this stage to make any changes to the solution because the research project is over and the student is finishing up or has already left, or there is no funding and even if there was the activities needed aren’t really considered ‘research’ and so the funds cannot be used or a publication will not result from the work, etc. And so the technology sits on a shelf… which is a shame</a:t>
            </a:r>
          </a:p>
          <a:p>
            <a:endParaRPr lang="en-US" dirty="0"/>
          </a:p>
          <a:p>
            <a:r>
              <a:rPr lang="en-US" dirty="0"/>
              <a:t>We hope that this workshop will help you see the value of thinking about commercialization (or just the real-world use of your research) earlier in the process so that the chances of your technology/research being utilized in the real-world are improved.  </a:t>
            </a:r>
          </a:p>
          <a:p>
            <a:endParaRPr lang="en-US" dirty="0"/>
          </a:p>
          <a:p>
            <a:r>
              <a:rPr lang="en-US" dirty="0"/>
              <a:t>And an important part of this is performing a market/technology assessment early in your research project because conducting… </a:t>
            </a:r>
          </a:p>
        </p:txBody>
      </p:sp>
      <p:sp>
        <p:nvSpPr>
          <p:cNvPr id="4" name="Slide Number Placeholder 3"/>
          <p:cNvSpPr>
            <a:spLocks noGrp="1"/>
          </p:cNvSpPr>
          <p:nvPr>
            <p:ph type="sldNum" sz="quarter" idx="5"/>
          </p:nvPr>
        </p:nvSpPr>
        <p:spPr/>
        <p:txBody>
          <a:bodyPr/>
          <a:lstStyle/>
          <a:p>
            <a:fld id="{8580A6CA-A167-41A7-A707-4E8B41E50820}" type="slidenum">
              <a:rPr lang="en-US" smtClean="0"/>
              <a:t>24</a:t>
            </a:fld>
            <a:endParaRPr lang="en-US"/>
          </a:p>
        </p:txBody>
      </p:sp>
    </p:spTree>
    <p:extLst>
      <p:ext uri="{BB962C8B-B14F-4D97-AF65-F5344CB8AC3E}">
        <p14:creationId xmlns:p14="http://schemas.microsoft.com/office/powerpoint/2010/main" val="296718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 Four short sentences and I get it. Notice that they’re not telling me how it works… Frankly, I don’t care how it works… all I care about is how it’s going to benefit me, make my life easier. </a:t>
            </a:r>
          </a:p>
          <a:p>
            <a:endParaRPr lang="en-US" dirty="0"/>
          </a:p>
          <a:p>
            <a:r>
              <a:rPr lang="en-US" dirty="0"/>
              <a:t>So how do we apply this to a research project that is more complex and difficult to summarize. Here’s an example of a summary that I recently received from a researcher – and to be fair, I asked for a summary not a value proposition statement.</a:t>
            </a:r>
          </a:p>
        </p:txBody>
      </p:sp>
      <p:sp>
        <p:nvSpPr>
          <p:cNvPr id="4" name="Slide Number Placeholder 3"/>
          <p:cNvSpPr>
            <a:spLocks noGrp="1"/>
          </p:cNvSpPr>
          <p:nvPr>
            <p:ph type="sldNum" sz="quarter" idx="5"/>
          </p:nvPr>
        </p:nvSpPr>
        <p:spPr/>
        <p:txBody>
          <a:bodyPr/>
          <a:lstStyle/>
          <a:p>
            <a:fld id="{8580A6CA-A167-41A7-A707-4E8B41E50820}" type="slidenum">
              <a:rPr lang="en-US" smtClean="0"/>
              <a:t>34</a:t>
            </a:fld>
            <a:endParaRPr lang="en-US"/>
          </a:p>
        </p:txBody>
      </p:sp>
    </p:spTree>
    <p:extLst>
      <p:ext uri="{BB962C8B-B14F-4D97-AF65-F5344CB8AC3E}">
        <p14:creationId xmlns:p14="http://schemas.microsoft.com/office/powerpoint/2010/main" val="368346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 A bit wordy. Uses scientific words that not everyone will readily understand. Kind of tells a story as opposed to telling the reader why they should care or how it is going to benefit them. So we revised it and came up with this…</a:t>
            </a:r>
          </a:p>
        </p:txBody>
      </p:sp>
      <p:sp>
        <p:nvSpPr>
          <p:cNvPr id="4" name="Slide Number Placeholder 3"/>
          <p:cNvSpPr>
            <a:spLocks noGrp="1"/>
          </p:cNvSpPr>
          <p:nvPr>
            <p:ph type="sldNum" sz="quarter" idx="5"/>
          </p:nvPr>
        </p:nvSpPr>
        <p:spPr/>
        <p:txBody>
          <a:bodyPr/>
          <a:lstStyle/>
          <a:p>
            <a:fld id="{8580A6CA-A167-41A7-A707-4E8B41E50820}" type="slidenum">
              <a:rPr lang="en-US" smtClean="0"/>
              <a:t>35</a:t>
            </a:fld>
            <a:endParaRPr lang="en-US"/>
          </a:p>
        </p:txBody>
      </p:sp>
    </p:spTree>
    <p:extLst>
      <p:ext uri="{BB962C8B-B14F-4D97-AF65-F5344CB8AC3E}">
        <p14:creationId xmlns:p14="http://schemas.microsoft.com/office/powerpoint/2010/main" val="302773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03E4-2FEA-45DC-B8B7-ED9FBF379C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5B1F53-AE38-4075-98A7-F77A6081C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995130-C517-4951-AFFD-42736DD5B696}"/>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5" name="Footer Placeholder 4">
            <a:extLst>
              <a:ext uri="{FF2B5EF4-FFF2-40B4-BE49-F238E27FC236}">
                <a16:creationId xmlns:a16="http://schemas.microsoft.com/office/drawing/2014/main" id="{3CDB36C8-2AFC-4930-A916-005866109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CE92C-F821-4327-9CF1-C6D8AADDA771}"/>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290677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8F2-E252-4E3F-A2E4-DECF8F9E53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126A3-CCEE-41E8-9253-67E6EB2BB7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BD3AA-ECB2-494F-B9EF-26E99E77F62A}"/>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5" name="Footer Placeholder 4">
            <a:extLst>
              <a:ext uri="{FF2B5EF4-FFF2-40B4-BE49-F238E27FC236}">
                <a16:creationId xmlns:a16="http://schemas.microsoft.com/office/drawing/2014/main" id="{BF24B4B2-D1C3-4033-ACF7-0EA5DBA1E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280AD-DDA1-49DF-B211-3A15C2CB14AD}"/>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342612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A3352-5C88-4EA7-AEF5-75183DBCFE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31656A-F222-461E-A1D6-209CBA8315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7D1BF-BDB0-4FC5-98B2-62B31EA2D32C}"/>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5" name="Footer Placeholder 4">
            <a:extLst>
              <a:ext uri="{FF2B5EF4-FFF2-40B4-BE49-F238E27FC236}">
                <a16:creationId xmlns:a16="http://schemas.microsoft.com/office/drawing/2014/main" id="{FFE11935-6319-4755-8791-7B5EAE767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D0CC8-B2E4-48B5-8C69-6A429D3E542A}"/>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2389912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8051" y="2130426"/>
            <a:ext cx="10369549" cy="1470025"/>
          </a:xfrm>
        </p:spPr>
        <p:txBody>
          <a:bodyPr lIns="0" tIns="0" rIns="0" bIns="0" anchor="t">
            <a:normAutofit/>
          </a:bodyPr>
          <a:lstStyle>
            <a:lvl1pPr algn="l">
              <a:defRPr sz="3600" b="0">
                <a:solidFill>
                  <a:schemeClr val="tx1"/>
                </a:solidFill>
                <a:latin typeface="Palatino Linotype"/>
                <a:cs typeface="Palatino Linotype"/>
              </a:defRPr>
            </a:lvl1pPr>
          </a:lstStyle>
          <a:p>
            <a:r>
              <a:rPr lang="en-US"/>
              <a:t>Click to edit Master title style</a:t>
            </a:r>
          </a:p>
        </p:txBody>
      </p:sp>
      <p:sp>
        <p:nvSpPr>
          <p:cNvPr id="3" name="Subtitle 2"/>
          <p:cNvSpPr>
            <a:spLocks noGrp="1"/>
          </p:cNvSpPr>
          <p:nvPr>
            <p:ph type="subTitle" idx="1"/>
          </p:nvPr>
        </p:nvSpPr>
        <p:spPr>
          <a:xfrm>
            <a:off x="914400" y="3886200"/>
            <a:ext cx="10363200" cy="1752600"/>
          </a:xfrm>
        </p:spPr>
        <p:txBody>
          <a:bodyPr lIns="0" bIns="0">
            <a:normAutofit/>
          </a:bodyPr>
          <a:lstStyle>
            <a:lvl1pPr marL="0" indent="0" algn="l">
              <a:buNone/>
              <a:defRPr sz="1800" b="1"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2"/>
          </p:nvPr>
        </p:nvSpPr>
        <p:spPr>
          <a:xfrm>
            <a:off x="914400" y="6495562"/>
            <a:ext cx="1213027"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2/9/2021</a:t>
            </a:fld>
            <a:endParaRPr lang="en-US"/>
          </a:p>
        </p:txBody>
      </p:sp>
      <p:sp>
        <p:nvSpPr>
          <p:cNvPr id="9" name="Footer Placeholder 4"/>
          <p:cNvSpPr>
            <a:spLocks noGrp="1"/>
          </p:cNvSpPr>
          <p:nvPr>
            <p:ph type="ftr" sz="quarter" idx="3"/>
          </p:nvPr>
        </p:nvSpPr>
        <p:spPr>
          <a:xfrm>
            <a:off x="1758384" y="6495562"/>
            <a:ext cx="4236017" cy="365125"/>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8737601" y="6495562"/>
            <a:ext cx="2539932" cy="365125"/>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spTree>
    <p:extLst>
      <p:ext uri="{BB962C8B-B14F-4D97-AF65-F5344CB8AC3E}">
        <p14:creationId xmlns:p14="http://schemas.microsoft.com/office/powerpoint/2010/main" val="389259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lIns="0" tIns="0" rIns="0" bIns="0"/>
          <a:lstStyle>
            <a:lvl1pPr marL="228600" indent="-228600">
              <a:defRPr sz="2400">
                <a:latin typeface="Palatino Linotype"/>
                <a:cs typeface="Palatino Linotype"/>
              </a:defRPr>
            </a:lvl1pPr>
            <a:lvl2pPr marL="455613" indent="-227013">
              <a:defRPr sz="2400">
                <a:latin typeface="Palatino Linotype"/>
                <a:cs typeface="Palatino Linotype"/>
              </a:defRPr>
            </a:lvl2pPr>
            <a:lvl3pPr marL="684213" indent="-228600">
              <a:defRPr sz="2400">
                <a:latin typeface="Palatino Linotype"/>
                <a:cs typeface="Palatino Linotype"/>
              </a:defRPr>
            </a:lvl3pPr>
            <a:lvl4pPr marL="911225" indent="-227013">
              <a:defRPr>
                <a:latin typeface="Palatino Linotype"/>
                <a:cs typeface="Palatino Linotype"/>
              </a:defRPr>
            </a:lvl4pPr>
            <a:lvl5pPr marL="1139825" indent="-228600">
              <a:defRPr>
                <a:latin typeface="Palatino Linotype"/>
                <a:cs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1168850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1" y="4406901"/>
            <a:ext cx="10411884" cy="1362075"/>
          </a:xfrm>
        </p:spPr>
        <p:txBody>
          <a:bodyPr anchor="t">
            <a:normAutofit/>
          </a:bodyPr>
          <a:lstStyle>
            <a:lvl1pPr algn="l">
              <a:defRPr sz="3600" b="0" i="0" cap="none">
                <a:latin typeface="Palatino Linotype"/>
                <a:cs typeface="Palatino Linotype"/>
              </a:defRPr>
            </a:lvl1pPr>
          </a:lstStyle>
          <a:p>
            <a:r>
              <a:rPr lang="en-US"/>
              <a:t>Click to edit Master title style</a:t>
            </a:r>
          </a:p>
        </p:txBody>
      </p:sp>
      <p:sp>
        <p:nvSpPr>
          <p:cNvPr id="3" name="Text Placeholder 2"/>
          <p:cNvSpPr>
            <a:spLocks noGrp="1"/>
          </p:cNvSpPr>
          <p:nvPr>
            <p:ph type="body" idx="1"/>
          </p:nvPr>
        </p:nvSpPr>
        <p:spPr>
          <a:xfrm>
            <a:off x="908052" y="2906714"/>
            <a:ext cx="10418233" cy="1400017"/>
          </a:xfrm>
        </p:spPr>
        <p:txBody>
          <a:bodyPr lIns="0" tIns="0" rIns="0" bIns="0" anchor="b"/>
          <a:lstStyle>
            <a:lvl1pPr marL="0" indent="0">
              <a:buNone/>
              <a:defRPr sz="2000" b="1">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AE53F-E227-A345-A672-286B2CEC4DE6}" type="datetimeFigureOut">
              <a:rPr lang="en-US"/>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411998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8051" y="1711325"/>
            <a:ext cx="5086349" cy="4414838"/>
          </a:xfrm>
        </p:spPr>
        <p:txBody>
          <a:bodyPr lIns="0" tIns="0" rIns="0" b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3987" y="1711325"/>
            <a:ext cx="5178412" cy="4414838"/>
          </a:xfrm>
        </p:spPr>
        <p:txBody>
          <a:bodyPr lIns="0" tIns="0" r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AE53F-E227-A345-A672-286B2CEC4DE6}" type="datetimeFigureOut">
              <a:rPr lang="en-US"/>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187832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AE53F-E227-A345-A672-286B2CEC4DE6}" type="datetimeFigureOut">
              <a:rPr lang="en-US"/>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405600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E53F-E227-A345-A672-286B2CEC4DE6}" type="datetimeFigureOut">
              <a:rPr lang="en-US"/>
              <a:pPr/>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317914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8052" y="1180484"/>
            <a:ext cx="3712633" cy="887398"/>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4766733" y="1719140"/>
            <a:ext cx="6815667" cy="4529138"/>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08052" y="2198140"/>
            <a:ext cx="3712633" cy="40501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368122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505022"/>
            <a:ext cx="7315200" cy="566738"/>
          </a:xfrm>
        </p:spPr>
        <p:txBody>
          <a:bodyPr anchor="b"/>
          <a:lstStyle>
            <a:lvl1pPr algn="l">
              <a:defRPr sz="2000" b="0">
                <a:solidFill>
                  <a:srgbClr val="000000"/>
                </a:solidFill>
                <a:latin typeface="Palatino Linotype"/>
                <a:cs typeface="Palatino Linotype"/>
              </a:defRPr>
            </a:lvl1pPr>
          </a:lstStyle>
          <a:p>
            <a:r>
              <a:rPr lang="en-US"/>
              <a:t>Click to edit Master title style</a:t>
            </a:r>
          </a:p>
        </p:txBody>
      </p:sp>
      <p:sp>
        <p:nvSpPr>
          <p:cNvPr id="3" name="Picture Placeholder 2"/>
          <p:cNvSpPr>
            <a:spLocks noGrp="1"/>
          </p:cNvSpPr>
          <p:nvPr>
            <p:ph type="pic" idx="1"/>
          </p:nvPr>
        </p:nvSpPr>
        <p:spPr>
          <a:xfrm>
            <a:off x="914401" y="1750372"/>
            <a:ext cx="10363132" cy="38884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071760"/>
            <a:ext cx="73152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372100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F9F6-9930-4500-98EE-75270FD27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A9196-3765-4E49-928D-6FF221AB93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6185C-E1EF-45C9-940B-CD32F4BDF153}"/>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5" name="Footer Placeholder 4">
            <a:extLst>
              <a:ext uri="{FF2B5EF4-FFF2-40B4-BE49-F238E27FC236}">
                <a16:creationId xmlns:a16="http://schemas.microsoft.com/office/drawing/2014/main" id="{9FA40499-3A6C-4819-9510-B692ADE42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C76D0-BE55-4B28-92D5-2EA15AF437A2}"/>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2082779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3520718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11325"/>
            <a:ext cx="2743200" cy="441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711325"/>
            <a:ext cx="8026400" cy="441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a:pPr/>
              <a:t>‹#›</a:t>
            </a:fld>
            <a:endParaRPr lang="en-US"/>
          </a:p>
        </p:txBody>
      </p:sp>
    </p:spTree>
    <p:extLst>
      <p:ext uri="{BB962C8B-B14F-4D97-AF65-F5344CB8AC3E}">
        <p14:creationId xmlns:p14="http://schemas.microsoft.com/office/powerpoint/2010/main" val="3760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37BB-22F2-4D0B-915C-E47E6ADF32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DC0CC5-9C21-4179-B603-5B1AB7415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AF532E-7CA0-434D-9A6A-0797E11F5141}"/>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5" name="Footer Placeholder 4">
            <a:extLst>
              <a:ext uri="{FF2B5EF4-FFF2-40B4-BE49-F238E27FC236}">
                <a16:creationId xmlns:a16="http://schemas.microsoft.com/office/drawing/2014/main" id="{0733BED4-A14C-48E8-A3A6-8DE020E8C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6EDCD-0C9A-4E90-94F9-FC3F779FD1EE}"/>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426243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EBAB-D632-457C-9AF1-23A49A711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B50B6-D50D-427E-B1DA-50D4FA86FE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34FFDD-BFF6-4A98-B229-A55D8DA376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9D153F-490D-408B-A94A-5353C0476704}"/>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6" name="Footer Placeholder 5">
            <a:extLst>
              <a:ext uri="{FF2B5EF4-FFF2-40B4-BE49-F238E27FC236}">
                <a16:creationId xmlns:a16="http://schemas.microsoft.com/office/drawing/2014/main" id="{5F5A8DB2-35F2-494D-9983-DCC2DBAAD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B4ADA-F53E-48D0-B17B-F886643672C9}"/>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76072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080F-D9FE-4D59-A6AF-5842A118D5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D4E44E-A3F6-4DDB-A68E-006D33AC2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3FC437-37F9-45C0-840C-E3E236DB27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B0C5C-E1D5-4C39-9A63-589FCDC12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02D81-6AB3-4D3E-9815-D7D4148C5A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3F34D0-14C0-4364-A7CA-E4838B5DDCA1}"/>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8" name="Footer Placeholder 7">
            <a:extLst>
              <a:ext uri="{FF2B5EF4-FFF2-40B4-BE49-F238E27FC236}">
                <a16:creationId xmlns:a16="http://schemas.microsoft.com/office/drawing/2014/main" id="{55C13D92-6BCC-4863-A231-4E6C7BD063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48B978-48C0-4ACE-B17A-0FE8EAFEEB78}"/>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30597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6DDC-D8B4-4DD4-9009-E2AB57D7C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E75E1-289F-47BF-A24C-FACA432A84F3}"/>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4" name="Footer Placeholder 3">
            <a:extLst>
              <a:ext uri="{FF2B5EF4-FFF2-40B4-BE49-F238E27FC236}">
                <a16:creationId xmlns:a16="http://schemas.microsoft.com/office/drawing/2014/main" id="{92ACE2BE-1168-489E-AF23-C0EB88DF02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5A0288-6A5E-4703-8D9F-B7F0F8C4FBA1}"/>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10432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A15D43-E052-4415-9428-4BD5A1C89353}"/>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3" name="Footer Placeholder 2">
            <a:extLst>
              <a:ext uri="{FF2B5EF4-FFF2-40B4-BE49-F238E27FC236}">
                <a16:creationId xmlns:a16="http://schemas.microsoft.com/office/drawing/2014/main" id="{1F414BF5-FFBA-4F0A-834E-A2FED2B475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BB5F1B-9AAB-4E61-A15C-F1171756756F}"/>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307528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B6B0-4CD7-4D21-B7D1-E3E477969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CA3EF-F15F-458E-8C03-DDB7447D7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FC602-210C-4F5D-ABCE-2EC9129FF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AB209-93E2-448D-9130-1AB306D86BD9}"/>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6" name="Footer Placeholder 5">
            <a:extLst>
              <a:ext uri="{FF2B5EF4-FFF2-40B4-BE49-F238E27FC236}">
                <a16:creationId xmlns:a16="http://schemas.microsoft.com/office/drawing/2014/main" id="{5CF65368-1898-4D98-9C8B-07E7E696F1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9EC1D-69F9-433D-ABFB-12AE0C37903F}"/>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220899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3C30-E58F-4522-A4A1-2EAF27C88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F3F81D-35F2-4952-A529-D89F4628F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F59F95-069C-4378-913A-CE938A6C2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702DE-358E-4263-8D33-9774713FFE72}"/>
              </a:ext>
            </a:extLst>
          </p:cNvPr>
          <p:cNvSpPr>
            <a:spLocks noGrp="1"/>
          </p:cNvSpPr>
          <p:nvPr>
            <p:ph type="dt" sz="half" idx="10"/>
          </p:nvPr>
        </p:nvSpPr>
        <p:spPr/>
        <p:txBody>
          <a:bodyPr/>
          <a:lstStyle/>
          <a:p>
            <a:fld id="{3264E7B0-70F7-46B0-857D-81B10EAA4E46}" type="datetimeFigureOut">
              <a:rPr lang="en-US" smtClean="0"/>
              <a:t>2/9/2021</a:t>
            </a:fld>
            <a:endParaRPr lang="en-US"/>
          </a:p>
        </p:txBody>
      </p:sp>
      <p:sp>
        <p:nvSpPr>
          <p:cNvPr id="6" name="Footer Placeholder 5">
            <a:extLst>
              <a:ext uri="{FF2B5EF4-FFF2-40B4-BE49-F238E27FC236}">
                <a16:creationId xmlns:a16="http://schemas.microsoft.com/office/drawing/2014/main" id="{95592DB0-4D01-4F3B-88F2-5896FBA91D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1361F-BDE1-40B9-BFED-8C62153BD581}"/>
              </a:ext>
            </a:extLst>
          </p:cNvPr>
          <p:cNvSpPr>
            <a:spLocks noGrp="1"/>
          </p:cNvSpPr>
          <p:nvPr>
            <p:ph type="sldNum" sz="quarter" idx="12"/>
          </p:nvPr>
        </p:nvSpPr>
        <p:spPr/>
        <p:txBody>
          <a:bodyPr/>
          <a:lstStyle/>
          <a:p>
            <a:fld id="{5CA10F60-C2CA-48DB-ADCE-E72750CBC1E2}" type="slidenum">
              <a:rPr lang="en-US" smtClean="0"/>
              <a:t>‹#›</a:t>
            </a:fld>
            <a:endParaRPr lang="en-US"/>
          </a:p>
        </p:txBody>
      </p:sp>
    </p:spTree>
    <p:extLst>
      <p:ext uri="{BB962C8B-B14F-4D97-AF65-F5344CB8AC3E}">
        <p14:creationId xmlns:p14="http://schemas.microsoft.com/office/powerpoint/2010/main" val="9465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E71FC-8317-402A-937C-B51635C40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BD7E7B-EE5D-4440-B4B1-3F459FB7A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65BFF-6E53-41EC-B89A-C7B9C821C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4E7B0-70F7-46B0-857D-81B10EAA4E46}" type="datetimeFigureOut">
              <a:rPr lang="en-US" smtClean="0"/>
              <a:t>2/9/2021</a:t>
            </a:fld>
            <a:endParaRPr lang="en-US"/>
          </a:p>
        </p:txBody>
      </p:sp>
      <p:sp>
        <p:nvSpPr>
          <p:cNvPr id="5" name="Footer Placeholder 4">
            <a:extLst>
              <a:ext uri="{FF2B5EF4-FFF2-40B4-BE49-F238E27FC236}">
                <a16:creationId xmlns:a16="http://schemas.microsoft.com/office/drawing/2014/main" id="{070972F7-89EE-4BBF-9692-B484318A3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941D8C-7D4D-4BF1-BFE1-99A4864AD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10F60-C2CA-48DB-ADCE-E72750CBC1E2}" type="slidenum">
              <a:rPr lang="en-US" smtClean="0"/>
              <a:t>‹#›</a:t>
            </a:fld>
            <a:endParaRPr lang="en-US"/>
          </a:p>
        </p:txBody>
      </p:sp>
    </p:spTree>
    <p:extLst>
      <p:ext uri="{BB962C8B-B14F-4D97-AF65-F5344CB8AC3E}">
        <p14:creationId xmlns:p14="http://schemas.microsoft.com/office/powerpoint/2010/main" val="4135175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051" y="1"/>
            <a:ext cx="8163983" cy="944387"/>
          </a:xfrm>
          <a:prstGeom prst="rect">
            <a:avLst/>
          </a:prstGeom>
        </p:spPr>
        <p:txBody>
          <a:bodyPr vert="horz" lIns="0" tIns="45720" rIns="91440" bIns="0" rtlCol="0" anchor="ctr">
            <a:normAutofit/>
          </a:bodyPr>
          <a:lstStyle/>
          <a:p>
            <a:r>
              <a:rPr lang="en-US"/>
              <a:t>Click to edit Master title style</a:t>
            </a:r>
          </a:p>
        </p:txBody>
      </p:sp>
      <p:sp>
        <p:nvSpPr>
          <p:cNvPr id="3" name="Text Placeholder 2"/>
          <p:cNvSpPr>
            <a:spLocks noGrp="1"/>
          </p:cNvSpPr>
          <p:nvPr>
            <p:ph type="body" idx="1"/>
          </p:nvPr>
        </p:nvSpPr>
        <p:spPr>
          <a:xfrm>
            <a:off x="908051" y="1711325"/>
            <a:ext cx="10674349" cy="4414839"/>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6495562"/>
            <a:ext cx="1213027"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2/9/2021</a:t>
            </a:fld>
            <a:endParaRPr lang="en-US"/>
          </a:p>
        </p:txBody>
      </p:sp>
      <p:sp>
        <p:nvSpPr>
          <p:cNvPr id="5" name="Footer Placeholder 4"/>
          <p:cNvSpPr>
            <a:spLocks noGrp="1"/>
          </p:cNvSpPr>
          <p:nvPr>
            <p:ph type="ftr" sz="quarter" idx="3"/>
          </p:nvPr>
        </p:nvSpPr>
        <p:spPr>
          <a:xfrm>
            <a:off x="1758384" y="6495562"/>
            <a:ext cx="4236017" cy="365125"/>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495562"/>
            <a:ext cx="2539932" cy="365125"/>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pic>
        <p:nvPicPr>
          <p:cNvPr id="8" name="Picture 7" descr="QueensLogo_colour.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98001" y="109761"/>
            <a:ext cx="1979532" cy="1128952"/>
          </a:xfrm>
          <a:prstGeom prst="rect">
            <a:avLst/>
          </a:prstGeom>
        </p:spPr>
      </p:pic>
    </p:spTree>
    <p:extLst>
      <p:ext uri="{BB962C8B-B14F-4D97-AF65-F5344CB8AC3E}">
        <p14:creationId xmlns:p14="http://schemas.microsoft.com/office/powerpoint/2010/main" val="248925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p:titleStyle>
    <p:body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tbm=pts" TargetMode="External"/><Relationship Id="rId2" Type="http://schemas.openxmlformats.org/officeDocument/2006/relationships/hyperlink" Target="http://www.freepatentsonline.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orldwide.espacenet.com/patent/" TargetMode="External"/><Relationship Id="rId4" Type="http://schemas.openxmlformats.org/officeDocument/2006/relationships/hyperlink" Target="https://www.wipo.int/patentscope/e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riminallyprolific.com/cold-email-example/"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riminallyprolific.com/cold-email-example/"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hyperlink" Target="https://en.wikipedia.org/wiki/Technology_readiness_leve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ideo" Target="https://www.youtube.com/embed/in4TnQZGYj4?feature=oembed" TargetMode="Externa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s://www.innovation.ca/" TargetMode="External"/><Relationship Id="rId3" Type="http://schemas.openxmlformats.org/officeDocument/2006/relationships/hyperlink" Target="https://cihr-irsc.gc.ca/e/193.html" TargetMode="External"/><Relationship Id="rId7" Type="http://schemas.openxmlformats.org/officeDocument/2006/relationships/hyperlink" Target="https://braininstitute.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oc-innovation.ca/" TargetMode="External"/><Relationship Id="rId5" Type="http://schemas.openxmlformats.org/officeDocument/2006/relationships/hyperlink" Target="https://www.sshrc-crsh.gc.ca/home-accueil-eng.aspx" TargetMode="External"/><Relationship Id="rId10" Type="http://schemas.openxmlformats.org/officeDocument/2006/relationships/hyperlink" Target="https://www.nih.gov/" TargetMode="External"/><Relationship Id="rId4" Type="http://schemas.openxmlformats.org/officeDocument/2006/relationships/hyperlink" Target="https://www.nserc-crsng.gc.ca/index_eng.asp" TargetMode="External"/><Relationship Id="rId9" Type="http://schemas.openxmlformats.org/officeDocument/2006/relationships/hyperlink" Target="https://www.mitacs.ca/en"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sdtc.ca/en/" TargetMode="External"/><Relationship Id="rId3" Type="http://schemas.openxmlformats.org/officeDocument/2006/relationships/hyperlink" Target="http://www.ic.gc.ca/eic/site/icgc.nsf/eng/home" TargetMode="External"/><Relationship Id="rId7" Type="http://schemas.openxmlformats.org/officeDocument/2006/relationships/hyperlink" Target="https://www.genomecanada.ca/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sc-csa.gc.ca/eng/default.asp" TargetMode="External"/><Relationship Id="rId5" Type="http://schemas.openxmlformats.org/officeDocument/2006/relationships/hyperlink" Target="https://nrc.canada.ca/en/support-technology-innovation" TargetMode="External"/><Relationship Id="rId10" Type="http://schemas.openxmlformats.org/officeDocument/2006/relationships/hyperlink" Target="https://www.ic.gc.ca/eic/site/118.nsf/eng/home" TargetMode="External"/><Relationship Id="rId4" Type="http://schemas.openxmlformats.org/officeDocument/2006/relationships/hyperlink" Target="https://nrc.canada.ca/en" TargetMode="External"/><Relationship Id="rId9" Type="http://schemas.openxmlformats.org/officeDocument/2006/relationships/hyperlink" Target="https://www.ic.gc.ca/eic/site/101.nsf/eng/00001.html"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digitalsupercluster.ca/" TargetMode="External"/><Relationship Id="rId3" Type="http://schemas.openxmlformats.org/officeDocument/2006/relationships/hyperlink" Target="https://www.investcanada.ca/" TargetMode="External"/><Relationship Id="rId7" Type="http://schemas.openxmlformats.org/officeDocument/2006/relationships/hyperlink" Target="https://oceansupercluster.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caleai.ca/" TargetMode="External"/><Relationship Id="rId11" Type="http://schemas.openxmlformats.org/officeDocument/2006/relationships/hyperlink" Target="https://www.canada.ca/en/department-national-defence/programs/defence-ideas.html" TargetMode="External"/><Relationship Id="rId5" Type="http://schemas.openxmlformats.org/officeDocument/2006/relationships/hyperlink" Target="https://www.ngen.ca/" TargetMode="External"/><Relationship Id="rId10" Type="http://schemas.openxmlformats.org/officeDocument/2006/relationships/hyperlink" Target="https://www.investcanada.ca/programs-incentives/strategic-innovation-fund?gclid=EAIaIQobChMIk_vL3PSg7gIVwtXACh1B-AAHEAAYASAAEgL44PD_BwE" TargetMode="External"/><Relationship Id="rId4" Type="http://schemas.openxmlformats.org/officeDocument/2006/relationships/hyperlink" Target="https://www.ic.gc.ca/eic/site/093.nsf/eng/home" TargetMode="External"/><Relationship Id="rId9" Type="http://schemas.openxmlformats.org/officeDocument/2006/relationships/hyperlink" Target="https://www.proteinindustriescanada.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s://cleanresourceinnovation.com/" TargetMode="External"/><Relationship Id="rId13" Type="http://schemas.openxmlformats.org/officeDocument/2006/relationships/hyperlink" Target="https://www.admarebio.com/" TargetMode="External"/><Relationship Id="rId3" Type="http://schemas.openxmlformats.org/officeDocument/2006/relationships/hyperlink" Target="https://cutric-crituc.org/" TargetMode="External"/><Relationship Id="rId7" Type="http://schemas.openxmlformats.org/officeDocument/2006/relationships/hyperlink" Target="https://www.cemi.ca/mica-national-innovation-ecosystem/" TargetMode="External"/><Relationship Id="rId12" Type="http://schemas.openxmlformats.org/officeDocument/2006/relationships/hyperlink" Target="https://www.lifescience.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emi.ca/" TargetMode="External"/><Relationship Id="rId11" Type="http://schemas.openxmlformats.org/officeDocument/2006/relationships/hyperlink" Target="https://www.encqor.ca/" TargetMode="External"/><Relationship Id="rId5" Type="http://schemas.openxmlformats.org/officeDocument/2006/relationships/hyperlink" Target="https://theoac.ca/" TargetMode="External"/><Relationship Id="rId10" Type="http://schemas.openxmlformats.org/officeDocument/2006/relationships/hyperlink" Target="https://www.avinhub.ca/" TargetMode="External"/><Relationship Id="rId4" Type="http://schemas.openxmlformats.org/officeDocument/2006/relationships/hyperlink" Target="https://www.criaq.aero/en/" TargetMode="External"/><Relationship Id="rId9" Type="http://schemas.openxmlformats.org/officeDocument/2006/relationships/hyperlink" Target="https://cna.ca/about-cna/members/" TargetMode="External"/><Relationship Id="rId14" Type="http://schemas.openxmlformats.org/officeDocument/2006/relationships/hyperlink" Target="https://cqdm.org/en/mission-et-vision/"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canadianfoodinnovators.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opticalsatcom.com/" TargetMode="External"/><Relationship Id="rId4" Type="http://schemas.openxmlformats.org/officeDocument/2006/relationships/hyperlink" Target="https://www.satellitecanada.or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facebook.com/QueensInnovates/" TargetMode="External"/><Relationship Id="rId13" Type="http://schemas.openxmlformats.org/officeDocument/2006/relationships/hyperlink" Target="https://www.instagram.com/wecanqueensu/" TargetMode="External"/><Relationship Id="rId3" Type="http://schemas.openxmlformats.org/officeDocument/2006/relationships/hyperlink" Target="https://www.queensu.ca/partnershipsandinnovation/" TargetMode="External"/><Relationship Id="rId7" Type="http://schemas.openxmlformats.org/officeDocument/2006/relationships/hyperlink" Target="https://twitter.com/QueensInnovates" TargetMode="External"/><Relationship Id="rId12" Type="http://schemas.openxmlformats.org/officeDocument/2006/relationships/hyperlink" Target="https://www.facebook.com/WECANQueens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channel/UCKGqfyz8KQNLyKMTtE5HjCA" TargetMode="External"/><Relationship Id="rId11" Type="http://schemas.openxmlformats.org/officeDocument/2006/relationships/hyperlink" Target="https://twitter.com/WeCanQueensU" TargetMode="External"/><Relationship Id="rId5" Type="http://schemas.openxmlformats.org/officeDocument/2006/relationships/hyperlink" Target="https://www.queensu.ca/partnershipsandinnovation/workshops-and-events" TargetMode="External"/><Relationship Id="rId10" Type="http://schemas.openxmlformats.org/officeDocument/2006/relationships/hyperlink" Target="https://www.linkedin.com/company/queensinnovates/" TargetMode="External"/><Relationship Id="rId4" Type="http://schemas.openxmlformats.org/officeDocument/2006/relationships/hyperlink" Target="https://www.queensu.ca/partnershipsandinnovation/news" TargetMode="External"/><Relationship Id="rId9" Type="http://schemas.openxmlformats.org/officeDocument/2006/relationships/hyperlink" Target="https://www.instagram.com/queensinnovates/" TargetMode="External"/><Relationship Id="rId14" Type="http://schemas.openxmlformats.org/officeDocument/2006/relationships/hyperlink" Target="https://www.linkedin.com/company/we-can-project-at-queen-s-university/"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91FC-BDDB-461A-9844-ABD8E59E2F5B}"/>
              </a:ext>
            </a:extLst>
          </p:cNvPr>
          <p:cNvSpPr>
            <a:spLocks noGrp="1"/>
          </p:cNvSpPr>
          <p:nvPr>
            <p:ph type="ctrTitle"/>
          </p:nvPr>
        </p:nvSpPr>
        <p:spPr>
          <a:xfrm>
            <a:off x="1523999" y="3914775"/>
            <a:ext cx="9144000" cy="1893890"/>
          </a:xfrm>
        </p:spPr>
        <p:txBody>
          <a:bodyPr>
            <a:normAutofit/>
          </a:bodyPr>
          <a:lstStyle/>
          <a:p>
            <a:r>
              <a:rPr lang="en-US" sz="4400" dirty="0"/>
              <a:t>Expanding Networks and Building Partnerships with Industry</a:t>
            </a:r>
          </a:p>
        </p:txBody>
      </p:sp>
      <p:pic>
        <p:nvPicPr>
          <p:cNvPr id="4" name="Content Placeholder 20" descr="A close up of a logo&#10;&#10;Description automatically generated">
            <a:extLst>
              <a:ext uri="{FF2B5EF4-FFF2-40B4-BE49-F238E27FC236}">
                <a16:creationId xmlns:a16="http://schemas.microsoft.com/office/drawing/2014/main" id="{F04C78A4-9043-4C6E-A243-9D0066167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78" y="1966275"/>
            <a:ext cx="10957643" cy="2118045"/>
          </a:xfrm>
          <a:prstGeom prst="rect">
            <a:avLst/>
          </a:prstGeom>
        </p:spPr>
      </p:pic>
    </p:spTree>
    <p:extLst>
      <p:ext uri="{BB962C8B-B14F-4D97-AF65-F5344CB8AC3E}">
        <p14:creationId xmlns:p14="http://schemas.microsoft.com/office/powerpoint/2010/main" val="413357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74B547-FC3C-4EFA-A1F9-6ADC258B295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932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4680D9-A0EF-47FE-BBE9-E4076E78FA4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89915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530B6-4FE8-455F-A9B3-9F00CB3B2AA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874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a:xfrm>
            <a:off x="838200" y="430706"/>
            <a:ext cx="10515600" cy="1325563"/>
          </a:xfrm>
        </p:spPr>
        <p:txBody>
          <a:bodyPr/>
          <a:lstStyle/>
          <a:p>
            <a:r>
              <a:rPr lang="en-US" b="1" dirty="0"/>
              <a:t>Patent Literature</a:t>
            </a:r>
          </a:p>
        </p:txBody>
      </p:sp>
      <p:sp>
        <p:nvSpPr>
          <p:cNvPr id="3" name="Content Placeholder 2">
            <a:extLst>
              <a:ext uri="{FF2B5EF4-FFF2-40B4-BE49-F238E27FC236}">
                <a16:creationId xmlns:a16="http://schemas.microsoft.com/office/drawing/2014/main" id="{850539E6-5D7D-4C76-AED7-4D6E8FC5172E}"/>
              </a:ext>
            </a:extLst>
          </p:cNvPr>
          <p:cNvSpPr>
            <a:spLocks noGrp="1"/>
          </p:cNvSpPr>
          <p:nvPr>
            <p:ph idx="1"/>
          </p:nvPr>
        </p:nvSpPr>
        <p:spPr>
          <a:xfrm>
            <a:off x="838200" y="1731821"/>
            <a:ext cx="10515600" cy="3805379"/>
          </a:xfrm>
        </p:spPr>
        <p:txBody>
          <a:bodyPr>
            <a:noAutofit/>
          </a:bodyPr>
          <a:lstStyle/>
          <a:p>
            <a:pPr>
              <a:spcAft>
                <a:spcPts val="1200"/>
              </a:spcAft>
            </a:pPr>
            <a:r>
              <a:rPr lang="en-US" dirty="0"/>
              <a:t>Patent literature is where industry “publishes” its research </a:t>
            </a:r>
          </a:p>
          <a:p>
            <a:pPr>
              <a:spcAft>
                <a:spcPts val="1200"/>
              </a:spcAft>
            </a:pPr>
            <a:r>
              <a:rPr lang="en-US" dirty="0"/>
              <a:t>This research is usually not published in the scientific literature</a:t>
            </a:r>
          </a:p>
          <a:p>
            <a:pPr>
              <a:spcAft>
                <a:spcPts val="1200"/>
              </a:spcAft>
            </a:pPr>
            <a:r>
              <a:rPr lang="en-US" dirty="0"/>
              <a:t>A patent search can identify companies actively conducting research in your field of study</a:t>
            </a:r>
          </a:p>
        </p:txBody>
      </p:sp>
      <p:pic>
        <p:nvPicPr>
          <p:cNvPr id="7" name="Content Placeholder 20" descr="A close up of a logo&#10;&#10;Description automatically generated">
            <a:extLst>
              <a:ext uri="{FF2B5EF4-FFF2-40B4-BE49-F238E27FC236}">
                <a16:creationId xmlns:a16="http://schemas.microsoft.com/office/drawing/2014/main" id="{78E8866E-D8E9-45A0-A675-37E9C6BEC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74697"/>
            <a:ext cx="3665580" cy="708534"/>
          </a:xfrm>
          <a:prstGeom prst="rect">
            <a:avLst/>
          </a:prstGeom>
        </p:spPr>
      </p:pic>
      <p:sp>
        <p:nvSpPr>
          <p:cNvPr id="6" name="TextBox 5">
            <a:extLst>
              <a:ext uri="{FF2B5EF4-FFF2-40B4-BE49-F238E27FC236}">
                <a16:creationId xmlns:a16="http://schemas.microsoft.com/office/drawing/2014/main" id="{77D1290F-1AB9-4154-891F-06B8E37AEF08}"/>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48807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F6F9B2-A33C-4646-8A44-547B7354D43B}"/>
              </a:ext>
            </a:extLst>
          </p:cNvPr>
          <p:cNvPicPr>
            <a:picLocks noChangeAspect="1"/>
          </p:cNvPicPr>
          <p:nvPr/>
        </p:nvPicPr>
        <p:blipFill>
          <a:blip r:embed="rId2"/>
          <a:stretch>
            <a:fillRect/>
          </a:stretch>
        </p:blipFill>
        <p:spPr>
          <a:xfrm>
            <a:off x="-218114" y="-1"/>
            <a:ext cx="12410114" cy="6854863"/>
          </a:xfrm>
          <a:prstGeom prst="rect">
            <a:avLst/>
          </a:prstGeom>
        </p:spPr>
      </p:pic>
    </p:spTree>
    <p:extLst>
      <p:ext uri="{BB962C8B-B14F-4D97-AF65-F5344CB8AC3E}">
        <p14:creationId xmlns:p14="http://schemas.microsoft.com/office/powerpoint/2010/main" val="422024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p:txBody>
          <a:bodyPr/>
          <a:lstStyle/>
          <a:p>
            <a:r>
              <a:rPr lang="en-US" b="1" dirty="0"/>
              <a:t>Patent Searching</a:t>
            </a:r>
          </a:p>
        </p:txBody>
      </p:sp>
      <p:sp>
        <p:nvSpPr>
          <p:cNvPr id="3" name="Content Placeholder 2">
            <a:extLst>
              <a:ext uri="{FF2B5EF4-FFF2-40B4-BE49-F238E27FC236}">
                <a16:creationId xmlns:a16="http://schemas.microsoft.com/office/drawing/2014/main" id="{850539E6-5D7D-4C76-AED7-4D6E8FC5172E}"/>
              </a:ext>
            </a:extLst>
          </p:cNvPr>
          <p:cNvSpPr>
            <a:spLocks noGrp="1"/>
          </p:cNvSpPr>
          <p:nvPr>
            <p:ph idx="1"/>
          </p:nvPr>
        </p:nvSpPr>
        <p:spPr/>
        <p:txBody>
          <a:bodyPr>
            <a:noAutofit/>
          </a:bodyPr>
          <a:lstStyle/>
          <a:p>
            <a:pPr>
              <a:spcAft>
                <a:spcPts val="1200"/>
              </a:spcAft>
            </a:pPr>
            <a:r>
              <a:rPr lang="en-US" dirty="0"/>
              <a:t>Most countries have a patent office and any patent application filed in that office is kept in a database. Note that a patent application filed only in the US will not be found in the Canadian patent database</a:t>
            </a:r>
          </a:p>
          <a:p>
            <a:pPr>
              <a:spcAft>
                <a:spcPts val="1200"/>
              </a:spcAft>
            </a:pPr>
            <a:r>
              <a:rPr lang="en-US" dirty="0"/>
              <a:t>Fortunately, there are several free patent searching websites that can access many of the different patent databases</a:t>
            </a:r>
          </a:p>
          <a:p>
            <a:pPr lvl="1"/>
            <a:r>
              <a:rPr lang="en-US" dirty="0" err="1"/>
              <a:t>FreePatentsOnline</a:t>
            </a:r>
            <a:r>
              <a:rPr lang="en-US" dirty="0"/>
              <a:t> - </a:t>
            </a:r>
            <a:r>
              <a:rPr lang="en-US" dirty="0">
                <a:hlinkClick r:id="rId2"/>
              </a:rPr>
              <a:t>http://www.freepatentsonline.com/</a:t>
            </a:r>
            <a:endParaRPr lang="en-US" dirty="0"/>
          </a:p>
          <a:p>
            <a:pPr lvl="1"/>
            <a:r>
              <a:rPr lang="en-US" dirty="0"/>
              <a:t>Google Patents - </a:t>
            </a:r>
            <a:r>
              <a:rPr lang="en-US" dirty="0">
                <a:hlinkClick r:id="rId3"/>
              </a:rPr>
              <a:t>https://www.google.com/?tbm=pts</a:t>
            </a:r>
            <a:endParaRPr lang="en-US" dirty="0"/>
          </a:p>
          <a:p>
            <a:pPr lvl="1"/>
            <a:r>
              <a:rPr lang="en-US" dirty="0" err="1"/>
              <a:t>Patentscope</a:t>
            </a:r>
            <a:r>
              <a:rPr lang="en-US" dirty="0"/>
              <a:t> - </a:t>
            </a:r>
            <a:r>
              <a:rPr lang="en-US" dirty="0">
                <a:hlinkClick r:id="rId4"/>
              </a:rPr>
              <a:t>https://www.wipo.int/patentscope/en/</a:t>
            </a:r>
            <a:endParaRPr lang="en-US" dirty="0"/>
          </a:p>
          <a:p>
            <a:pPr lvl="1"/>
            <a:r>
              <a:rPr lang="en-US" dirty="0" err="1"/>
              <a:t>Espacenet</a:t>
            </a:r>
            <a:r>
              <a:rPr lang="en-US" dirty="0"/>
              <a:t> - </a:t>
            </a:r>
            <a:r>
              <a:rPr lang="en-US" dirty="0">
                <a:hlinkClick r:id="rId5"/>
              </a:rPr>
              <a:t>https://worldwide.espacenet.com/patent/</a:t>
            </a:r>
            <a:r>
              <a:rPr lang="en-US" dirty="0"/>
              <a:t> </a:t>
            </a:r>
          </a:p>
        </p:txBody>
      </p:sp>
      <p:pic>
        <p:nvPicPr>
          <p:cNvPr id="7" name="Content Placeholder 20" descr="A close up of a logo&#10;&#10;Description automatically generated">
            <a:extLst>
              <a:ext uri="{FF2B5EF4-FFF2-40B4-BE49-F238E27FC236}">
                <a16:creationId xmlns:a16="http://schemas.microsoft.com/office/drawing/2014/main" id="{C7C51474-275B-4E68-90CB-51073FEEF8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6380" y="274697"/>
            <a:ext cx="3665580" cy="708534"/>
          </a:xfrm>
          <a:prstGeom prst="rect">
            <a:avLst/>
          </a:prstGeom>
        </p:spPr>
      </p:pic>
      <p:sp>
        <p:nvSpPr>
          <p:cNvPr id="5" name="TextBox 4">
            <a:extLst>
              <a:ext uri="{FF2B5EF4-FFF2-40B4-BE49-F238E27FC236}">
                <a16:creationId xmlns:a16="http://schemas.microsoft.com/office/drawing/2014/main" id="{39C75F45-86E2-4B89-86EE-F96898CD6138}"/>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18389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0C52AE-5903-46C9-8DFA-00A054C0433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597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E5F417-95D5-46C7-AF83-2732820C298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2613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D46EB-DDAE-4E35-9133-233A4E2BE0E2}"/>
              </a:ext>
            </a:extLst>
          </p:cNvPr>
          <p:cNvPicPr>
            <a:picLocks noChangeAspect="1"/>
          </p:cNvPicPr>
          <p:nvPr/>
        </p:nvPicPr>
        <p:blipFill>
          <a:blip r:embed="rId2"/>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AC5E2EB2-5FB9-4A9C-AB76-D8785D9095B1}"/>
              </a:ext>
            </a:extLst>
          </p:cNvPr>
          <p:cNvSpPr/>
          <p:nvPr/>
        </p:nvSpPr>
        <p:spPr>
          <a:xfrm>
            <a:off x="1149292" y="2390862"/>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7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AC848-C905-4A08-A81F-DEFDFDB25687}"/>
              </a:ext>
            </a:extLst>
          </p:cNvPr>
          <p:cNvPicPr>
            <a:picLocks noChangeAspect="1"/>
          </p:cNvPicPr>
          <p:nvPr/>
        </p:nvPicPr>
        <p:blipFill>
          <a:blip r:embed="rId2"/>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05C98134-C374-4D70-B143-593688D13746}"/>
              </a:ext>
            </a:extLst>
          </p:cNvPr>
          <p:cNvSpPr/>
          <p:nvPr/>
        </p:nvSpPr>
        <p:spPr>
          <a:xfrm>
            <a:off x="1149292" y="2390862"/>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8FF1191-4D69-4A6C-A78A-DB8E9843B083}"/>
              </a:ext>
            </a:extLst>
          </p:cNvPr>
          <p:cNvSpPr/>
          <p:nvPr/>
        </p:nvSpPr>
        <p:spPr>
          <a:xfrm>
            <a:off x="1033244" y="3608664"/>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8C9B4FD-65B7-441D-BFE7-7E2E858A17F5}"/>
              </a:ext>
            </a:extLst>
          </p:cNvPr>
          <p:cNvSpPr/>
          <p:nvPr/>
        </p:nvSpPr>
        <p:spPr>
          <a:xfrm>
            <a:off x="1217803" y="4826466"/>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6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850539E6-5D7D-4C76-AED7-4D6E8FC5172E}"/>
              </a:ext>
            </a:extLst>
          </p:cNvPr>
          <p:cNvSpPr>
            <a:spLocks noGrp="1"/>
          </p:cNvSpPr>
          <p:nvPr>
            <p:ph idx="1"/>
          </p:nvPr>
        </p:nvSpPr>
        <p:spPr>
          <a:xfrm>
            <a:off x="838200" y="1690689"/>
            <a:ext cx="10515600" cy="4043362"/>
          </a:xfrm>
        </p:spPr>
        <p:txBody>
          <a:bodyPr>
            <a:noAutofit/>
          </a:bodyPr>
          <a:lstStyle/>
          <a:p>
            <a:pPr marL="0" indent="0">
              <a:spcAft>
                <a:spcPts val="1200"/>
              </a:spcAft>
              <a:buNone/>
            </a:pPr>
            <a:r>
              <a:rPr lang="en-US" sz="2000" b="1" cap="all" dirty="0">
                <a:solidFill>
                  <a:srgbClr val="920000"/>
                </a:solidFill>
              </a:rPr>
              <a:t>Queen’s Partnerships and Innovation (QPI)</a:t>
            </a:r>
          </a:p>
          <a:p>
            <a:pPr marL="0" indent="0">
              <a:spcAft>
                <a:spcPts val="1200"/>
              </a:spcAft>
              <a:buNone/>
            </a:pPr>
            <a:r>
              <a:rPr lang="en-US" sz="2000" dirty="0"/>
              <a:t>QPI supports the VP Research Portfolio’s mission to be an essential catalyst for advancing research and knowledge mobilization, strengthening Queen’s local, national and global impact.</a:t>
            </a:r>
          </a:p>
          <a:p>
            <a:pPr marL="0" marR="0" indent="0">
              <a:lnSpc>
                <a:spcPct val="107000"/>
              </a:lnSpc>
              <a:spcBef>
                <a:spcPts val="0"/>
              </a:spcBef>
              <a:spcAft>
                <a:spcPts val="8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The QPI team develops and facilitates partnerships with industry, governments, not-for-profit organizations, and other academic institutions to (</a:t>
            </a:r>
            <a:r>
              <a:rPr lang="en-US" sz="2000" dirty="0" err="1">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 advance the research enterprise at Queen’s and the commercialization of intellectual property and (ii) strengthen the regional innovation ecosystem in Kingston and Eastern Ontario. QPI offers many services to Queen’s faculty members, post-docs, students, research </a:t>
            </a:r>
            <a:r>
              <a:rPr lang="en-US" sz="2000" dirty="0" err="1">
                <a:latin typeface="Calibri" panose="020F0502020204030204" pitchFamily="34" charset="0"/>
                <a:ea typeface="Calibri" panose="020F0502020204030204" pitchFamily="34" charset="0"/>
                <a:cs typeface="Times New Roman" panose="02020603050405020304" pitchFamily="18" charset="0"/>
              </a:rPr>
              <a:t>centres</a:t>
            </a:r>
            <a:r>
              <a:rPr lang="en-US" sz="2000" dirty="0">
                <a:latin typeface="Calibri" panose="020F0502020204030204" pitchFamily="34" charset="0"/>
                <a:ea typeface="Calibri" panose="020F0502020204030204" pitchFamily="34" charset="0"/>
                <a:cs typeface="Times New Roman" panose="02020603050405020304" pitchFamily="18" charset="0"/>
              </a:rPr>
              <a:t>, departments and faculties. </a:t>
            </a:r>
            <a:endParaRPr lang="en-US" sz="2000" dirty="0"/>
          </a:p>
        </p:txBody>
      </p:sp>
      <p:pic>
        <p:nvPicPr>
          <p:cNvPr id="6" name="Content Placeholder 20" descr="A close up of a logo&#10;&#10;Description automatically generated">
            <a:extLst>
              <a:ext uri="{FF2B5EF4-FFF2-40B4-BE49-F238E27FC236}">
                <a16:creationId xmlns:a16="http://schemas.microsoft.com/office/drawing/2014/main" id="{97B9831F-115C-4D02-9752-F0512A12A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
        <p:nvSpPr>
          <p:cNvPr id="7" name="TextBox 6">
            <a:extLst>
              <a:ext uri="{FF2B5EF4-FFF2-40B4-BE49-F238E27FC236}">
                <a16:creationId xmlns:a16="http://schemas.microsoft.com/office/drawing/2014/main" id="{0A28F414-758E-4B27-ABB7-E9F644A03241}"/>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269275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32067-7C28-4316-A18E-BBA1F8B76B6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0424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28A0C-EE4B-4395-AE4B-5A249B2548B2}"/>
              </a:ext>
            </a:extLst>
          </p:cNvPr>
          <p:cNvPicPr>
            <a:picLocks noChangeAspect="1"/>
          </p:cNvPicPr>
          <p:nvPr/>
        </p:nvPicPr>
        <p:blipFill>
          <a:blip r:embed="rId2"/>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6791923A-746E-479F-95D8-92DB72058F33}"/>
              </a:ext>
            </a:extLst>
          </p:cNvPr>
          <p:cNvSpPr/>
          <p:nvPr/>
        </p:nvSpPr>
        <p:spPr>
          <a:xfrm>
            <a:off x="3271707" y="2122415"/>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30C81E8-70E5-4874-9DBF-16FAADE16951}"/>
              </a:ext>
            </a:extLst>
          </p:cNvPr>
          <p:cNvSpPr/>
          <p:nvPr/>
        </p:nvSpPr>
        <p:spPr>
          <a:xfrm>
            <a:off x="3541552" y="3164049"/>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EFB0C9F-4AF1-498D-AD48-2F098E803C15}"/>
              </a:ext>
            </a:extLst>
          </p:cNvPr>
          <p:cNvSpPr/>
          <p:nvPr/>
        </p:nvSpPr>
        <p:spPr>
          <a:xfrm>
            <a:off x="3541552" y="4205683"/>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FCDA71-4A77-49F6-9F18-57E86ACB2D03}"/>
              </a:ext>
            </a:extLst>
          </p:cNvPr>
          <p:cNvSpPr/>
          <p:nvPr/>
        </p:nvSpPr>
        <p:spPr>
          <a:xfrm>
            <a:off x="2778155" y="5364061"/>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7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608329-06BB-4422-9361-B1E9F619478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6280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81A8E4-13F9-4689-9396-74701CD88CD4}"/>
              </a:ext>
            </a:extLst>
          </p:cNvPr>
          <p:cNvPicPr>
            <a:picLocks noChangeAspect="1"/>
          </p:cNvPicPr>
          <p:nvPr/>
        </p:nvPicPr>
        <p:blipFill>
          <a:blip r:embed="rId2"/>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35CD78EE-068C-49BB-B308-6091DD2A5EB8}"/>
              </a:ext>
            </a:extLst>
          </p:cNvPr>
          <p:cNvSpPr/>
          <p:nvPr/>
        </p:nvSpPr>
        <p:spPr>
          <a:xfrm>
            <a:off x="5696923" y="2641535"/>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346A56-F2DD-460D-AC61-6802B2D884C8}"/>
              </a:ext>
            </a:extLst>
          </p:cNvPr>
          <p:cNvSpPr/>
          <p:nvPr/>
        </p:nvSpPr>
        <p:spPr>
          <a:xfrm>
            <a:off x="5326808" y="3713126"/>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4BF1F8A-5C1A-406B-A963-39D240C37A96}"/>
              </a:ext>
            </a:extLst>
          </p:cNvPr>
          <p:cNvSpPr/>
          <p:nvPr/>
        </p:nvSpPr>
        <p:spPr>
          <a:xfrm>
            <a:off x="5326808" y="4822497"/>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B3F22D7-59AD-44BA-B69C-F86E9EF5BDBD}"/>
              </a:ext>
            </a:extLst>
          </p:cNvPr>
          <p:cNvSpPr/>
          <p:nvPr/>
        </p:nvSpPr>
        <p:spPr>
          <a:xfrm>
            <a:off x="5696923" y="5931868"/>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62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91FC-BDDB-461A-9844-ABD8E59E2F5B}"/>
              </a:ext>
            </a:extLst>
          </p:cNvPr>
          <p:cNvSpPr>
            <a:spLocks noGrp="1"/>
          </p:cNvSpPr>
          <p:nvPr>
            <p:ph type="ctrTitle"/>
          </p:nvPr>
        </p:nvSpPr>
        <p:spPr>
          <a:xfrm>
            <a:off x="1523999" y="2482055"/>
            <a:ext cx="9144000" cy="1893890"/>
          </a:xfrm>
        </p:spPr>
        <p:txBody>
          <a:bodyPr>
            <a:normAutofit/>
          </a:bodyPr>
          <a:lstStyle/>
          <a:p>
            <a:r>
              <a:rPr lang="en-US" sz="4400" b="1" dirty="0"/>
              <a:t>Industry Outreach</a:t>
            </a:r>
            <a:br>
              <a:rPr lang="en-US" sz="4400" dirty="0"/>
            </a:br>
            <a:endParaRPr lang="en-US" sz="4400" dirty="0"/>
          </a:p>
        </p:txBody>
      </p:sp>
      <p:pic>
        <p:nvPicPr>
          <p:cNvPr id="7" name="Content Placeholder 20" descr="A close up of a logo&#10;&#10;Description automatically generated">
            <a:extLst>
              <a:ext uri="{FF2B5EF4-FFF2-40B4-BE49-F238E27FC236}">
                <a16:creationId xmlns:a16="http://schemas.microsoft.com/office/drawing/2014/main" id="{1BDE7FCF-D907-4AF7-82BF-EC1C8709A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
        <p:nvSpPr>
          <p:cNvPr id="5" name="TextBox 4">
            <a:extLst>
              <a:ext uri="{FF2B5EF4-FFF2-40B4-BE49-F238E27FC236}">
                <a16:creationId xmlns:a16="http://schemas.microsoft.com/office/drawing/2014/main" id="{CD58E4CE-0D43-44D7-ABCA-DD8B67F03034}"/>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3991113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87968"/>
            <a:ext cx="10674349" cy="4414839"/>
          </a:xfrm>
        </p:spPr>
        <p:txBody>
          <a:bodyPr>
            <a:noAutofit/>
          </a:bodyPr>
          <a:lstStyle/>
          <a:p>
            <a:pPr>
              <a:lnSpc>
                <a:spcPct val="90000"/>
              </a:lnSpc>
              <a:buClr>
                <a:srgbClr val="910A29"/>
              </a:buClr>
            </a:pPr>
            <a:r>
              <a:rPr lang="en-US" dirty="0">
                <a:solidFill>
                  <a:prstClr val="black"/>
                </a:solidFill>
                <a:latin typeface="Calibri"/>
              </a:rPr>
              <a:t>Who you ‘target’ will depend on the size of the company</a:t>
            </a:r>
          </a:p>
          <a:p>
            <a:pPr lvl="1">
              <a:buClr>
                <a:srgbClr val="910A29"/>
              </a:buClr>
            </a:pPr>
            <a:r>
              <a:rPr lang="en-US" dirty="0">
                <a:solidFill>
                  <a:prstClr val="black"/>
                </a:solidFill>
                <a:latin typeface="Calibri"/>
              </a:rPr>
              <a:t>Start-ups &amp; SMEs – founders/senior management team</a:t>
            </a:r>
          </a:p>
          <a:p>
            <a:pPr lvl="1">
              <a:buClr>
                <a:srgbClr val="910A29"/>
              </a:buClr>
            </a:pPr>
            <a:r>
              <a:rPr lang="en-US" dirty="0">
                <a:solidFill>
                  <a:prstClr val="black"/>
                </a:solidFill>
                <a:latin typeface="Calibri"/>
              </a:rPr>
              <a:t>Multinationals – R&amp;D managers or business development </a:t>
            </a:r>
          </a:p>
          <a:p>
            <a:pPr>
              <a:buClr>
                <a:srgbClr val="910A29"/>
              </a:buClr>
            </a:pPr>
            <a:endParaRPr lang="en-US" dirty="0">
              <a:solidFill>
                <a:prstClr val="black"/>
              </a:solidFill>
              <a:latin typeface="Calibri"/>
            </a:endParaRPr>
          </a:p>
          <a:p>
            <a:pPr>
              <a:buClr>
                <a:srgbClr val="910A29"/>
              </a:buClr>
            </a:pPr>
            <a:r>
              <a:rPr lang="en-US" dirty="0">
                <a:solidFill>
                  <a:prstClr val="black"/>
                </a:solidFill>
              </a:rPr>
              <a:t>Identify contact person via company website</a:t>
            </a:r>
          </a:p>
          <a:p>
            <a:pPr lvl="1">
              <a:buClr>
                <a:srgbClr val="910A29"/>
              </a:buClr>
            </a:pPr>
            <a:r>
              <a:rPr lang="en-US" dirty="0">
                <a:solidFill>
                  <a:prstClr val="black"/>
                </a:solidFill>
              </a:rPr>
              <a:t>Management team</a:t>
            </a:r>
          </a:p>
          <a:p>
            <a:pPr lvl="1">
              <a:buClr>
                <a:srgbClr val="910A29"/>
              </a:buClr>
            </a:pPr>
            <a:r>
              <a:rPr lang="en-US" dirty="0">
                <a:solidFill>
                  <a:prstClr val="black"/>
                </a:solidFill>
              </a:rPr>
              <a:t>Press releases</a:t>
            </a:r>
          </a:p>
          <a:p>
            <a:pPr lvl="1">
              <a:buClr>
                <a:srgbClr val="910A29"/>
              </a:buClr>
            </a:pPr>
            <a:r>
              <a:rPr lang="en-US" dirty="0">
                <a:solidFill>
                  <a:prstClr val="black"/>
                </a:solidFill>
              </a:rPr>
              <a:t>Investor presentations</a:t>
            </a:r>
          </a:p>
          <a:p>
            <a:pPr lvl="1">
              <a:buClr>
                <a:srgbClr val="910A29"/>
              </a:buClr>
            </a:pPr>
            <a:endParaRPr lang="en-US" dirty="0">
              <a:solidFill>
                <a:prstClr val="black"/>
              </a:solidFill>
            </a:endParaRPr>
          </a:p>
          <a:p>
            <a:pPr>
              <a:buClr>
                <a:srgbClr val="910A29"/>
              </a:buClr>
            </a:pPr>
            <a:endParaRPr lang="en-US" dirty="0">
              <a:solidFill>
                <a:prstClr val="black"/>
              </a:solidFill>
              <a:latin typeface="Calibri"/>
            </a:endParaRPr>
          </a:p>
          <a:p>
            <a:pPr>
              <a:buClr>
                <a:srgbClr val="910A29"/>
              </a:buClr>
            </a:pPr>
            <a:endParaRPr lang="en-US" dirty="0">
              <a:solidFill>
                <a:prstClr val="black"/>
              </a:solidFill>
              <a:latin typeface="Calibri"/>
            </a:endParaRPr>
          </a:p>
          <a:p>
            <a:pPr>
              <a:buClr>
                <a:srgbClr val="910A29"/>
              </a:buClr>
            </a:pPr>
            <a:endParaRPr lang="en-US" dirty="0">
              <a:solidFill>
                <a:prstClr val="black"/>
              </a:solidFill>
              <a:latin typeface="Calibri"/>
            </a:endParaRPr>
          </a:p>
          <a:p>
            <a:pPr>
              <a:lnSpc>
                <a:spcPct val="90000"/>
              </a:lnSpc>
              <a:buClr>
                <a:schemeClr val="accent1"/>
              </a:buClr>
            </a:pPr>
            <a:endParaRPr lang="en-US" sz="2800" dirty="0">
              <a:latin typeface="+mn-lt"/>
            </a:endParaRP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Making Contact</a:t>
            </a: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pic>
        <p:nvPicPr>
          <p:cNvPr id="5" name="Picture 4">
            <a:extLst>
              <a:ext uri="{FF2B5EF4-FFF2-40B4-BE49-F238E27FC236}">
                <a16:creationId xmlns:a16="http://schemas.microsoft.com/office/drawing/2014/main" id="{CD602427-0B83-4226-9F0B-6FECACA492CD}"/>
              </a:ext>
            </a:extLst>
          </p:cNvPr>
          <p:cNvPicPr>
            <a:picLocks noChangeAspect="1"/>
          </p:cNvPicPr>
          <p:nvPr/>
        </p:nvPicPr>
        <p:blipFill>
          <a:blip r:embed="rId3"/>
          <a:stretch>
            <a:fillRect/>
          </a:stretch>
        </p:blipFill>
        <p:spPr>
          <a:xfrm>
            <a:off x="8390938" y="4342141"/>
            <a:ext cx="2676788" cy="1499001"/>
          </a:xfrm>
          <a:prstGeom prst="rect">
            <a:avLst/>
          </a:prstGeom>
        </p:spPr>
      </p:pic>
      <p:sp>
        <p:nvSpPr>
          <p:cNvPr id="8" name="TextBox 7">
            <a:extLst>
              <a:ext uri="{FF2B5EF4-FFF2-40B4-BE49-F238E27FC236}">
                <a16:creationId xmlns:a16="http://schemas.microsoft.com/office/drawing/2014/main" id="{CEE442E9-B01D-4CCD-A346-EE8AA52939D9}"/>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2628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87968"/>
            <a:ext cx="10674349" cy="4414839"/>
          </a:xfrm>
        </p:spPr>
        <p:txBody>
          <a:bodyPr>
            <a:noAutofit/>
          </a:bodyPr>
          <a:lstStyle/>
          <a:p>
            <a:pPr lvl="0">
              <a:buClr>
                <a:srgbClr val="C00000"/>
              </a:buClr>
            </a:pPr>
            <a:r>
              <a:rPr lang="en-US" dirty="0">
                <a:solidFill>
                  <a:prstClr val="black"/>
                </a:solidFill>
              </a:rPr>
              <a:t>Getting the individual’s contact info is usually very difficult</a:t>
            </a:r>
          </a:p>
          <a:p>
            <a:pPr lvl="1">
              <a:buClr>
                <a:srgbClr val="C00000"/>
              </a:buClr>
            </a:pPr>
            <a:r>
              <a:rPr lang="en-US" dirty="0">
                <a:solidFill>
                  <a:prstClr val="black"/>
                </a:solidFill>
              </a:rPr>
              <a:t>Use your network to get an introduction</a:t>
            </a:r>
          </a:p>
          <a:p>
            <a:pPr lvl="1">
              <a:buClr>
                <a:srgbClr val="C00000"/>
              </a:buClr>
            </a:pPr>
            <a:r>
              <a:rPr lang="en-US" dirty="0">
                <a:solidFill>
                  <a:prstClr val="black"/>
                </a:solidFill>
              </a:rPr>
              <a:t>Try to make a connection on LinkedIn</a:t>
            </a:r>
          </a:p>
          <a:p>
            <a:pPr lvl="1">
              <a:buClr>
                <a:srgbClr val="C00000"/>
              </a:buClr>
            </a:pPr>
            <a:r>
              <a:rPr lang="en-US" dirty="0">
                <a:solidFill>
                  <a:prstClr val="black"/>
                </a:solidFill>
              </a:rPr>
              <a:t>Use company documents or publications to figure out email format</a:t>
            </a:r>
          </a:p>
          <a:p>
            <a:pPr lvl="1">
              <a:buClr>
                <a:srgbClr val="C00000"/>
              </a:buClr>
            </a:pPr>
            <a:endParaRPr lang="en-US" dirty="0">
              <a:solidFill>
                <a:prstClr val="black"/>
              </a:solidFill>
            </a:endParaRPr>
          </a:p>
          <a:p>
            <a:pPr>
              <a:lnSpc>
                <a:spcPct val="90000"/>
              </a:lnSpc>
              <a:buClr>
                <a:srgbClr val="910A29"/>
              </a:buClr>
            </a:pPr>
            <a:endParaRPr lang="en-US" dirty="0">
              <a:solidFill>
                <a:prstClr val="black"/>
              </a:solidFill>
              <a:latin typeface="Calibri"/>
            </a:endParaRPr>
          </a:p>
          <a:p>
            <a:pPr marL="0" indent="0">
              <a:buClr>
                <a:srgbClr val="910A29"/>
              </a:buClr>
              <a:buNone/>
            </a:pPr>
            <a:endParaRPr lang="en-US" dirty="0">
              <a:solidFill>
                <a:prstClr val="black"/>
              </a:solidFill>
              <a:latin typeface="Calibri"/>
            </a:endParaRPr>
          </a:p>
          <a:p>
            <a:pPr>
              <a:buClr>
                <a:srgbClr val="910A29"/>
              </a:buClr>
            </a:pPr>
            <a:endParaRPr lang="en-US" dirty="0">
              <a:solidFill>
                <a:prstClr val="black"/>
              </a:solidFill>
              <a:latin typeface="Calibri"/>
            </a:endParaRPr>
          </a:p>
          <a:p>
            <a:pPr>
              <a:lnSpc>
                <a:spcPct val="90000"/>
              </a:lnSpc>
              <a:buClr>
                <a:schemeClr val="accent1"/>
              </a:buClr>
            </a:pPr>
            <a:endParaRPr lang="en-US" sz="2800" dirty="0">
              <a:latin typeface="+mn-lt"/>
            </a:endParaRP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Making Contact</a:t>
            </a: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sp>
        <p:nvSpPr>
          <p:cNvPr id="8" name="TextBox 7">
            <a:extLst>
              <a:ext uri="{FF2B5EF4-FFF2-40B4-BE49-F238E27FC236}">
                <a16:creationId xmlns:a16="http://schemas.microsoft.com/office/drawing/2014/main" id="{1B739FE3-90C6-436C-A2EE-FBAFF6BC84EC}"/>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18349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FE515-8BE7-45FB-9F40-B3D8313C81C8}"/>
              </a:ext>
            </a:extLst>
          </p:cNvPr>
          <p:cNvPicPr>
            <a:picLocks noChangeAspect="1"/>
          </p:cNvPicPr>
          <p:nvPr/>
        </p:nvPicPr>
        <p:blipFill>
          <a:blip r:embed="rId2"/>
          <a:stretch>
            <a:fillRect/>
          </a:stretch>
        </p:blipFill>
        <p:spPr>
          <a:xfrm>
            <a:off x="0" y="0"/>
            <a:ext cx="12192000" cy="6858000"/>
          </a:xfrm>
          <a:prstGeom prst="rect">
            <a:avLst/>
          </a:prstGeom>
        </p:spPr>
      </p:pic>
      <p:sp>
        <p:nvSpPr>
          <p:cNvPr id="6" name="Oval 5">
            <a:extLst>
              <a:ext uri="{FF2B5EF4-FFF2-40B4-BE49-F238E27FC236}">
                <a16:creationId xmlns:a16="http://schemas.microsoft.com/office/drawing/2014/main" id="{EC242A70-EBAE-4F92-A813-F3FCAA08B1DF}"/>
              </a:ext>
            </a:extLst>
          </p:cNvPr>
          <p:cNvSpPr/>
          <p:nvPr/>
        </p:nvSpPr>
        <p:spPr>
          <a:xfrm>
            <a:off x="1837987" y="5661572"/>
            <a:ext cx="2122414" cy="335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08263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87968"/>
            <a:ext cx="10674349" cy="4414839"/>
          </a:xfrm>
        </p:spPr>
        <p:txBody>
          <a:bodyPr>
            <a:noAutofit/>
          </a:bodyPr>
          <a:lstStyle/>
          <a:p>
            <a:pPr>
              <a:lnSpc>
                <a:spcPct val="90000"/>
              </a:lnSpc>
              <a:buClr>
                <a:schemeClr val="accent1"/>
              </a:buClr>
            </a:pPr>
            <a:r>
              <a:rPr lang="en-US" sz="2800" dirty="0">
                <a:latin typeface="+mn-lt"/>
              </a:rPr>
              <a:t>An email sent to someone that you’ve never met or have an existing connection with </a:t>
            </a:r>
          </a:p>
          <a:p>
            <a:pPr>
              <a:lnSpc>
                <a:spcPct val="90000"/>
              </a:lnSpc>
              <a:buClr>
                <a:schemeClr val="accent1"/>
              </a:buClr>
            </a:pPr>
            <a:r>
              <a:rPr lang="en-US" sz="2800" dirty="0">
                <a:latin typeface="+mn-lt"/>
              </a:rPr>
              <a:t>It is not SPAM, it is an attempt to start a one-on-one personal conversation</a:t>
            </a:r>
          </a:p>
          <a:p>
            <a:pPr>
              <a:lnSpc>
                <a:spcPct val="90000"/>
              </a:lnSpc>
              <a:buClr>
                <a:schemeClr val="accent1"/>
              </a:buClr>
            </a:pPr>
            <a:r>
              <a:rPr lang="en-US" sz="2800" dirty="0">
                <a:latin typeface="+mn-lt"/>
              </a:rPr>
              <a:t>There are laws regarding SPAM (unsolicited commercial email (UCE)) and so your ‘cold’ email should…</a:t>
            </a:r>
          </a:p>
          <a:p>
            <a:pPr lvl="1">
              <a:lnSpc>
                <a:spcPct val="90000"/>
              </a:lnSpc>
              <a:buClr>
                <a:srgbClr val="910A29"/>
              </a:buClr>
            </a:pPr>
            <a:r>
              <a:rPr lang="en-US" sz="2800" dirty="0">
                <a:solidFill>
                  <a:prstClr val="black"/>
                </a:solidFill>
                <a:latin typeface="Calibri"/>
              </a:rPr>
              <a:t>have an appropriate header</a:t>
            </a:r>
          </a:p>
          <a:p>
            <a:pPr lvl="1">
              <a:lnSpc>
                <a:spcPct val="90000"/>
              </a:lnSpc>
              <a:buClr>
                <a:srgbClr val="910A29"/>
              </a:buClr>
            </a:pPr>
            <a:r>
              <a:rPr lang="en-US" sz="2800" dirty="0">
                <a:solidFill>
                  <a:prstClr val="black"/>
                </a:solidFill>
                <a:latin typeface="Calibri"/>
              </a:rPr>
              <a:t>be personalized</a:t>
            </a:r>
          </a:p>
          <a:p>
            <a:pPr lvl="1">
              <a:lnSpc>
                <a:spcPct val="90000"/>
              </a:lnSpc>
              <a:buClr>
                <a:srgbClr val="910A29"/>
              </a:buClr>
            </a:pPr>
            <a:r>
              <a:rPr lang="en-US" sz="2800" dirty="0">
                <a:solidFill>
                  <a:prstClr val="black"/>
                </a:solidFill>
                <a:latin typeface="Calibri"/>
              </a:rPr>
              <a:t>offer value</a:t>
            </a:r>
          </a:p>
          <a:p>
            <a:pPr>
              <a:lnSpc>
                <a:spcPct val="90000"/>
              </a:lnSpc>
              <a:buClr>
                <a:schemeClr val="accent1"/>
              </a:buClr>
            </a:pPr>
            <a:endParaRPr lang="en-US" sz="2800" dirty="0">
              <a:latin typeface="+mn-lt"/>
            </a:endParaRP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Cold Email</a:t>
            </a: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sp>
        <p:nvSpPr>
          <p:cNvPr id="2" name="TextBox 1">
            <a:extLst>
              <a:ext uri="{FF2B5EF4-FFF2-40B4-BE49-F238E27FC236}">
                <a16:creationId xmlns:a16="http://schemas.microsoft.com/office/drawing/2014/main" id="{BC01903D-D60D-406B-AB64-3927B3D9BE3D}"/>
              </a:ext>
            </a:extLst>
          </p:cNvPr>
          <p:cNvSpPr txBox="1"/>
          <p:nvPr/>
        </p:nvSpPr>
        <p:spPr>
          <a:xfrm>
            <a:off x="395859" y="5822916"/>
            <a:ext cx="7604449" cy="246221"/>
          </a:xfrm>
          <a:prstGeom prst="rect">
            <a:avLst/>
          </a:prstGeom>
          <a:noFill/>
        </p:spPr>
        <p:txBody>
          <a:bodyPr wrap="square" rtlCol="0">
            <a:spAutoFit/>
          </a:bodyPr>
          <a:lstStyle/>
          <a:p>
            <a:r>
              <a:rPr lang="en-US" sz="1000" dirty="0">
                <a:hlinkClick r:id="rId3"/>
              </a:rPr>
              <a:t>https://www.criminallyprolific.com/cold-email-example/</a:t>
            </a:r>
            <a:endParaRPr lang="en-US" sz="1000" dirty="0"/>
          </a:p>
        </p:txBody>
      </p:sp>
      <p:sp>
        <p:nvSpPr>
          <p:cNvPr id="7" name="TextBox 6">
            <a:extLst>
              <a:ext uri="{FF2B5EF4-FFF2-40B4-BE49-F238E27FC236}">
                <a16:creationId xmlns:a16="http://schemas.microsoft.com/office/drawing/2014/main" id="{EAF7E5FE-B433-4F81-9D48-B2E33C786318}"/>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16793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animEffect transition="in" filter="wipe(left)">
                                      <p:cBhvr>
                                        <p:cTn id="15" dur="500"/>
                                        <p:tgtEl>
                                          <p:spTgt spid="911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1139">
                                            <p:txEl>
                                              <p:pRg st="4" end="4"/>
                                            </p:txEl>
                                          </p:spTgt>
                                        </p:tgtEl>
                                        <p:attrNameLst>
                                          <p:attrName>style.visibility</p:attrName>
                                        </p:attrNameLst>
                                      </p:cBhvr>
                                      <p:to>
                                        <p:strVal val="visible"/>
                                      </p:to>
                                    </p:set>
                                    <p:animEffect transition="in" filter="wipe(left)">
                                      <p:cBhvr>
                                        <p:cTn id="20" dur="500"/>
                                        <p:tgtEl>
                                          <p:spTgt spid="9113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1139">
                                            <p:txEl>
                                              <p:pRg st="5" end="5"/>
                                            </p:txEl>
                                          </p:spTgt>
                                        </p:tgtEl>
                                        <p:attrNameLst>
                                          <p:attrName>style.visibility</p:attrName>
                                        </p:attrNameLst>
                                      </p:cBhvr>
                                      <p:to>
                                        <p:strVal val="visible"/>
                                      </p:to>
                                    </p:set>
                                    <p:animEffect transition="in" filter="wipe(left)">
                                      <p:cBhvr>
                                        <p:cTn id="25" dur="500"/>
                                        <p:tgtEl>
                                          <p:spTgt spid="91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SPAM Email</a:t>
            </a: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grpSp>
        <p:nvGrpSpPr>
          <p:cNvPr id="12" name="Group 11">
            <a:extLst>
              <a:ext uri="{FF2B5EF4-FFF2-40B4-BE49-F238E27FC236}">
                <a16:creationId xmlns:a16="http://schemas.microsoft.com/office/drawing/2014/main" id="{9876DB1A-2909-42FF-8D89-957F53989E7C}"/>
              </a:ext>
            </a:extLst>
          </p:cNvPr>
          <p:cNvGrpSpPr/>
          <p:nvPr/>
        </p:nvGrpSpPr>
        <p:grpSpPr>
          <a:xfrm>
            <a:off x="2787442" y="1860057"/>
            <a:ext cx="6617115" cy="4186117"/>
            <a:chOff x="2453951" y="1482498"/>
            <a:chExt cx="7186166" cy="4479764"/>
          </a:xfrm>
        </p:grpSpPr>
        <p:pic>
          <p:nvPicPr>
            <p:cNvPr id="8" name="Picture 7">
              <a:extLst>
                <a:ext uri="{FF2B5EF4-FFF2-40B4-BE49-F238E27FC236}">
                  <a16:creationId xmlns:a16="http://schemas.microsoft.com/office/drawing/2014/main" id="{E877D701-5209-48B0-B688-5C13511B9726}"/>
                </a:ext>
              </a:extLst>
            </p:cNvPr>
            <p:cNvPicPr>
              <a:picLocks noChangeAspect="1"/>
            </p:cNvPicPr>
            <p:nvPr/>
          </p:nvPicPr>
          <p:blipFill>
            <a:blip r:embed="rId3"/>
            <a:stretch>
              <a:fillRect/>
            </a:stretch>
          </p:blipFill>
          <p:spPr>
            <a:xfrm>
              <a:off x="2551883" y="1482498"/>
              <a:ext cx="7088234" cy="4479764"/>
            </a:xfrm>
            <a:prstGeom prst="rect">
              <a:avLst/>
            </a:prstGeom>
          </p:spPr>
        </p:pic>
        <p:sp>
          <p:nvSpPr>
            <p:cNvPr id="9" name="Rectangle 8">
              <a:extLst>
                <a:ext uri="{FF2B5EF4-FFF2-40B4-BE49-F238E27FC236}">
                  <a16:creationId xmlns:a16="http://schemas.microsoft.com/office/drawing/2014/main" id="{DE1D3249-5B5C-4939-97CC-7ED22348DC72}"/>
                </a:ext>
              </a:extLst>
            </p:cNvPr>
            <p:cNvSpPr/>
            <p:nvPr/>
          </p:nvSpPr>
          <p:spPr>
            <a:xfrm>
              <a:off x="2453951" y="5747657"/>
              <a:ext cx="1614196" cy="214605"/>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BCFBD6-0EA5-4336-B10B-D75343322E50}"/>
                </a:ext>
              </a:extLst>
            </p:cNvPr>
            <p:cNvSpPr/>
            <p:nvPr/>
          </p:nvSpPr>
          <p:spPr>
            <a:xfrm>
              <a:off x="5573486" y="5160897"/>
              <a:ext cx="1614196" cy="214605"/>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23DB94D-472B-4451-AE24-B08717DF1753}"/>
              </a:ext>
            </a:extLst>
          </p:cNvPr>
          <p:cNvSpPr txBox="1"/>
          <p:nvPr/>
        </p:nvSpPr>
        <p:spPr>
          <a:xfrm>
            <a:off x="6932645" y="1475190"/>
            <a:ext cx="3359021" cy="307777"/>
          </a:xfrm>
          <a:prstGeom prst="rect">
            <a:avLst/>
          </a:prstGeom>
          <a:noFill/>
        </p:spPr>
        <p:txBody>
          <a:bodyPr wrap="square" rtlCol="0">
            <a:spAutoFit/>
          </a:bodyPr>
          <a:lstStyle/>
          <a:p>
            <a:r>
              <a:rPr lang="en-US" sz="1400" dirty="0"/>
              <a:t>jhonlongpeter@gmail.com</a:t>
            </a:r>
          </a:p>
        </p:txBody>
      </p:sp>
      <p:sp>
        <p:nvSpPr>
          <p:cNvPr id="13" name="Rectangle 12">
            <a:extLst>
              <a:ext uri="{FF2B5EF4-FFF2-40B4-BE49-F238E27FC236}">
                <a16:creationId xmlns:a16="http://schemas.microsoft.com/office/drawing/2014/main" id="{95D0CADF-355B-4C4F-958B-57343F6E36C2}"/>
              </a:ext>
            </a:extLst>
          </p:cNvPr>
          <p:cNvSpPr/>
          <p:nvPr/>
        </p:nvSpPr>
        <p:spPr>
          <a:xfrm>
            <a:off x="8206380" y="1562021"/>
            <a:ext cx="956281" cy="145482"/>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4D07678-ED2F-4F61-BC83-829BF6C99DC9}"/>
              </a:ext>
            </a:extLst>
          </p:cNvPr>
          <p:cNvSpPr/>
          <p:nvPr/>
        </p:nvSpPr>
        <p:spPr>
          <a:xfrm>
            <a:off x="6932645" y="1475190"/>
            <a:ext cx="2299845" cy="307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9E1EB2C-1294-45B1-A93F-418F4634DF2A}"/>
              </a:ext>
            </a:extLst>
          </p:cNvPr>
          <p:cNvSpPr/>
          <p:nvPr/>
        </p:nvSpPr>
        <p:spPr>
          <a:xfrm>
            <a:off x="2731401" y="1790228"/>
            <a:ext cx="1404047" cy="307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27F171C-F7C7-428D-8BBF-549F46ACAD96}"/>
              </a:ext>
            </a:extLst>
          </p:cNvPr>
          <p:cNvGrpSpPr/>
          <p:nvPr/>
        </p:nvGrpSpPr>
        <p:grpSpPr>
          <a:xfrm>
            <a:off x="2877619" y="4524805"/>
            <a:ext cx="6285042" cy="188780"/>
            <a:chOff x="2877619" y="4524805"/>
            <a:chExt cx="6285042" cy="188780"/>
          </a:xfrm>
        </p:grpSpPr>
        <p:cxnSp>
          <p:nvCxnSpPr>
            <p:cNvPr id="17" name="Straight Connector 16">
              <a:extLst>
                <a:ext uri="{FF2B5EF4-FFF2-40B4-BE49-F238E27FC236}">
                  <a16:creationId xmlns:a16="http://schemas.microsoft.com/office/drawing/2014/main" id="{EB0276BC-6669-4D15-B4AA-6EE5E499B45E}"/>
                </a:ext>
              </a:extLst>
            </p:cNvPr>
            <p:cNvCxnSpPr/>
            <p:nvPr/>
          </p:nvCxnSpPr>
          <p:spPr>
            <a:xfrm>
              <a:off x="2877619" y="4524805"/>
              <a:ext cx="62850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EAEFBF7-4FD7-4A50-A5AD-956B8AC72378}"/>
                </a:ext>
              </a:extLst>
            </p:cNvPr>
            <p:cNvCxnSpPr/>
            <p:nvPr/>
          </p:nvCxnSpPr>
          <p:spPr>
            <a:xfrm>
              <a:off x="2877619" y="4713585"/>
              <a:ext cx="65300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2" name="Oval 21">
            <a:extLst>
              <a:ext uri="{FF2B5EF4-FFF2-40B4-BE49-F238E27FC236}">
                <a16:creationId xmlns:a16="http://schemas.microsoft.com/office/drawing/2014/main" id="{218D3E51-CB09-4721-B0FC-5FE500D5BB1F}"/>
              </a:ext>
            </a:extLst>
          </p:cNvPr>
          <p:cNvSpPr/>
          <p:nvPr/>
        </p:nvSpPr>
        <p:spPr>
          <a:xfrm>
            <a:off x="2454052" y="5792016"/>
            <a:ext cx="2299845" cy="307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C2A2551-4253-4903-AC0A-CFEC4CBC6DD6}"/>
              </a:ext>
            </a:extLst>
          </p:cNvPr>
          <p:cNvSpPr/>
          <p:nvPr/>
        </p:nvSpPr>
        <p:spPr>
          <a:xfrm>
            <a:off x="2731401" y="1332224"/>
            <a:ext cx="2299845" cy="307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91FC-BDDB-461A-9844-ABD8E59E2F5B}"/>
              </a:ext>
            </a:extLst>
          </p:cNvPr>
          <p:cNvSpPr>
            <a:spLocks noGrp="1"/>
          </p:cNvSpPr>
          <p:nvPr>
            <p:ph type="ctrTitle"/>
          </p:nvPr>
        </p:nvSpPr>
        <p:spPr>
          <a:xfrm>
            <a:off x="1523999" y="2482055"/>
            <a:ext cx="9144000" cy="1893890"/>
          </a:xfrm>
        </p:spPr>
        <p:txBody>
          <a:bodyPr>
            <a:normAutofit/>
          </a:bodyPr>
          <a:lstStyle/>
          <a:p>
            <a:r>
              <a:rPr lang="en-US" sz="4400" b="1" dirty="0"/>
              <a:t>Identifying Industry Partners</a:t>
            </a:r>
            <a:br>
              <a:rPr lang="en-US" sz="4400" dirty="0"/>
            </a:br>
            <a:endParaRPr lang="en-US" sz="4400" dirty="0"/>
          </a:p>
        </p:txBody>
      </p:sp>
      <p:pic>
        <p:nvPicPr>
          <p:cNvPr id="7" name="Content Placeholder 20" descr="A close up of a logo&#10;&#10;Description automatically generated">
            <a:extLst>
              <a:ext uri="{FF2B5EF4-FFF2-40B4-BE49-F238E27FC236}">
                <a16:creationId xmlns:a16="http://schemas.microsoft.com/office/drawing/2014/main" id="{1BDE7FCF-D907-4AF7-82BF-EC1C8709A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
        <p:nvSpPr>
          <p:cNvPr id="5" name="TextBox 4">
            <a:extLst>
              <a:ext uri="{FF2B5EF4-FFF2-40B4-BE49-F238E27FC236}">
                <a16:creationId xmlns:a16="http://schemas.microsoft.com/office/drawing/2014/main" id="{78EBB5EB-EBA1-4FF5-BA41-5BF37B64A4E1}"/>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1463142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87968"/>
            <a:ext cx="10674349" cy="4414839"/>
          </a:xfrm>
        </p:spPr>
        <p:txBody>
          <a:bodyPr>
            <a:noAutofit/>
          </a:bodyPr>
          <a:lstStyle/>
          <a:p>
            <a:pPr>
              <a:lnSpc>
                <a:spcPct val="90000"/>
              </a:lnSpc>
              <a:buClr>
                <a:schemeClr val="accent1"/>
              </a:buClr>
            </a:pPr>
            <a:r>
              <a:rPr lang="en-US" sz="2800" dirty="0">
                <a:latin typeface="+mn-lt"/>
              </a:rPr>
              <a:t>Use correct email headers (i.e. where the email is coming from)</a:t>
            </a:r>
          </a:p>
          <a:p>
            <a:pPr>
              <a:lnSpc>
                <a:spcPct val="90000"/>
              </a:lnSpc>
              <a:buClr>
                <a:schemeClr val="accent1"/>
              </a:buClr>
            </a:pPr>
            <a:r>
              <a:rPr lang="en-US" sz="2800" dirty="0">
                <a:latin typeface="+mn-lt"/>
              </a:rPr>
              <a:t>Use the recipient’s name</a:t>
            </a:r>
          </a:p>
          <a:p>
            <a:pPr>
              <a:lnSpc>
                <a:spcPct val="90000"/>
              </a:lnSpc>
              <a:buClr>
                <a:schemeClr val="accent1"/>
              </a:buClr>
            </a:pPr>
            <a:r>
              <a:rPr lang="en-US" sz="2800" dirty="0">
                <a:latin typeface="+mn-lt"/>
              </a:rPr>
              <a:t>Make the email relevant to the recipient using customized content</a:t>
            </a:r>
          </a:p>
          <a:p>
            <a:pPr>
              <a:lnSpc>
                <a:spcPct val="90000"/>
              </a:lnSpc>
              <a:buClr>
                <a:schemeClr val="accent1"/>
              </a:buClr>
            </a:pPr>
            <a:r>
              <a:rPr lang="en-US" sz="2800" dirty="0">
                <a:latin typeface="+mn-lt"/>
              </a:rPr>
              <a:t>Match the subject line with the body of the email</a:t>
            </a:r>
          </a:p>
          <a:p>
            <a:pPr>
              <a:lnSpc>
                <a:spcPct val="90000"/>
              </a:lnSpc>
              <a:buClr>
                <a:schemeClr val="accent1"/>
              </a:buClr>
            </a:pPr>
            <a:r>
              <a:rPr lang="en-US" sz="2800" dirty="0">
                <a:latin typeface="+mn-lt"/>
              </a:rPr>
              <a:t>Keep it short and don’t spend too much time talking about yourself</a:t>
            </a:r>
          </a:p>
          <a:p>
            <a:pPr>
              <a:lnSpc>
                <a:spcPct val="90000"/>
              </a:lnSpc>
              <a:buClr>
                <a:schemeClr val="accent1"/>
              </a:buClr>
            </a:pPr>
            <a:r>
              <a:rPr lang="en-US" sz="2800" dirty="0">
                <a:latin typeface="+mn-lt"/>
              </a:rPr>
              <a:t>Include a specific request (e.g. short call)</a:t>
            </a:r>
          </a:p>
          <a:p>
            <a:pPr>
              <a:lnSpc>
                <a:spcPct val="90000"/>
              </a:lnSpc>
              <a:buClr>
                <a:schemeClr val="accent1"/>
              </a:buClr>
            </a:pPr>
            <a:r>
              <a:rPr lang="en-US" sz="2800" dirty="0">
                <a:latin typeface="+mn-lt"/>
              </a:rPr>
              <a:t>Position it as a conversation rather than a request for action</a:t>
            </a:r>
          </a:p>
          <a:p>
            <a:pPr>
              <a:lnSpc>
                <a:spcPct val="90000"/>
              </a:lnSpc>
              <a:buClr>
                <a:schemeClr val="accent1"/>
              </a:buClr>
            </a:pPr>
            <a:r>
              <a:rPr lang="en-US" sz="2800" dirty="0">
                <a:latin typeface="+mn-lt"/>
              </a:rPr>
              <a:t>Don’t use obviously copy-pasted text</a:t>
            </a:r>
          </a:p>
          <a:p>
            <a:pPr>
              <a:lnSpc>
                <a:spcPct val="90000"/>
              </a:lnSpc>
              <a:buClr>
                <a:schemeClr val="accent1"/>
              </a:buClr>
            </a:pPr>
            <a:r>
              <a:rPr lang="en-US" sz="2800" dirty="0">
                <a:latin typeface="+mn-lt"/>
              </a:rPr>
              <a:t>Include your contact info</a:t>
            </a: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lang="en-US" sz="4400" b="0" dirty="0">
                <a:solidFill>
                  <a:srgbClr val="910A29"/>
                </a:solidFill>
                <a:latin typeface="Calibri"/>
              </a:rPr>
              <a:t>Cold Email Best Practices</a:t>
            </a:r>
            <a:endParaRPr kumimoji="0" lang="en-US" sz="4400" b="0" i="0" u="none" strike="noStrike" kern="1200" cap="none" spc="0" normalizeH="0" baseline="0" noProof="0" dirty="0">
              <a:ln>
                <a:noFill/>
              </a:ln>
              <a:solidFill>
                <a:srgbClr val="910A29"/>
              </a:solidFill>
              <a:effectLst/>
              <a:uLnTx/>
              <a:uFillTx/>
              <a:latin typeface="Calibri"/>
              <a:ea typeface="+mj-ea"/>
              <a:cs typeface="+mj-cs"/>
            </a:endParaRP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sp>
        <p:nvSpPr>
          <p:cNvPr id="2" name="TextBox 1">
            <a:extLst>
              <a:ext uri="{FF2B5EF4-FFF2-40B4-BE49-F238E27FC236}">
                <a16:creationId xmlns:a16="http://schemas.microsoft.com/office/drawing/2014/main" id="{BC01903D-D60D-406B-AB64-3927B3D9BE3D}"/>
              </a:ext>
            </a:extLst>
          </p:cNvPr>
          <p:cNvSpPr txBox="1"/>
          <p:nvPr/>
        </p:nvSpPr>
        <p:spPr>
          <a:xfrm>
            <a:off x="317241" y="6400596"/>
            <a:ext cx="7604449" cy="246221"/>
          </a:xfrm>
          <a:prstGeom prst="rect">
            <a:avLst/>
          </a:prstGeom>
          <a:noFill/>
        </p:spPr>
        <p:txBody>
          <a:bodyPr wrap="square" rtlCol="0">
            <a:spAutoFit/>
          </a:bodyPr>
          <a:lstStyle/>
          <a:p>
            <a:r>
              <a:rPr lang="en-US" sz="1000" dirty="0">
                <a:hlinkClick r:id="rId3"/>
              </a:rPr>
              <a:t>https://www.criminallyprolific.com/cold-email-example/</a:t>
            </a:r>
            <a:endParaRPr lang="en-US" sz="1000" dirty="0"/>
          </a:p>
        </p:txBody>
      </p:sp>
    </p:spTree>
    <p:extLst>
      <p:ext uri="{BB962C8B-B14F-4D97-AF65-F5344CB8AC3E}">
        <p14:creationId xmlns:p14="http://schemas.microsoft.com/office/powerpoint/2010/main" val="17668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34FA1E-DE27-4D94-8835-8FF70AA7D083}"/>
              </a:ext>
            </a:extLst>
          </p:cNvPr>
          <p:cNvGrpSpPr/>
          <p:nvPr/>
        </p:nvGrpSpPr>
        <p:grpSpPr>
          <a:xfrm>
            <a:off x="1193491" y="1679694"/>
            <a:ext cx="10168967" cy="3642517"/>
            <a:chOff x="1201880" y="1686496"/>
            <a:chExt cx="10168967" cy="3642517"/>
          </a:xfrm>
        </p:grpSpPr>
        <p:grpSp>
          <p:nvGrpSpPr>
            <p:cNvPr id="7" name="Group 6">
              <a:extLst>
                <a:ext uri="{FF2B5EF4-FFF2-40B4-BE49-F238E27FC236}">
                  <a16:creationId xmlns:a16="http://schemas.microsoft.com/office/drawing/2014/main" id="{03291B0C-1064-4CA1-97EF-89CD4D7ACF36}"/>
                </a:ext>
              </a:extLst>
            </p:cNvPr>
            <p:cNvGrpSpPr/>
            <p:nvPr/>
          </p:nvGrpSpPr>
          <p:grpSpPr>
            <a:xfrm>
              <a:off x="1201880" y="2212962"/>
              <a:ext cx="10168967" cy="3116051"/>
              <a:chOff x="-2069827" y="3028733"/>
              <a:chExt cx="10168967" cy="3116051"/>
            </a:xfrm>
          </p:grpSpPr>
          <p:sp>
            <p:nvSpPr>
              <p:cNvPr id="2" name="Rectangle 1">
                <a:extLst>
                  <a:ext uri="{FF2B5EF4-FFF2-40B4-BE49-F238E27FC236}">
                    <a16:creationId xmlns:a16="http://schemas.microsoft.com/office/drawing/2014/main" id="{F1E78662-CA51-4C17-82F8-4C98A4509462}"/>
                  </a:ext>
                </a:extLst>
              </p:cNvPr>
              <p:cNvSpPr/>
              <p:nvPr/>
            </p:nvSpPr>
            <p:spPr>
              <a:xfrm>
                <a:off x="-2069827" y="3028733"/>
                <a:ext cx="10095721" cy="1615827"/>
              </a:xfrm>
              <a:prstGeom prst="rect">
                <a:avLst/>
              </a:prstGeom>
            </p:spPr>
            <p:txBody>
              <a:bodyPr wrap="square">
                <a:spAutoFit/>
              </a:bodyPr>
              <a:lstStyle/>
              <a:p>
                <a:r>
                  <a:rPr lang="en-US" sz="1100" dirty="0">
                    <a:latin typeface="Calibri" panose="020F0502020204030204" pitchFamily="34" charset="0"/>
                    <a:ea typeface="Calibri" panose="020F0502020204030204" pitchFamily="34" charset="0"/>
                  </a:rPr>
                  <a:t>Dear Mr. &lt;Last Name&gt;, </a:t>
                </a:r>
              </a:p>
              <a:p>
                <a:r>
                  <a:rPr lang="en-US" sz="1100" dirty="0">
                    <a:latin typeface="Calibri" panose="020F0502020204030204" pitchFamily="34" charset="0"/>
                    <a:ea typeface="Calibri" panose="020F0502020204030204" pitchFamily="34" charset="0"/>
                  </a:rPr>
                  <a:t> </a:t>
                </a:r>
              </a:p>
              <a:p>
                <a:r>
                  <a:rPr lang="en-US" sz="1100" dirty="0">
                    <a:latin typeface="Calibri" panose="020F0502020204030204" pitchFamily="34" charset="0"/>
                    <a:ea typeface="Calibri" panose="020F0502020204030204" pitchFamily="34" charset="0"/>
                  </a:rPr>
                  <a:t>I’m with the technology transfer office of Queen’s University in Kingston, Canada and I am trying to get some feedback on a new drug delivery system that has recently been developed here. I understand that &lt;Company Name&gt; has its own drug delivery technologies but I was wondering whether you might be so kind as to offer your expert opinion as to whether the technology described below addresses any known limitations of existing drug delivery technologies and/or could prove to be useful in certain applications. Essentially, I am trying to determine whether this technology could have value in a drug delivery application. Thanks in advance for your help, I very much appreciate it.</a:t>
                </a:r>
              </a:p>
              <a:p>
                <a:r>
                  <a:rPr lang="en-US" sz="1100" dirty="0">
                    <a:latin typeface="Calibri" panose="020F0502020204030204" pitchFamily="34" charset="0"/>
                    <a:ea typeface="Calibri" panose="020F0502020204030204" pitchFamily="34" charset="0"/>
                  </a:rPr>
                  <a:t> </a:t>
                </a:r>
              </a:p>
              <a:p>
                <a:r>
                  <a:rPr lang="en-US" sz="1100" dirty="0">
                    <a:latin typeface="Calibri" panose="020F0502020204030204" pitchFamily="34" charset="0"/>
                    <a:ea typeface="Calibri" panose="020F0502020204030204" pitchFamily="34" charset="0"/>
                  </a:rPr>
                  <a:t>Kind regards,</a:t>
                </a:r>
              </a:p>
              <a:p>
                <a:r>
                  <a:rPr lang="en-US" sz="1100" dirty="0">
                    <a:latin typeface="Calibri" panose="020F0502020204030204" pitchFamily="34" charset="0"/>
                    <a:ea typeface="Calibri" panose="020F0502020204030204" pitchFamily="34" charset="0"/>
                  </a:rPr>
                  <a:t>Jason</a:t>
                </a:r>
              </a:p>
            </p:txBody>
          </p:sp>
          <p:sp>
            <p:nvSpPr>
              <p:cNvPr id="3" name="Rectangle 2">
                <a:extLst>
                  <a:ext uri="{FF2B5EF4-FFF2-40B4-BE49-F238E27FC236}">
                    <a16:creationId xmlns:a16="http://schemas.microsoft.com/office/drawing/2014/main" id="{1E658E33-C591-4700-B7EE-FCB3A4CB9EC8}"/>
                  </a:ext>
                </a:extLst>
              </p:cNvPr>
              <p:cNvSpPr/>
              <p:nvPr/>
            </p:nvSpPr>
            <p:spPr>
              <a:xfrm>
                <a:off x="-2069827" y="4759789"/>
                <a:ext cx="10168967" cy="1384995"/>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rPr>
                  <a:t>Queen’s University has developed a novel, injectable, liquid polymer drug delivery system intended for the localized delivery of low molecular weight chemotherapeutics, cytokines, growth factors, and other drugs/biologics that are susceptible to degradation in acidic environments. Based on biocompatible poly(aliphatic carbonates), the degradation products of this drug delivery system do not result in a significant reduction of the local pH, thereby, avoiding the issues associated with aliphatic polyester-based drug delivery systems. This drug delivery system is a viscous liquid depot at body temperature (and below) but is easily injected through standard gauge needles. The degradation and release profiles can be tailored to meet specific applications and can range between a few days to several months. Further, the drug can be added through a simple mixing procedure and local tissue irritation issues associated with solid depot and microsphere drug delivery technologies are avoided. </a:t>
                </a:r>
              </a:p>
            </p:txBody>
          </p:sp>
        </p:grpSp>
        <p:sp>
          <p:nvSpPr>
            <p:cNvPr id="13" name="TextBox 12">
              <a:extLst>
                <a:ext uri="{FF2B5EF4-FFF2-40B4-BE49-F238E27FC236}">
                  <a16:creationId xmlns:a16="http://schemas.microsoft.com/office/drawing/2014/main" id="{C38BD6E8-ABC5-478D-92C0-7C4641690D5E}"/>
                </a:ext>
              </a:extLst>
            </p:cNvPr>
            <p:cNvSpPr txBox="1"/>
            <p:nvPr/>
          </p:nvSpPr>
          <p:spPr>
            <a:xfrm>
              <a:off x="1201880" y="1686496"/>
              <a:ext cx="3168784" cy="307777"/>
            </a:xfrm>
            <a:prstGeom prst="rect">
              <a:avLst/>
            </a:prstGeom>
            <a:noFill/>
          </p:spPr>
          <p:txBody>
            <a:bodyPr wrap="square" rtlCol="0">
              <a:spAutoFit/>
            </a:bodyPr>
            <a:lstStyle/>
            <a:p>
              <a:r>
                <a:rPr lang="en-US" sz="1400" dirty="0"/>
                <a:t>New drug delivery technology</a:t>
              </a:r>
            </a:p>
          </p:txBody>
        </p:sp>
      </p:gr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Cold Email</a:t>
            </a: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sp>
        <p:nvSpPr>
          <p:cNvPr id="15" name="TextBox 14">
            <a:extLst>
              <a:ext uri="{FF2B5EF4-FFF2-40B4-BE49-F238E27FC236}">
                <a16:creationId xmlns:a16="http://schemas.microsoft.com/office/drawing/2014/main" id="{BA90807A-77D3-4F15-AA25-CED449B713C6}"/>
              </a:ext>
            </a:extLst>
          </p:cNvPr>
          <p:cNvSpPr txBox="1"/>
          <p:nvPr/>
        </p:nvSpPr>
        <p:spPr>
          <a:xfrm>
            <a:off x="6932645" y="1475190"/>
            <a:ext cx="3359021" cy="307777"/>
          </a:xfrm>
          <a:prstGeom prst="rect">
            <a:avLst/>
          </a:prstGeom>
          <a:noFill/>
        </p:spPr>
        <p:txBody>
          <a:bodyPr wrap="square" rtlCol="0">
            <a:spAutoFit/>
          </a:bodyPr>
          <a:lstStyle/>
          <a:p>
            <a:r>
              <a:rPr lang="en-US" sz="1400" dirty="0"/>
              <a:t>jason.hendry@queensu.ca</a:t>
            </a:r>
          </a:p>
        </p:txBody>
      </p:sp>
      <p:sp>
        <p:nvSpPr>
          <p:cNvPr id="16" name="Oval 15">
            <a:extLst>
              <a:ext uri="{FF2B5EF4-FFF2-40B4-BE49-F238E27FC236}">
                <a16:creationId xmlns:a16="http://schemas.microsoft.com/office/drawing/2014/main" id="{47A13918-7974-4481-85F7-8A661AA26094}"/>
              </a:ext>
            </a:extLst>
          </p:cNvPr>
          <p:cNvSpPr/>
          <p:nvPr/>
        </p:nvSpPr>
        <p:spPr>
          <a:xfrm>
            <a:off x="6932645" y="1475190"/>
            <a:ext cx="2229053" cy="307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0596602-AF06-46C4-B8F2-58ABBF6109C1}"/>
              </a:ext>
            </a:extLst>
          </p:cNvPr>
          <p:cNvSpPr/>
          <p:nvPr/>
        </p:nvSpPr>
        <p:spPr>
          <a:xfrm>
            <a:off x="1193490" y="2186041"/>
            <a:ext cx="1478917" cy="307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194BFCB-70B7-43A3-96EB-30340B284D6A}"/>
              </a:ext>
            </a:extLst>
          </p:cNvPr>
          <p:cNvSpPr/>
          <p:nvPr/>
        </p:nvSpPr>
        <p:spPr>
          <a:xfrm>
            <a:off x="3203351" y="2691734"/>
            <a:ext cx="1109078" cy="307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746D4D-8E1E-4C0E-AC9A-47FB13A2CF6F}"/>
              </a:ext>
            </a:extLst>
          </p:cNvPr>
          <p:cNvSpPr/>
          <p:nvPr/>
        </p:nvSpPr>
        <p:spPr>
          <a:xfrm>
            <a:off x="1186471" y="1689866"/>
            <a:ext cx="2406235" cy="307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F4385FEA-E5B1-4096-87DB-B23BEA77BB8A}"/>
              </a:ext>
            </a:extLst>
          </p:cNvPr>
          <p:cNvGrpSpPr/>
          <p:nvPr/>
        </p:nvGrpSpPr>
        <p:grpSpPr>
          <a:xfrm>
            <a:off x="1234904" y="2920784"/>
            <a:ext cx="9944374" cy="187796"/>
            <a:chOff x="1234903" y="2920784"/>
            <a:chExt cx="9808689" cy="187796"/>
          </a:xfrm>
        </p:grpSpPr>
        <p:cxnSp>
          <p:nvCxnSpPr>
            <p:cNvPr id="21" name="Straight Connector 20">
              <a:extLst>
                <a:ext uri="{FF2B5EF4-FFF2-40B4-BE49-F238E27FC236}">
                  <a16:creationId xmlns:a16="http://schemas.microsoft.com/office/drawing/2014/main" id="{7DE86A90-F209-4598-8888-4584691B7B8E}"/>
                </a:ext>
              </a:extLst>
            </p:cNvPr>
            <p:cNvCxnSpPr/>
            <p:nvPr/>
          </p:nvCxnSpPr>
          <p:spPr>
            <a:xfrm>
              <a:off x="7728155" y="2920784"/>
              <a:ext cx="33154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2C83B23-C233-4486-AFAD-EAF569AC4B02}"/>
                </a:ext>
              </a:extLst>
            </p:cNvPr>
            <p:cNvCxnSpPr>
              <a:cxnSpLocks/>
            </p:cNvCxnSpPr>
            <p:nvPr/>
          </p:nvCxnSpPr>
          <p:spPr>
            <a:xfrm>
              <a:off x="1234903" y="3108580"/>
              <a:ext cx="959631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 name="TextBox 22">
            <a:extLst>
              <a:ext uri="{FF2B5EF4-FFF2-40B4-BE49-F238E27FC236}">
                <a16:creationId xmlns:a16="http://schemas.microsoft.com/office/drawing/2014/main" id="{D6094C1E-6D7A-4152-9E0D-092A1FF88F9D}"/>
              </a:ext>
            </a:extLst>
          </p:cNvPr>
          <p:cNvSpPr txBox="1"/>
          <p:nvPr/>
        </p:nvSpPr>
        <p:spPr>
          <a:xfrm>
            <a:off x="2001520" y="6121638"/>
            <a:ext cx="8188960" cy="461665"/>
          </a:xfrm>
          <a:prstGeom prst="rect">
            <a:avLst/>
          </a:prstGeom>
          <a:noFill/>
        </p:spPr>
        <p:txBody>
          <a:bodyPr wrap="square" rtlCol="0">
            <a:spAutoFit/>
          </a:bodyPr>
          <a:lstStyle/>
          <a:p>
            <a:pPr algn="ctr"/>
            <a:r>
              <a:rPr lang="en-US" sz="2400" dirty="0">
                <a:solidFill>
                  <a:schemeClr val="accent1"/>
                </a:solidFill>
              </a:rPr>
              <a:t>Expanding Networks and Building Partnerships with Industry</a:t>
            </a:r>
          </a:p>
        </p:txBody>
      </p:sp>
    </p:spTree>
    <p:extLst>
      <p:ext uri="{BB962C8B-B14F-4D97-AF65-F5344CB8AC3E}">
        <p14:creationId xmlns:p14="http://schemas.microsoft.com/office/powerpoint/2010/main" val="27044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87968"/>
            <a:ext cx="10674349" cy="4414839"/>
          </a:xfrm>
        </p:spPr>
        <p:txBody>
          <a:bodyPr>
            <a:noAutofit/>
          </a:bodyPr>
          <a:lstStyle/>
          <a:p>
            <a:pPr>
              <a:lnSpc>
                <a:spcPct val="90000"/>
              </a:lnSpc>
              <a:buClr>
                <a:schemeClr val="accent1"/>
              </a:buClr>
            </a:pPr>
            <a:r>
              <a:rPr lang="en-US" sz="2800" dirty="0">
                <a:latin typeface="+mn-lt"/>
              </a:rPr>
              <a:t>Even with well-crafted emails the response rate is low – 30% is considered good</a:t>
            </a:r>
          </a:p>
          <a:p>
            <a:pPr>
              <a:lnSpc>
                <a:spcPct val="90000"/>
              </a:lnSpc>
              <a:buClr>
                <a:schemeClr val="accent1"/>
              </a:buClr>
            </a:pPr>
            <a:endParaRPr lang="en-US" sz="2800" dirty="0">
              <a:latin typeface="+mn-lt"/>
            </a:endParaRPr>
          </a:p>
          <a:p>
            <a:pPr>
              <a:lnSpc>
                <a:spcPct val="90000"/>
              </a:lnSpc>
              <a:buClr>
                <a:schemeClr val="accent1"/>
              </a:buClr>
            </a:pPr>
            <a:r>
              <a:rPr lang="en-US" sz="2800" dirty="0">
                <a:latin typeface="+mn-lt"/>
              </a:rPr>
              <a:t>A follow-up email is acceptable and often gets a response, but you shouldn’t send more than one</a:t>
            </a:r>
          </a:p>
          <a:p>
            <a:pPr>
              <a:lnSpc>
                <a:spcPct val="90000"/>
              </a:lnSpc>
              <a:buClr>
                <a:schemeClr val="accent1"/>
              </a:buClr>
            </a:pPr>
            <a:endParaRPr lang="en-US" sz="2800" dirty="0">
              <a:latin typeface="+mn-lt"/>
            </a:endParaRPr>
          </a:p>
          <a:p>
            <a:pPr>
              <a:lnSpc>
                <a:spcPct val="90000"/>
              </a:lnSpc>
              <a:buClr>
                <a:schemeClr val="accent1"/>
              </a:buClr>
            </a:pPr>
            <a:r>
              <a:rPr lang="en-US" sz="2800" dirty="0" err="1">
                <a:latin typeface="+mn-lt"/>
              </a:rPr>
              <a:t>LinkedIN</a:t>
            </a:r>
            <a:r>
              <a:rPr lang="en-US" sz="2800" dirty="0">
                <a:latin typeface="+mn-lt"/>
              </a:rPr>
              <a:t> ‘</a:t>
            </a:r>
            <a:r>
              <a:rPr lang="en-US" sz="2800" dirty="0" err="1">
                <a:latin typeface="+mn-lt"/>
              </a:rPr>
              <a:t>InMails</a:t>
            </a:r>
            <a:r>
              <a:rPr lang="en-US" sz="2800" dirty="0">
                <a:latin typeface="+mn-lt"/>
              </a:rPr>
              <a:t>’ have lower response rates than emails</a:t>
            </a:r>
          </a:p>
          <a:p>
            <a:pPr>
              <a:lnSpc>
                <a:spcPct val="90000"/>
              </a:lnSpc>
              <a:buClr>
                <a:schemeClr val="accent1"/>
              </a:buClr>
            </a:pPr>
            <a:endParaRPr lang="en-US" sz="2800" dirty="0">
              <a:latin typeface="+mn-lt"/>
            </a:endParaRPr>
          </a:p>
          <a:p>
            <a:pPr>
              <a:lnSpc>
                <a:spcPct val="90000"/>
              </a:lnSpc>
              <a:buClr>
                <a:schemeClr val="accent1"/>
              </a:buClr>
            </a:pPr>
            <a:r>
              <a:rPr lang="en-US" sz="2800" dirty="0">
                <a:latin typeface="+mn-lt"/>
              </a:rPr>
              <a:t>If you get a response make the most of it because you will likely only get one opportunity – the goal is to build a relationship, get to next meeting</a:t>
            </a:r>
          </a:p>
          <a:p>
            <a:pPr>
              <a:lnSpc>
                <a:spcPct val="90000"/>
              </a:lnSpc>
              <a:buClr>
                <a:schemeClr val="accent1"/>
              </a:buClr>
            </a:pPr>
            <a:endParaRPr lang="en-US" sz="2800" dirty="0">
              <a:latin typeface="+mn-lt"/>
            </a:endParaRP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lang="en-US" sz="4400" b="0" dirty="0">
                <a:solidFill>
                  <a:srgbClr val="910A29"/>
                </a:solidFill>
                <a:latin typeface="Calibri"/>
              </a:rPr>
              <a:t>Cold Email</a:t>
            </a:r>
            <a:endParaRPr kumimoji="0" lang="en-US" sz="4400" b="0" i="0" u="none" strike="noStrike" kern="1200" cap="none" spc="0" normalizeH="0" baseline="0" noProof="0" dirty="0">
              <a:ln>
                <a:noFill/>
              </a:ln>
              <a:solidFill>
                <a:srgbClr val="910A29"/>
              </a:solidFill>
              <a:effectLst/>
              <a:uLnTx/>
              <a:uFillTx/>
              <a:latin typeface="Calibri"/>
              <a:ea typeface="+mj-ea"/>
              <a:cs typeface="+mj-cs"/>
            </a:endParaRP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spTree>
    <p:extLst>
      <p:ext uri="{BB962C8B-B14F-4D97-AF65-F5344CB8AC3E}">
        <p14:creationId xmlns:p14="http://schemas.microsoft.com/office/powerpoint/2010/main" val="5819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87968"/>
            <a:ext cx="10674349" cy="4414839"/>
          </a:xfrm>
        </p:spPr>
        <p:txBody>
          <a:bodyPr>
            <a:noAutofit/>
          </a:bodyPr>
          <a:lstStyle/>
          <a:p>
            <a:pPr>
              <a:lnSpc>
                <a:spcPct val="90000"/>
              </a:lnSpc>
              <a:buClr>
                <a:schemeClr val="accent1"/>
              </a:buClr>
            </a:pPr>
            <a:r>
              <a:rPr lang="en-US" sz="2800" dirty="0">
                <a:latin typeface="+mn-lt"/>
              </a:rPr>
              <a:t>Consider your audience – avoid using technical jargon when speaking with non-technical people</a:t>
            </a:r>
          </a:p>
          <a:p>
            <a:pPr>
              <a:lnSpc>
                <a:spcPct val="90000"/>
              </a:lnSpc>
              <a:buClr>
                <a:schemeClr val="accent1"/>
              </a:buClr>
            </a:pPr>
            <a:endParaRPr lang="en-US" sz="2800" dirty="0">
              <a:latin typeface="+mn-lt"/>
            </a:endParaRPr>
          </a:p>
          <a:p>
            <a:pPr>
              <a:lnSpc>
                <a:spcPct val="90000"/>
              </a:lnSpc>
              <a:buClr>
                <a:schemeClr val="accent1"/>
              </a:buClr>
            </a:pPr>
            <a:r>
              <a:rPr lang="en-US" sz="2800" dirty="0">
                <a:latin typeface="+mn-lt"/>
              </a:rPr>
              <a:t>The goal is to build a relationship – this takes time – asking for something (support letter, samples, funding, etc.) too early in the relationship may damage it </a:t>
            </a:r>
          </a:p>
          <a:p>
            <a:pPr>
              <a:lnSpc>
                <a:spcPct val="90000"/>
              </a:lnSpc>
              <a:buClr>
                <a:schemeClr val="accent1"/>
              </a:buClr>
            </a:pPr>
            <a:endParaRPr lang="en-US" sz="2800" dirty="0">
              <a:latin typeface="+mn-lt"/>
            </a:endParaRPr>
          </a:p>
          <a:p>
            <a:pPr>
              <a:lnSpc>
                <a:spcPct val="90000"/>
              </a:lnSpc>
              <a:buClr>
                <a:schemeClr val="accent1"/>
              </a:buClr>
            </a:pPr>
            <a:r>
              <a:rPr lang="en-US" sz="2800" dirty="0">
                <a:latin typeface="+mn-lt"/>
              </a:rPr>
              <a:t>Clear and concise communication is the most effective</a:t>
            </a:r>
          </a:p>
          <a:p>
            <a:pPr>
              <a:lnSpc>
                <a:spcPct val="90000"/>
              </a:lnSpc>
              <a:buClr>
                <a:schemeClr val="accent1"/>
              </a:buClr>
            </a:pPr>
            <a:endParaRPr lang="en-US" sz="2800" dirty="0">
              <a:latin typeface="+mn-lt"/>
            </a:endParaRPr>
          </a:p>
          <a:p>
            <a:pPr>
              <a:lnSpc>
                <a:spcPct val="90000"/>
              </a:lnSpc>
              <a:buClr>
                <a:schemeClr val="accent1"/>
              </a:buClr>
            </a:pPr>
            <a:r>
              <a:rPr lang="en-US" sz="2800" dirty="0">
                <a:latin typeface="+mn-lt"/>
              </a:rPr>
              <a:t>You need to demonstrate the </a:t>
            </a:r>
            <a:r>
              <a:rPr lang="en-US" sz="2800" b="1" u="sng" dirty="0">
                <a:latin typeface="+mn-lt"/>
              </a:rPr>
              <a:t>value</a:t>
            </a:r>
            <a:r>
              <a:rPr lang="en-US" sz="2800" dirty="0">
                <a:latin typeface="+mn-lt"/>
              </a:rPr>
              <a:t> of your research/technology</a:t>
            </a: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lang="en-US" sz="4400" b="0" dirty="0">
                <a:solidFill>
                  <a:srgbClr val="910A29"/>
                </a:solidFill>
                <a:latin typeface="Calibri"/>
              </a:rPr>
              <a:t>Talking to Industry</a:t>
            </a:r>
            <a:endParaRPr kumimoji="0" lang="en-US" sz="4400" b="0" i="0" u="none" strike="noStrike" kern="1200" cap="none" spc="0" normalizeH="0" baseline="0" noProof="0" dirty="0">
              <a:ln>
                <a:noFill/>
              </a:ln>
              <a:solidFill>
                <a:srgbClr val="910A29"/>
              </a:solidFill>
              <a:effectLst/>
              <a:uLnTx/>
              <a:uFillTx/>
              <a:latin typeface="Calibri"/>
              <a:ea typeface="+mj-ea"/>
              <a:cs typeface="+mj-cs"/>
            </a:endParaRP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spTree>
    <p:extLst>
      <p:ext uri="{BB962C8B-B14F-4D97-AF65-F5344CB8AC3E}">
        <p14:creationId xmlns:p14="http://schemas.microsoft.com/office/powerpoint/2010/main" val="24516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p:txBody>
          <a:bodyPr/>
          <a:lstStyle/>
          <a:p>
            <a:r>
              <a:rPr lang="en-US" b="1" dirty="0"/>
              <a:t>Value Proposition</a:t>
            </a:r>
          </a:p>
        </p:txBody>
      </p:sp>
      <p:pic>
        <p:nvPicPr>
          <p:cNvPr id="7" name="Content Placeholder 20" descr="A close up of a logo&#10;&#10;Description automatically generated">
            <a:extLst>
              <a:ext uri="{FF2B5EF4-FFF2-40B4-BE49-F238E27FC236}">
                <a16:creationId xmlns:a16="http://schemas.microsoft.com/office/drawing/2014/main" id="{847ECE04-56B9-4F40-AA24-2C1261A78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74697"/>
            <a:ext cx="3665580" cy="708534"/>
          </a:xfrm>
          <a:prstGeom prst="rect">
            <a:avLst/>
          </a:prstGeom>
        </p:spPr>
      </p:pic>
      <p:pic>
        <p:nvPicPr>
          <p:cNvPr id="8" name="Picture 7">
            <a:extLst>
              <a:ext uri="{FF2B5EF4-FFF2-40B4-BE49-F238E27FC236}">
                <a16:creationId xmlns:a16="http://schemas.microsoft.com/office/drawing/2014/main" id="{C50AE727-BB2B-42AB-9EDE-30454E0269F0}"/>
              </a:ext>
            </a:extLst>
          </p:cNvPr>
          <p:cNvPicPr>
            <a:picLocks noChangeAspect="1"/>
          </p:cNvPicPr>
          <p:nvPr/>
        </p:nvPicPr>
        <p:blipFill>
          <a:blip r:embed="rId4"/>
          <a:stretch>
            <a:fillRect/>
          </a:stretch>
        </p:blipFill>
        <p:spPr>
          <a:xfrm>
            <a:off x="1807092" y="1469987"/>
            <a:ext cx="8577815" cy="4651651"/>
          </a:xfrm>
          <a:prstGeom prst="rect">
            <a:avLst/>
          </a:prstGeom>
        </p:spPr>
      </p:pic>
      <p:sp>
        <p:nvSpPr>
          <p:cNvPr id="5" name="TextBox 4">
            <a:extLst>
              <a:ext uri="{FF2B5EF4-FFF2-40B4-BE49-F238E27FC236}">
                <a16:creationId xmlns:a16="http://schemas.microsoft.com/office/drawing/2014/main" id="{6CB6AF7E-6848-48C2-8A73-785F4FE89BDC}"/>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3866014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p:txBody>
          <a:bodyPr/>
          <a:lstStyle/>
          <a:p>
            <a:r>
              <a:rPr lang="en-US" b="1" dirty="0"/>
              <a:t>Value Proposition</a:t>
            </a:r>
          </a:p>
        </p:txBody>
      </p:sp>
      <p:pic>
        <p:nvPicPr>
          <p:cNvPr id="7" name="Content Placeholder 20" descr="A close up of a logo&#10;&#10;Description automatically generated">
            <a:extLst>
              <a:ext uri="{FF2B5EF4-FFF2-40B4-BE49-F238E27FC236}">
                <a16:creationId xmlns:a16="http://schemas.microsoft.com/office/drawing/2014/main" id="{847ECE04-56B9-4F40-AA24-2C1261A78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74697"/>
            <a:ext cx="3665580" cy="708534"/>
          </a:xfrm>
          <a:prstGeom prst="rect">
            <a:avLst/>
          </a:prstGeom>
        </p:spPr>
      </p:pic>
      <p:sp>
        <p:nvSpPr>
          <p:cNvPr id="3" name="Rectangle 2">
            <a:extLst>
              <a:ext uri="{FF2B5EF4-FFF2-40B4-BE49-F238E27FC236}">
                <a16:creationId xmlns:a16="http://schemas.microsoft.com/office/drawing/2014/main" id="{63265450-E3F1-4927-8E18-2CF61F35D981}"/>
              </a:ext>
            </a:extLst>
          </p:cNvPr>
          <p:cNvSpPr/>
          <p:nvPr/>
        </p:nvSpPr>
        <p:spPr>
          <a:xfrm>
            <a:off x="1016259" y="2274838"/>
            <a:ext cx="10159482" cy="2677656"/>
          </a:xfrm>
          <a:prstGeom prst="rect">
            <a:avLst/>
          </a:prstGeom>
        </p:spPr>
        <p:txBody>
          <a:bodyPr wrap="square">
            <a:spAutoFit/>
          </a:bodyPr>
          <a:lstStyle/>
          <a:p>
            <a:r>
              <a:rPr lang="en-CA" sz="2400" dirty="0"/>
              <a:t>We have been exploring the use of sparse and distributed pressure sensing on delta-wing airframes for use in gust prediction and alleviation. Based on this work we believe that we can apply this pressure-sensing technology in the context of real-time mapping of truck aerodynamic drag where the sensor system can inform optimal driving conditions based on its immediate surroundings, e.g. wake of upstream vehicles, cross-winds, environmental conditions, etc. </a:t>
            </a:r>
            <a:endParaRPr lang="en-US" sz="2400" dirty="0"/>
          </a:p>
        </p:txBody>
      </p:sp>
      <p:sp>
        <p:nvSpPr>
          <p:cNvPr id="9" name="TextBox 8">
            <a:extLst>
              <a:ext uri="{FF2B5EF4-FFF2-40B4-BE49-F238E27FC236}">
                <a16:creationId xmlns:a16="http://schemas.microsoft.com/office/drawing/2014/main" id="{FAA03B6E-885F-4AF5-9217-84FF8886E332}"/>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1300952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p:txBody>
          <a:bodyPr/>
          <a:lstStyle/>
          <a:p>
            <a:r>
              <a:rPr lang="en-US" b="1" dirty="0"/>
              <a:t>Value Proposition</a:t>
            </a:r>
          </a:p>
        </p:txBody>
      </p:sp>
      <p:pic>
        <p:nvPicPr>
          <p:cNvPr id="7" name="Content Placeholder 20" descr="A close up of a logo&#10;&#10;Description automatically generated">
            <a:extLst>
              <a:ext uri="{FF2B5EF4-FFF2-40B4-BE49-F238E27FC236}">
                <a16:creationId xmlns:a16="http://schemas.microsoft.com/office/drawing/2014/main" id="{847ECE04-56B9-4F40-AA24-2C1261A78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74697"/>
            <a:ext cx="3665580" cy="708534"/>
          </a:xfrm>
          <a:prstGeom prst="rect">
            <a:avLst/>
          </a:prstGeom>
        </p:spPr>
      </p:pic>
      <p:sp>
        <p:nvSpPr>
          <p:cNvPr id="3" name="Rectangle 2">
            <a:extLst>
              <a:ext uri="{FF2B5EF4-FFF2-40B4-BE49-F238E27FC236}">
                <a16:creationId xmlns:a16="http://schemas.microsoft.com/office/drawing/2014/main" id="{63265450-E3F1-4927-8E18-2CF61F35D981}"/>
              </a:ext>
            </a:extLst>
          </p:cNvPr>
          <p:cNvSpPr/>
          <p:nvPr/>
        </p:nvSpPr>
        <p:spPr>
          <a:xfrm>
            <a:off x="1016259" y="2828835"/>
            <a:ext cx="10159482" cy="1200329"/>
          </a:xfrm>
          <a:prstGeom prst="rect">
            <a:avLst/>
          </a:prstGeom>
        </p:spPr>
        <p:txBody>
          <a:bodyPr wrap="square">
            <a:spAutoFit/>
          </a:bodyPr>
          <a:lstStyle/>
          <a:p>
            <a:r>
              <a:rPr lang="en-CA" sz="2400" dirty="0">
                <a:ea typeface="Times New Roman" panose="02020603050405020304" pitchFamily="18" charset="0"/>
              </a:rPr>
              <a:t>Our research on measuring the aerodynamic state of trucks in real-time will enable the development of control systems that will reduce fuel consumption and GHG emissions</a:t>
            </a:r>
            <a:endParaRPr lang="en-US" sz="2400" dirty="0"/>
          </a:p>
        </p:txBody>
      </p:sp>
      <p:sp>
        <p:nvSpPr>
          <p:cNvPr id="9" name="TextBox 8">
            <a:extLst>
              <a:ext uri="{FF2B5EF4-FFF2-40B4-BE49-F238E27FC236}">
                <a16:creationId xmlns:a16="http://schemas.microsoft.com/office/drawing/2014/main" id="{9F585B0D-8AE2-40FB-95AF-C4178AD41D99}"/>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1580206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87968"/>
            <a:ext cx="10674349" cy="4414839"/>
          </a:xfrm>
        </p:spPr>
        <p:txBody>
          <a:bodyPr>
            <a:noAutofit/>
          </a:bodyPr>
          <a:lstStyle/>
          <a:p>
            <a:pPr lvl="1">
              <a:lnSpc>
                <a:spcPct val="90000"/>
              </a:lnSpc>
              <a:buClr>
                <a:srgbClr val="910A29"/>
              </a:buClr>
            </a:pPr>
            <a:endParaRPr lang="en-US" dirty="0">
              <a:solidFill>
                <a:prstClr val="black"/>
              </a:solidFill>
              <a:latin typeface="Calibri"/>
            </a:endParaRPr>
          </a:p>
          <a:p>
            <a:pPr>
              <a:lnSpc>
                <a:spcPct val="90000"/>
              </a:lnSpc>
              <a:buClr>
                <a:schemeClr val="accent1"/>
              </a:buClr>
            </a:pPr>
            <a:endParaRPr lang="en-US" sz="2800" dirty="0">
              <a:latin typeface="+mn-lt"/>
            </a:endParaRP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Technology Readiness Level</a:t>
            </a: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sp>
        <p:nvSpPr>
          <p:cNvPr id="7" name="TextBox 6">
            <a:extLst>
              <a:ext uri="{FF2B5EF4-FFF2-40B4-BE49-F238E27FC236}">
                <a16:creationId xmlns:a16="http://schemas.microsoft.com/office/drawing/2014/main" id="{A545C9F3-9C2D-47F3-8B53-C708C2D8E87F}"/>
              </a:ext>
            </a:extLst>
          </p:cNvPr>
          <p:cNvSpPr txBox="1"/>
          <p:nvPr/>
        </p:nvSpPr>
        <p:spPr>
          <a:xfrm>
            <a:off x="795407" y="1833301"/>
            <a:ext cx="7927100" cy="3841052"/>
          </a:xfrm>
          <a:prstGeom prst="rect">
            <a:avLst/>
          </a:prstGeom>
          <a:noFill/>
        </p:spPr>
        <p:txBody>
          <a:bodyPr wrap="square">
            <a:spAutoFit/>
          </a:bodyPr>
          <a:lstStyle/>
          <a:p>
            <a:pPr marL="514350" lvl="1" indent="-457200" defTabSz="457200">
              <a:lnSpc>
                <a:spcPct val="90000"/>
              </a:lnSpc>
              <a:spcBef>
                <a:spcPct val="20000"/>
              </a:spcBef>
              <a:buClr>
                <a:srgbClr val="910A29"/>
              </a:buClr>
              <a:buFont typeface="Arial" panose="020B0604020202020204" pitchFamily="34" charset="0"/>
              <a:buChar char="•"/>
              <a:defRPr/>
            </a:pPr>
            <a:r>
              <a:rPr lang="en-US" sz="2800" dirty="0">
                <a:solidFill>
                  <a:prstClr val="black"/>
                </a:solidFill>
                <a:latin typeface="Calibri"/>
              </a:rPr>
              <a:t>Developed by NASA back in 1970’s to enable estimation of maturity of technologies during the acquisition phase of a program</a:t>
            </a:r>
          </a:p>
          <a:p>
            <a:pPr marL="514350" lvl="1" indent="-457200" defTabSz="457200">
              <a:lnSpc>
                <a:spcPct val="90000"/>
              </a:lnSpc>
              <a:spcBef>
                <a:spcPct val="20000"/>
              </a:spcBef>
              <a:buClr>
                <a:srgbClr val="910A29"/>
              </a:buClr>
              <a:buFont typeface="Arial" panose="020B0604020202020204" pitchFamily="34" charset="0"/>
              <a:buChar char="•"/>
              <a:defRPr/>
            </a:pPr>
            <a:r>
              <a:rPr lang="en-US" sz="2800" dirty="0">
                <a:solidFill>
                  <a:prstClr val="black"/>
                </a:solidFill>
                <a:latin typeface="Calibri"/>
              </a:rPr>
              <a:t>Enables easier understanding of place in development process for many types of technologies</a:t>
            </a:r>
          </a:p>
          <a:p>
            <a:pPr marL="514350" lvl="1" indent="-457200" defTabSz="457200">
              <a:lnSpc>
                <a:spcPct val="90000"/>
              </a:lnSpc>
              <a:spcBef>
                <a:spcPct val="20000"/>
              </a:spcBef>
              <a:buClr>
                <a:srgbClr val="910A29"/>
              </a:buClr>
              <a:buFont typeface="Arial" panose="020B0604020202020204" pitchFamily="34" charset="0"/>
              <a:buChar char="•"/>
              <a:defRPr/>
            </a:pPr>
            <a:r>
              <a:rPr lang="en-US" sz="2800" dirty="0">
                <a:solidFill>
                  <a:prstClr val="black"/>
                </a:solidFill>
                <a:latin typeface="Calibri"/>
              </a:rPr>
              <a:t>Utilized by many organizations </a:t>
            </a:r>
          </a:p>
          <a:p>
            <a:pPr marL="514350" lvl="1" indent="-457200" defTabSz="457200">
              <a:lnSpc>
                <a:spcPct val="90000"/>
              </a:lnSpc>
              <a:spcBef>
                <a:spcPct val="20000"/>
              </a:spcBef>
              <a:buClr>
                <a:srgbClr val="910A29"/>
              </a:buClr>
              <a:buFont typeface="Arial" panose="020B0604020202020204" pitchFamily="34" charset="0"/>
              <a:buChar char="•"/>
              <a:defRPr/>
            </a:pPr>
            <a:r>
              <a:rPr lang="en-US" sz="2800" dirty="0">
                <a:solidFill>
                  <a:prstClr val="black"/>
                </a:solidFill>
                <a:latin typeface="Calibri"/>
              </a:rPr>
              <a:t>Provides guidelines for researchers to understand place in commercialization process</a:t>
            </a:r>
          </a:p>
        </p:txBody>
      </p:sp>
      <p:pic>
        <p:nvPicPr>
          <p:cNvPr id="3" name="Picture 2" descr="Diagram&#10;&#10;Description automatically generated">
            <a:extLst>
              <a:ext uri="{FF2B5EF4-FFF2-40B4-BE49-F238E27FC236}">
                <a16:creationId xmlns:a16="http://schemas.microsoft.com/office/drawing/2014/main" id="{60493425-6008-4A38-BE3B-DBD786FFDB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25452" y="1654469"/>
            <a:ext cx="3019926" cy="4881835"/>
          </a:xfrm>
          <a:prstGeom prst="rect">
            <a:avLst/>
          </a:prstGeom>
        </p:spPr>
      </p:pic>
      <p:sp>
        <p:nvSpPr>
          <p:cNvPr id="8" name="TextBox 7">
            <a:extLst>
              <a:ext uri="{FF2B5EF4-FFF2-40B4-BE49-F238E27FC236}">
                <a16:creationId xmlns:a16="http://schemas.microsoft.com/office/drawing/2014/main" id="{BD497655-39BF-4B4B-B6EB-A3AB5C12A7F8}"/>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165171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87968"/>
            <a:ext cx="10674349" cy="4414839"/>
          </a:xfrm>
        </p:spPr>
        <p:txBody>
          <a:bodyPr>
            <a:noAutofit/>
          </a:bodyPr>
          <a:lstStyle/>
          <a:p>
            <a:pPr lvl="1">
              <a:lnSpc>
                <a:spcPct val="90000"/>
              </a:lnSpc>
              <a:buClr>
                <a:srgbClr val="910A29"/>
              </a:buClr>
            </a:pPr>
            <a:endParaRPr lang="en-US" dirty="0">
              <a:solidFill>
                <a:prstClr val="black"/>
              </a:solidFill>
              <a:latin typeface="Calibri"/>
            </a:endParaRPr>
          </a:p>
          <a:p>
            <a:pPr>
              <a:lnSpc>
                <a:spcPct val="90000"/>
              </a:lnSpc>
              <a:buClr>
                <a:schemeClr val="accent1"/>
              </a:buClr>
            </a:pPr>
            <a:endParaRPr lang="en-US" sz="2800" dirty="0">
              <a:latin typeface="+mn-lt"/>
            </a:endParaRPr>
          </a:p>
        </p:txBody>
      </p:sp>
      <p:pic>
        <p:nvPicPr>
          <p:cNvPr id="4" name="Content Placeholder 20" descr="A close up of a logo&#10;&#10;Description automatically generated">
            <a:extLst>
              <a:ext uri="{FF2B5EF4-FFF2-40B4-BE49-F238E27FC236}">
                <a16:creationId xmlns:a16="http://schemas.microsoft.com/office/drawing/2014/main" id="{118C1B06-2DB5-474E-8E61-81A81588D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24363"/>
            <a:ext cx="3665580" cy="708534"/>
          </a:xfrm>
          <a:prstGeom prst="rect">
            <a:avLst/>
          </a:prstGeom>
        </p:spPr>
      </p:pic>
      <p:pic>
        <p:nvPicPr>
          <p:cNvPr id="5" name="Online Media 4" title="Technology Readiness Level (TRL) - Innovation Management">
            <a:hlinkClick r:id="" action="ppaction://media"/>
            <a:extLst>
              <a:ext uri="{FF2B5EF4-FFF2-40B4-BE49-F238E27FC236}">
                <a16:creationId xmlns:a16="http://schemas.microsoft.com/office/drawing/2014/main" id="{523A8946-C3F5-4227-AFE3-698A5DC5151C}"/>
              </a:ext>
            </a:extLst>
          </p:cNvPr>
          <p:cNvPicPr>
            <a:picLocks noRot="1" noChangeAspect="1"/>
          </p:cNvPicPr>
          <p:nvPr>
            <a:videoFile r:link="rId1"/>
          </p:nvPr>
        </p:nvPicPr>
        <p:blipFill>
          <a:blip r:embed="rId4"/>
          <a:stretch>
            <a:fillRect/>
          </a:stretch>
        </p:blipFill>
        <p:spPr>
          <a:xfrm>
            <a:off x="2039815" y="1782967"/>
            <a:ext cx="7455877" cy="4193931"/>
          </a:xfrm>
          <a:prstGeom prst="rect">
            <a:avLst/>
          </a:prstGeom>
        </p:spPr>
      </p:pic>
    </p:spTree>
    <p:extLst>
      <p:ext uri="{BB962C8B-B14F-4D97-AF65-F5344CB8AC3E}">
        <p14:creationId xmlns:p14="http://schemas.microsoft.com/office/powerpoint/2010/main" val="3992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91FC-BDDB-461A-9844-ABD8E59E2F5B}"/>
              </a:ext>
            </a:extLst>
          </p:cNvPr>
          <p:cNvSpPr>
            <a:spLocks noGrp="1"/>
          </p:cNvSpPr>
          <p:nvPr>
            <p:ph type="ctrTitle"/>
          </p:nvPr>
        </p:nvSpPr>
        <p:spPr>
          <a:xfrm>
            <a:off x="989901" y="2482055"/>
            <a:ext cx="10259736" cy="1893890"/>
          </a:xfrm>
        </p:spPr>
        <p:txBody>
          <a:bodyPr>
            <a:normAutofit/>
          </a:bodyPr>
          <a:lstStyle/>
          <a:p>
            <a:r>
              <a:rPr lang="en-US" sz="4400" b="1" dirty="0"/>
              <a:t>Working with Industry</a:t>
            </a:r>
            <a:br>
              <a:rPr lang="en-US" sz="4400" dirty="0"/>
            </a:br>
            <a:endParaRPr lang="en-US" sz="4400" dirty="0"/>
          </a:p>
        </p:txBody>
      </p:sp>
      <p:pic>
        <p:nvPicPr>
          <p:cNvPr id="7" name="Content Placeholder 20" descr="A close up of a logo&#10;&#10;Description automatically generated">
            <a:extLst>
              <a:ext uri="{FF2B5EF4-FFF2-40B4-BE49-F238E27FC236}">
                <a16:creationId xmlns:a16="http://schemas.microsoft.com/office/drawing/2014/main" id="{1BDE7FCF-D907-4AF7-82BF-EC1C8709A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
        <p:nvSpPr>
          <p:cNvPr id="9" name="TextBox 8">
            <a:extLst>
              <a:ext uri="{FF2B5EF4-FFF2-40B4-BE49-F238E27FC236}">
                <a16:creationId xmlns:a16="http://schemas.microsoft.com/office/drawing/2014/main" id="{BB29B0E6-E1DF-4E1A-A82B-F8001DFF63E8}"/>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258823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p:txBody>
          <a:bodyPr/>
          <a:lstStyle/>
          <a:p>
            <a:r>
              <a:rPr lang="en-US" b="1" dirty="0"/>
              <a:t>Industry Publications</a:t>
            </a:r>
          </a:p>
        </p:txBody>
      </p:sp>
      <p:sp>
        <p:nvSpPr>
          <p:cNvPr id="3" name="Content Placeholder 2">
            <a:extLst>
              <a:ext uri="{FF2B5EF4-FFF2-40B4-BE49-F238E27FC236}">
                <a16:creationId xmlns:a16="http://schemas.microsoft.com/office/drawing/2014/main" id="{850539E6-5D7D-4C76-AED7-4D6E8FC5172E}"/>
              </a:ext>
            </a:extLst>
          </p:cNvPr>
          <p:cNvSpPr>
            <a:spLocks noGrp="1"/>
          </p:cNvSpPr>
          <p:nvPr>
            <p:ph idx="1"/>
          </p:nvPr>
        </p:nvSpPr>
        <p:spPr/>
        <p:txBody>
          <a:bodyPr>
            <a:noAutofit/>
          </a:bodyPr>
          <a:lstStyle/>
          <a:p>
            <a:r>
              <a:rPr lang="en-US" dirty="0"/>
              <a:t>Industry-specific publications are good resources for identifying companies active in your field of research </a:t>
            </a:r>
          </a:p>
        </p:txBody>
      </p:sp>
      <p:grpSp>
        <p:nvGrpSpPr>
          <p:cNvPr id="11" name="Group 10">
            <a:extLst>
              <a:ext uri="{FF2B5EF4-FFF2-40B4-BE49-F238E27FC236}">
                <a16:creationId xmlns:a16="http://schemas.microsoft.com/office/drawing/2014/main" id="{D0279A7F-90B6-4487-A4D9-BC92DEF48022}"/>
              </a:ext>
            </a:extLst>
          </p:cNvPr>
          <p:cNvGrpSpPr/>
          <p:nvPr/>
        </p:nvGrpSpPr>
        <p:grpSpPr>
          <a:xfrm>
            <a:off x="1685574" y="3309878"/>
            <a:ext cx="8820852" cy="2466975"/>
            <a:chOff x="1685574" y="3545756"/>
            <a:chExt cx="8820852" cy="2466975"/>
          </a:xfrm>
        </p:grpSpPr>
        <p:pic>
          <p:nvPicPr>
            <p:cNvPr id="4" name="Picture 3">
              <a:extLst>
                <a:ext uri="{FF2B5EF4-FFF2-40B4-BE49-F238E27FC236}">
                  <a16:creationId xmlns:a16="http://schemas.microsoft.com/office/drawing/2014/main" id="{D8BFF0F5-2FED-4637-8BAE-C1A23FF695D2}"/>
                </a:ext>
              </a:extLst>
            </p:cNvPr>
            <p:cNvPicPr>
              <a:picLocks noChangeAspect="1"/>
            </p:cNvPicPr>
            <p:nvPr/>
          </p:nvPicPr>
          <p:blipFill>
            <a:blip r:embed="rId3"/>
            <a:stretch>
              <a:fillRect/>
            </a:stretch>
          </p:blipFill>
          <p:spPr>
            <a:xfrm>
              <a:off x="1685574" y="3545757"/>
              <a:ext cx="1895475" cy="2409825"/>
            </a:xfrm>
            <a:prstGeom prst="rect">
              <a:avLst/>
            </a:prstGeom>
          </p:spPr>
        </p:pic>
        <p:pic>
          <p:nvPicPr>
            <p:cNvPr id="5" name="Picture 4">
              <a:extLst>
                <a:ext uri="{FF2B5EF4-FFF2-40B4-BE49-F238E27FC236}">
                  <a16:creationId xmlns:a16="http://schemas.microsoft.com/office/drawing/2014/main" id="{6570C484-93D3-4146-BC36-261E9E50FFC4}"/>
                </a:ext>
              </a:extLst>
            </p:cNvPr>
            <p:cNvPicPr>
              <a:picLocks noChangeAspect="1"/>
            </p:cNvPicPr>
            <p:nvPr/>
          </p:nvPicPr>
          <p:blipFill>
            <a:blip r:embed="rId4"/>
            <a:stretch>
              <a:fillRect/>
            </a:stretch>
          </p:blipFill>
          <p:spPr>
            <a:xfrm>
              <a:off x="4119563" y="3545757"/>
              <a:ext cx="1704186" cy="2409825"/>
            </a:xfrm>
            <a:prstGeom prst="rect">
              <a:avLst/>
            </a:prstGeom>
          </p:spPr>
        </p:pic>
        <p:pic>
          <p:nvPicPr>
            <p:cNvPr id="6" name="Picture 5">
              <a:extLst>
                <a:ext uri="{FF2B5EF4-FFF2-40B4-BE49-F238E27FC236}">
                  <a16:creationId xmlns:a16="http://schemas.microsoft.com/office/drawing/2014/main" id="{2C1DEE90-7F09-4B85-8356-C12E5E8200FA}"/>
                </a:ext>
              </a:extLst>
            </p:cNvPr>
            <p:cNvPicPr>
              <a:picLocks noChangeAspect="1"/>
            </p:cNvPicPr>
            <p:nvPr/>
          </p:nvPicPr>
          <p:blipFill>
            <a:blip r:embed="rId5"/>
            <a:stretch>
              <a:fillRect/>
            </a:stretch>
          </p:blipFill>
          <p:spPr>
            <a:xfrm>
              <a:off x="6362264" y="3545756"/>
              <a:ext cx="1854436" cy="2409825"/>
            </a:xfrm>
            <a:prstGeom prst="rect">
              <a:avLst/>
            </a:prstGeom>
          </p:spPr>
        </p:pic>
        <p:pic>
          <p:nvPicPr>
            <p:cNvPr id="7" name="Picture 6">
              <a:extLst>
                <a:ext uri="{FF2B5EF4-FFF2-40B4-BE49-F238E27FC236}">
                  <a16:creationId xmlns:a16="http://schemas.microsoft.com/office/drawing/2014/main" id="{732A851E-3612-4307-91AE-7545F754AEA8}"/>
                </a:ext>
              </a:extLst>
            </p:cNvPr>
            <p:cNvPicPr>
              <a:picLocks noChangeAspect="1"/>
            </p:cNvPicPr>
            <p:nvPr/>
          </p:nvPicPr>
          <p:blipFill>
            <a:blip r:embed="rId6"/>
            <a:stretch>
              <a:fillRect/>
            </a:stretch>
          </p:blipFill>
          <p:spPr>
            <a:xfrm>
              <a:off x="8658576" y="3545756"/>
              <a:ext cx="1847850" cy="2466975"/>
            </a:xfrm>
            <a:prstGeom prst="rect">
              <a:avLst/>
            </a:prstGeom>
          </p:spPr>
        </p:pic>
      </p:grpSp>
      <p:pic>
        <p:nvPicPr>
          <p:cNvPr id="13" name="Content Placeholder 20" descr="A close up of a logo&#10;&#10;Description automatically generated">
            <a:extLst>
              <a:ext uri="{FF2B5EF4-FFF2-40B4-BE49-F238E27FC236}">
                <a16:creationId xmlns:a16="http://schemas.microsoft.com/office/drawing/2014/main" id="{5C310E1E-B310-4913-9A9A-03AC5A29B2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6380" y="274697"/>
            <a:ext cx="3665580" cy="708534"/>
          </a:xfrm>
          <a:prstGeom prst="rect">
            <a:avLst/>
          </a:prstGeom>
        </p:spPr>
      </p:pic>
    </p:spTree>
    <p:extLst>
      <p:ext uri="{BB962C8B-B14F-4D97-AF65-F5344CB8AC3E}">
        <p14:creationId xmlns:p14="http://schemas.microsoft.com/office/powerpoint/2010/main" val="42021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686232"/>
            <a:ext cx="10674349" cy="4414839"/>
          </a:xfrm>
        </p:spPr>
        <p:txBody>
          <a:bodyPr>
            <a:noAutofit/>
          </a:bodyPr>
          <a:lstStyle/>
          <a:p>
            <a:pPr lvl="1">
              <a:lnSpc>
                <a:spcPct val="90000"/>
              </a:lnSpc>
              <a:buClr>
                <a:schemeClr val="accent1"/>
              </a:buClr>
              <a:buFont typeface="Arial" panose="020B0604020202020204" pitchFamily="34" charset="0"/>
              <a:buChar char="•"/>
            </a:pPr>
            <a:r>
              <a:rPr lang="en-US" sz="2800" dirty="0">
                <a:latin typeface="+mn-lt"/>
              </a:rPr>
              <a:t>Familiarize yourself with the industry, company, competitors, etc. and use the same language that they use</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Position your research/technology as something that could add value and try to create a win-win scenario</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Be willing to ‘pivot’ your research if it doesn’t directly align with their interests</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Identify path forward (i.e. grant) and gaps that need to be addressed</a:t>
            </a: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lang="en-US" sz="4400" b="0" dirty="0">
                <a:latin typeface="Calibri"/>
              </a:rPr>
              <a:t>Best Practices</a:t>
            </a:r>
            <a:endParaRPr kumimoji="0" lang="en-US" sz="4400" b="0" i="0" u="none" strike="noStrike" kern="1200" cap="none" spc="0" normalizeH="0" baseline="0" noProof="0" dirty="0">
              <a:ln>
                <a:noFill/>
              </a:ln>
              <a:effectLst/>
              <a:uLnTx/>
              <a:uFillTx/>
              <a:latin typeface="Calibri"/>
              <a:ea typeface="+mj-ea"/>
              <a:cs typeface="+mj-cs"/>
            </a:endParaRPr>
          </a:p>
        </p:txBody>
      </p:sp>
      <p:pic>
        <p:nvPicPr>
          <p:cNvPr id="4" name="Content Placeholder 20" descr="A close up of a logo&#10;&#10;Description automatically generated">
            <a:extLst>
              <a:ext uri="{FF2B5EF4-FFF2-40B4-BE49-F238E27FC236}">
                <a16:creationId xmlns:a16="http://schemas.microsoft.com/office/drawing/2014/main" id="{059B1B87-B55A-40B2-8DCE-334F0CEC9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Tree>
    <p:extLst>
      <p:ext uri="{BB962C8B-B14F-4D97-AF65-F5344CB8AC3E}">
        <p14:creationId xmlns:p14="http://schemas.microsoft.com/office/powerpoint/2010/main" val="27173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525811"/>
            <a:ext cx="10674349" cy="4414839"/>
          </a:xfrm>
        </p:spPr>
        <p:txBody>
          <a:bodyPr>
            <a:noAutofit/>
          </a:bodyPr>
          <a:lstStyle/>
          <a:p>
            <a:pPr lvl="1">
              <a:lnSpc>
                <a:spcPct val="90000"/>
              </a:lnSpc>
              <a:buClr>
                <a:schemeClr val="accent1"/>
              </a:buClr>
              <a:buFont typeface="Arial" panose="020B0604020202020204" pitchFamily="34" charset="0"/>
              <a:buChar char="•"/>
            </a:pPr>
            <a:r>
              <a:rPr lang="en-US" sz="2800" dirty="0">
                <a:latin typeface="+mn-lt"/>
              </a:rPr>
              <a:t>Only disclose what you need to, especially early in the relationship. Don’t be afraid to say ‘I can’t tell you’</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Use non-disclosure agreements (NDA) and/or material transfer agreements (MTA) to govern early discussions. Use research agreement to govern collaborations.</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Discuss how IP, publications, etc. will be handled early on</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Ensure expectations are clear/aligned before beginning any collaboration</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endParaRPr lang="en-US" sz="2800" dirty="0">
              <a:latin typeface="+mn-lt"/>
            </a:endParaRP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lang="en-US" sz="4400" b="0" dirty="0">
                <a:latin typeface="Calibri"/>
              </a:rPr>
              <a:t>Best Practices cont’d</a:t>
            </a:r>
            <a:endParaRPr kumimoji="0" lang="en-US" sz="4400" b="0" i="0" u="none" strike="noStrike" kern="1200" cap="none" spc="0" normalizeH="0" baseline="0" noProof="0" dirty="0">
              <a:ln>
                <a:noFill/>
              </a:ln>
              <a:effectLst/>
              <a:uLnTx/>
              <a:uFillTx/>
              <a:latin typeface="Calibri"/>
              <a:ea typeface="+mj-ea"/>
              <a:cs typeface="+mj-cs"/>
            </a:endParaRPr>
          </a:p>
        </p:txBody>
      </p:sp>
      <p:pic>
        <p:nvPicPr>
          <p:cNvPr id="4" name="Content Placeholder 20" descr="A close up of a logo&#10;&#10;Description automatically generated">
            <a:extLst>
              <a:ext uri="{FF2B5EF4-FFF2-40B4-BE49-F238E27FC236}">
                <a16:creationId xmlns:a16="http://schemas.microsoft.com/office/drawing/2014/main" id="{059B1B87-B55A-40B2-8DCE-334F0CEC9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Tree>
    <p:extLst>
      <p:ext uri="{BB962C8B-B14F-4D97-AF65-F5344CB8AC3E}">
        <p14:creationId xmlns:p14="http://schemas.microsoft.com/office/powerpoint/2010/main" val="24091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70716"/>
            <a:ext cx="10674349" cy="4414839"/>
          </a:xfrm>
        </p:spPr>
        <p:txBody>
          <a:bodyPr>
            <a:noAutofit/>
          </a:bodyPr>
          <a:lstStyle/>
          <a:p>
            <a:pPr lvl="1">
              <a:lnSpc>
                <a:spcPct val="90000"/>
              </a:lnSpc>
              <a:buClr>
                <a:schemeClr val="accent1"/>
              </a:buClr>
              <a:buFont typeface="Arial" panose="020B0604020202020204" pitchFamily="34" charset="0"/>
              <a:buChar char="•"/>
            </a:pPr>
            <a:r>
              <a:rPr lang="en-US" sz="2800" dirty="0">
                <a:latin typeface="+mn-lt"/>
              </a:rPr>
              <a:t>Your research may generate IP that could be protected and commercialized</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Disclosing the IP publicly (i.e. paper, poster, oral presentation, discussion with collaborators/partners, etc.) could decrease its value by limiting the scope of protection – North America &amp; Japan only</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This can be managed by limiting what you disclose (i.e. keep the secret sauce a secret) and/or using non-disclosure agreements (NDAs)  </a:t>
            </a: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Managing your IP</a:t>
            </a:r>
          </a:p>
        </p:txBody>
      </p:sp>
      <p:pic>
        <p:nvPicPr>
          <p:cNvPr id="4" name="Content Placeholder 20" descr="A close up of a logo&#10;&#10;Description automatically generated">
            <a:extLst>
              <a:ext uri="{FF2B5EF4-FFF2-40B4-BE49-F238E27FC236}">
                <a16:creationId xmlns:a16="http://schemas.microsoft.com/office/drawing/2014/main" id="{E720E365-10C9-4C7F-8E48-2E49FD55B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
        <p:nvSpPr>
          <p:cNvPr id="7" name="TextBox 6">
            <a:extLst>
              <a:ext uri="{FF2B5EF4-FFF2-40B4-BE49-F238E27FC236}">
                <a16:creationId xmlns:a16="http://schemas.microsoft.com/office/drawing/2014/main" id="{3D68CB6D-5F13-469B-A262-8BEC4012AB6A}"/>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221126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70716"/>
            <a:ext cx="10674349" cy="4414839"/>
          </a:xfrm>
        </p:spPr>
        <p:txBody>
          <a:bodyPr>
            <a:noAutofit/>
          </a:bodyPr>
          <a:lstStyle/>
          <a:p>
            <a:pPr lvl="1">
              <a:lnSpc>
                <a:spcPct val="90000"/>
              </a:lnSpc>
              <a:buClr>
                <a:schemeClr val="accent1"/>
              </a:buClr>
              <a:buFont typeface="Arial" panose="020B0604020202020204" pitchFamily="34" charset="0"/>
              <a:buChar char="•"/>
            </a:pPr>
            <a:r>
              <a:rPr lang="en-US" sz="2800" dirty="0">
                <a:latin typeface="+mn-lt"/>
              </a:rPr>
              <a:t>Some companies don’t like to use NDAs because of “IP contamination” concerns, particularly if they’re working in a similar field</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It is best practice to only disclose what is necessary – in many cases you can discuss what your technology can do without describing the technology itself</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Ensure that the scope of what is considered confidential information is not too broad and that the term of the confidentiality obligation is not too onerous</a:t>
            </a:r>
          </a:p>
          <a:p>
            <a:pPr lvl="1">
              <a:lnSpc>
                <a:spcPct val="90000"/>
              </a:lnSpc>
              <a:buClr>
                <a:schemeClr val="accent1"/>
              </a:buClr>
              <a:buFont typeface="Arial" panose="020B0604020202020204" pitchFamily="34" charset="0"/>
              <a:buChar char="•"/>
            </a:pPr>
            <a:endParaRPr lang="en-US" sz="2800" dirty="0">
              <a:latin typeface="+mn-lt"/>
            </a:endParaRP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NDAs</a:t>
            </a:r>
          </a:p>
        </p:txBody>
      </p:sp>
      <p:pic>
        <p:nvPicPr>
          <p:cNvPr id="4" name="Content Placeholder 20" descr="A close up of a logo&#10;&#10;Description automatically generated">
            <a:extLst>
              <a:ext uri="{FF2B5EF4-FFF2-40B4-BE49-F238E27FC236}">
                <a16:creationId xmlns:a16="http://schemas.microsoft.com/office/drawing/2014/main" id="{059B1B87-B55A-40B2-8DCE-334F0CEC9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
        <p:nvSpPr>
          <p:cNvPr id="5" name="TextBox 4">
            <a:extLst>
              <a:ext uri="{FF2B5EF4-FFF2-40B4-BE49-F238E27FC236}">
                <a16:creationId xmlns:a16="http://schemas.microsoft.com/office/drawing/2014/main" id="{31D96AE1-3341-478D-AF08-330B976FC5AB}"/>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37651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933218" y="1870716"/>
            <a:ext cx="10674349" cy="4414839"/>
          </a:xfrm>
        </p:spPr>
        <p:txBody>
          <a:bodyPr>
            <a:noAutofit/>
          </a:bodyPr>
          <a:lstStyle/>
          <a:p>
            <a:pPr lvl="1">
              <a:lnSpc>
                <a:spcPct val="90000"/>
              </a:lnSpc>
              <a:buClr>
                <a:schemeClr val="accent1"/>
              </a:buClr>
              <a:buFont typeface="Arial" panose="020B0604020202020204" pitchFamily="34" charset="0"/>
              <a:buChar char="•"/>
            </a:pPr>
            <a:r>
              <a:rPr lang="en-US" sz="2800" dirty="0">
                <a:latin typeface="+mn-lt"/>
              </a:rPr>
              <a:t>If receiving confidential information from a company care must be taken to ensure it isn’t disseminated amongst your lab/colleagues or in publications/presentations without the prior approval of the company</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This also applies to proprietary materials received from a company – do not use left over material in another research project or provide to another lab without first getting approval from the company</a:t>
            </a:r>
          </a:p>
          <a:p>
            <a:pPr lvl="1">
              <a:lnSpc>
                <a:spcPct val="90000"/>
              </a:lnSpc>
              <a:buClr>
                <a:schemeClr val="accent1"/>
              </a:buClr>
              <a:buFont typeface="Arial" panose="020B0604020202020204" pitchFamily="34" charset="0"/>
              <a:buChar char="•"/>
            </a:pPr>
            <a:endParaRPr lang="en-US" sz="2800" dirty="0">
              <a:latin typeface="+mn-lt"/>
            </a:endParaRPr>
          </a:p>
          <a:p>
            <a:pPr lvl="1">
              <a:lnSpc>
                <a:spcPct val="90000"/>
              </a:lnSpc>
              <a:buClr>
                <a:schemeClr val="accent1"/>
              </a:buClr>
              <a:buFont typeface="Arial" panose="020B0604020202020204" pitchFamily="34" charset="0"/>
              <a:buChar char="•"/>
            </a:pPr>
            <a:r>
              <a:rPr lang="en-US" sz="2800" dirty="0">
                <a:latin typeface="+mn-lt"/>
              </a:rPr>
              <a:t>Recommended that you contact Queen’s Partnerships and Innovation when interacting with industry </a:t>
            </a:r>
          </a:p>
        </p:txBody>
      </p:sp>
      <p:sp>
        <p:nvSpPr>
          <p:cNvPr id="6" name="Title 1">
            <a:extLst>
              <a:ext uri="{FF2B5EF4-FFF2-40B4-BE49-F238E27FC236}">
                <a16:creationId xmlns:a16="http://schemas.microsoft.com/office/drawing/2014/main" id="{1AFA9C7B-90A5-4FFE-BA3A-CD36B2892CFF}"/>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marL="0" marR="0" lvl="0" indent="0" algn="l" defTabSz="457200" rtl="0" eaLnBrk="1" fontAlgn="auto" latinLnBrk="0" hangingPunct="1">
              <a:lnSpc>
                <a:spcPts val="24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910A29"/>
                </a:solidFill>
                <a:effectLst/>
                <a:uLnTx/>
                <a:uFillTx/>
                <a:latin typeface="Calibri"/>
                <a:ea typeface="+mj-ea"/>
                <a:cs typeface="+mj-cs"/>
              </a:rPr>
              <a:t>NDAs</a:t>
            </a:r>
          </a:p>
        </p:txBody>
      </p:sp>
      <p:pic>
        <p:nvPicPr>
          <p:cNvPr id="4" name="Content Placeholder 20" descr="A close up of a logo&#10;&#10;Description automatically generated">
            <a:extLst>
              <a:ext uri="{FF2B5EF4-FFF2-40B4-BE49-F238E27FC236}">
                <a16:creationId xmlns:a16="http://schemas.microsoft.com/office/drawing/2014/main" id="{CB7DF6FB-EE23-41BD-815C-ED2E3AA3C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380" y="232278"/>
            <a:ext cx="3665580" cy="708534"/>
          </a:xfrm>
          <a:prstGeom prst="rect">
            <a:avLst/>
          </a:prstGeom>
        </p:spPr>
      </p:pic>
      <p:sp>
        <p:nvSpPr>
          <p:cNvPr id="5" name="TextBox 4">
            <a:extLst>
              <a:ext uri="{FF2B5EF4-FFF2-40B4-BE49-F238E27FC236}">
                <a16:creationId xmlns:a16="http://schemas.microsoft.com/office/drawing/2014/main" id="{1C408B51-1E32-4273-AC7A-79D568B8ABCA}"/>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30076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9424C8-6039-4E61-AEA8-6A6B3165D140}"/>
              </a:ext>
            </a:extLst>
          </p:cNvPr>
          <p:cNvSpPr txBox="1">
            <a:spLocks/>
          </p:cNvSpPr>
          <p:nvPr/>
        </p:nvSpPr>
        <p:spPr>
          <a:xfrm>
            <a:off x="933218" y="457404"/>
            <a:ext cx="10515600" cy="1325563"/>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pPr>
              <a:defRPr/>
            </a:pPr>
            <a:r>
              <a:rPr lang="en-US" sz="4400" b="0" dirty="0">
                <a:solidFill>
                  <a:srgbClr val="910A29"/>
                </a:solidFill>
                <a:latin typeface="Calibri"/>
              </a:rPr>
              <a:t>MTA – Material Transfer Agreements</a:t>
            </a:r>
          </a:p>
        </p:txBody>
      </p:sp>
      <p:sp>
        <p:nvSpPr>
          <p:cNvPr id="7" name="Rectangle 3">
            <a:extLst>
              <a:ext uri="{FF2B5EF4-FFF2-40B4-BE49-F238E27FC236}">
                <a16:creationId xmlns:a16="http://schemas.microsoft.com/office/drawing/2014/main" id="{5FA0EE96-281A-4ADF-AC75-FA62AE0187AC}"/>
              </a:ext>
            </a:extLst>
          </p:cNvPr>
          <p:cNvSpPr txBox="1">
            <a:spLocks noChangeArrowheads="1"/>
          </p:cNvSpPr>
          <p:nvPr/>
        </p:nvSpPr>
        <p:spPr>
          <a:xfrm>
            <a:off x="933218" y="1870716"/>
            <a:ext cx="10674349" cy="4414839"/>
          </a:xfrm>
          <a:prstGeom prst="rect">
            <a:avLst/>
          </a:prstGeom>
        </p:spPr>
        <p:txBody>
          <a:bodyPr vert="horz" lIns="0" tIns="0" rIns="0" bIns="0" rtlCol="0">
            <a:no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buClr>
                <a:srgbClr val="910A29"/>
              </a:buClr>
              <a:buFont typeface="Arial" panose="020B0604020202020204" pitchFamily="34" charset="0"/>
              <a:buChar char="•"/>
            </a:pPr>
            <a:r>
              <a:rPr lang="en-US" sz="2800" dirty="0">
                <a:solidFill>
                  <a:sysClr val="windowText" lastClr="000000"/>
                </a:solidFill>
                <a:latin typeface="Calibri"/>
              </a:rPr>
              <a:t>Legal contract between research institutions and companies setting terms under which their materials and associated data may be obtained and used by others</a:t>
            </a:r>
          </a:p>
          <a:p>
            <a:pPr lvl="1">
              <a:lnSpc>
                <a:spcPct val="90000"/>
              </a:lnSpc>
              <a:buClr>
                <a:srgbClr val="910A29"/>
              </a:buClr>
              <a:buFont typeface="Arial" panose="020B0604020202020204" pitchFamily="34" charset="0"/>
              <a:buChar char="•"/>
            </a:pPr>
            <a:r>
              <a:rPr lang="en-US" sz="2800" dirty="0">
                <a:solidFill>
                  <a:sysClr val="windowText" lastClr="000000"/>
                </a:solidFill>
                <a:latin typeface="Calibri"/>
              </a:rPr>
              <a:t>MTAs protect interests of the owners of discoveries and inventions while promoting data and material sharing in the research community.</a:t>
            </a:r>
          </a:p>
          <a:p>
            <a:pPr lvl="1">
              <a:lnSpc>
                <a:spcPct val="90000"/>
              </a:lnSpc>
              <a:buClr>
                <a:srgbClr val="910A29"/>
              </a:buClr>
              <a:buFont typeface="Arial" panose="020B0604020202020204" pitchFamily="34" charset="0"/>
              <a:buChar char="•"/>
            </a:pPr>
            <a:r>
              <a:rPr lang="en-US" sz="2800" dirty="0">
                <a:solidFill>
                  <a:sysClr val="windowText" lastClr="000000"/>
                </a:solidFill>
                <a:latin typeface="Calibri"/>
              </a:rPr>
              <a:t>Typically used for biological materials such as reagents, cell lines, plasmids, and vectors but also for other types of materials, such as chemical compounds, mouse models, and even some types of software</a:t>
            </a:r>
          </a:p>
          <a:p>
            <a:pPr lvl="1">
              <a:lnSpc>
                <a:spcPct val="90000"/>
              </a:lnSpc>
              <a:buClr>
                <a:srgbClr val="910A29"/>
              </a:buClr>
              <a:buFont typeface="Arial" panose="020B0604020202020204" pitchFamily="34" charset="0"/>
              <a:buChar char="•"/>
            </a:pPr>
            <a:endParaRPr lang="en-US" sz="2800" dirty="0">
              <a:solidFill>
                <a:sysClr val="windowText" lastClr="000000"/>
              </a:solidFill>
              <a:latin typeface="Calibri"/>
            </a:endParaRPr>
          </a:p>
          <a:p>
            <a:pPr marL="455613" marR="0" lvl="1" indent="-227013" algn="l" defTabSz="457200" rtl="0" eaLnBrk="1" fontAlgn="auto" latinLnBrk="0" hangingPunct="1">
              <a:lnSpc>
                <a:spcPct val="90000"/>
              </a:lnSpc>
              <a:spcBef>
                <a:spcPct val="20000"/>
              </a:spcBef>
              <a:spcAft>
                <a:spcPts val="0"/>
              </a:spcAft>
              <a:buClr>
                <a:srgbClr val="910A29"/>
              </a:buClr>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endParaRPr>
          </a:p>
        </p:txBody>
      </p:sp>
    </p:spTree>
    <p:extLst>
      <p:ext uri="{BB962C8B-B14F-4D97-AF65-F5344CB8AC3E}">
        <p14:creationId xmlns:p14="http://schemas.microsoft.com/office/powerpoint/2010/main" val="26858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91FC-BDDB-461A-9844-ABD8E59E2F5B}"/>
              </a:ext>
            </a:extLst>
          </p:cNvPr>
          <p:cNvSpPr>
            <a:spLocks noGrp="1"/>
          </p:cNvSpPr>
          <p:nvPr>
            <p:ph type="ctrTitle"/>
          </p:nvPr>
        </p:nvSpPr>
        <p:spPr>
          <a:xfrm>
            <a:off x="1523999" y="2482055"/>
            <a:ext cx="9144000" cy="1893890"/>
          </a:xfrm>
        </p:spPr>
        <p:txBody>
          <a:bodyPr>
            <a:normAutofit/>
          </a:bodyPr>
          <a:lstStyle/>
          <a:p>
            <a:r>
              <a:rPr lang="en-US" sz="4400" b="1" dirty="0"/>
              <a:t>Funding Programs </a:t>
            </a:r>
            <a:br>
              <a:rPr lang="en-US" sz="4400" dirty="0"/>
            </a:br>
            <a:endParaRPr lang="en-US" sz="4400" dirty="0"/>
          </a:p>
        </p:txBody>
      </p:sp>
      <p:pic>
        <p:nvPicPr>
          <p:cNvPr id="7" name="Content Placeholder 20" descr="A close up of a logo&#10;&#10;Description automatically generated">
            <a:extLst>
              <a:ext uri="{FF2B5EF4-FFF2-40B4-BE49-F238E27FC236}">
                <a16:creationId xmlns:a16="http://schemas.microsoft.com/office/drawing/2014/main" id="{1BDE7FCF-D907-4AF7-82BF-EC1C8709A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
        <p:nvSpPr>
          <p:cNvPr id="6" name="TextBox 5">
            <a:extLst>
              <a:ext uri="{FF2B5EF4-FFF2-40B4-BE49-F238E27FC236}">
                <a16:creationId xmlns:a16="http://schemas.microsoft.com/office/drawing/2014/main" id="{93270252-BB38-462F-8C84-91D5E5397241}"/>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3089710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2E98-0AB8-B543-93DD-DE62E8DE3FC3}"/>
              </a:ext>
            </a:extLst>
          </p:cNvPr>
          <p:cNvSpPr>
            <a:spLocks noGrp="1"/>
          </p:cNvSpPr>
          <p:nvPr>
            <p:ph type="title"/>
          </p:nvPr>
        </p:nvSpPr>
        <p:spPr/>
        <p:txBody>
          <a:bodyPr>
            <a:normAutofit/>
          </a:bodyPr>
          <a:lstStyle/>
          <a:p>
            <a:r>
              <a:rPr lang="en-US" dirty="0">
                <a:solidFill>
                  <a:srgbClr val="920000"/>
                </a:solidFill>
                <a:latin typeface="+mn-lt"/>
              </a:rPr>
              <a:t>Sources of Funding for Research</a:t>
            </a:r>
          </a:p>
        </p:txBody>
      </p:sp>
      <p:sp>
        <p:nvSpPr>
          <p:cNvPr id="3" name="Content Placeholder 2">
            <a:extLst>
              <a:ext uri="{FF2B5EF4-FFF2-40B4-BE49-F238E27FC236}">
                <a16:creationId xmlns:a16="http://schemas.microsoft.com/office/drawing/2014/main" id="{4BC0DB70-80AA-FA4B-B3C2-51432CCFA98C}"/>
              </a:ext>
            </a:extLst>
          </p:cNvPr>
          <p:cNvSpPr>
            <a:spLocks noGrp="1"/>
          </p:cNvSpPr>
          <p:nvPr>
            <p:ph idx="1"/>
          </p:nvPr>
        </p:nvSpPr>
        <p:spPr>
          <a:xfrm>
            <a:off x="623392" y="1340768"/>
            <a:ext cx="10945216" cy="5040559"/>
          </a:xfrm>
        </p:spPr>
        <p:txBody>
          <a:bodyPr>
            <a:noAutofit/>
          </a:bodyPr>
          <a:lstStyle/>
          <a:p>
            <a:pPr>
              <a:lnSpc>
                <a:spcPct val="110000"/>
              </a:lnSpc>
              <a:spcBef>
                <a:spcPts val="0"/>
              </a:spcBef>
              <a:spcAft>
                <a:spcPts val="300"/>
              </a:spcAft>
            </a:pPr>
            <a:r>
              <a:rPr lang="en-US" sz="2000" b="1" dirty="0"/>
              <a:t>Tri-Agencies/Councils:</a:t>
            </a:r>
          </a:p>
          <a:p>
            <a:pPr marL="514350" lvl="1" indent="-285750">
              <a:lnSpc>
                <a:spcPct val="110000"/>
              </a:lnSpc>
              <a:spcBef>
                <a:spcPts val="0"/>
              </a:spcBef>
              <a:buFont typeface="Courier New" panose="02070309020205020404" pitchFamily="49" charset="0"/>
              <a:buChar char="o"/>
            </a:pPr>
            <a:r>
              <a:rPr lang="en-US" sz="1800" dirty="0"/>
              <a:t>The Canadian Institutes of Health Research (CIHR) – </a:t>
            </a:r>
            <a:r>
              <a:rPr lang="en-US" sz="1800" dirty="0">
                <a:hlinkClick r:id="rId3"/>
              </a:rPr>
              <a:t>https://cihr-irsc.gc.ca/e/193.html</a:t>
            </a:r>
            <a:endParaRPr lang="en-US" sz="1800" dirty="0"/>
          </a:p>
          <a:p>
            <a:pPr marL="514350" lvl="1" indent="-285750">
              <a:lnSpc>
                <a:spcPct val="110000"/>
              </a:lnSpc>
              <a:spcBef>
                <a:spcPts val="0"/>
              </a:spcBef>
              <a:buFont typeface="Courier New" panose="02070309020205020404" pitchFamily="49" charset="0"/>
              <a:buChar char="o"/>
            </a:pPr>
            <a:r>
              <a:rPr lang="en-US" sz="1800" dirty="0"/>
              <a:t>The Natural Sciences and Engineering Research Council (NSERC) – </a:t>
            </a:r>
            <a:r>
              <a:rPr lang="en-US" sz="1800" dirty="0">
                <a:hlinkClick r:id="rId4"/>
              </a:rPr>
              <a:t>https://www.nserc-crsng.gc.ca/index_eng.asp</a:t>
            </a:r>
            <a:endParaRPr lang="en-US" sz="1800" dirty="0"/>
          </a:p>
          <a:p>
            <a:pPr marL="514350" lvl="1" indent="-285750">
              <a:lnSpc>
                <a:spcPct val="110000"/>
              </a:lnSpc>
              <a:spcBef>
                <a:spcPts val="0"/>
              </a:spcBef>
              <a:spcAft>
                <a:spcPts val="600"/>
              </a:spcAft>
              <a:buFont typeface="Courier New" panose="02070309020205020404" pitchFamily="49" charset="0"/>
              <a:buChar char="o"/>
            </a:pPr>
            <a:r>
              <a:rPr lang="en-US" sz="1800" dirty="0"/>
              <a:t>The Social Sciences and Humanities Research Council (SSHRC) – </a:t>
            </a:r>
            <a:r>
              <a:rPr lang="en-US" sz="1800" dirty="0">
                <a:hlinkClick r:id="rId5"/>
              </a:rPr>
              <a:t>https://www.sshrc-crsh.gc.ca/home-accueil-eng.aspx</a:t>
            </a:r>
            <a:endParaRPr lang="en-US" sz="1800" dirty="0"/>
          </a:p>
          <a:p>
            <a:pPr marL="114300" indent="-342900">
              <a:lnSpc>
                <a:spcPct val="110000"/>
              </a:lnSpc>
              <a:spcBef>
                <a:spcPts val="0"/>
              </a:spcBef>
              <a:spcAft>
                <a:spcPts val="300"/>
              </a:spcAft>
            </a:pPr>
            <a:r>
              <a:rPr lang="en-US" sz="2000" dirty="0"/>
              <a:t>Ontario Centre of Innovation (OCI; formerly OCE) – </a:t>
            </a:r>
            <a:r>
              <a:rPr lang="en-US" sz="2000" dirty="0">
                <a:hlinkClick r:id="rId6"/>
              </a:rPr>
              <a:t>https://www.oc-innovation.ca/</a:t>
            </a:r>
            <a:endParaRPr lang="en-US" sz="2000" dirty="0"/>
          </a:p>
          <a:p>
            <a:pPr marL="114300" indent="-342900">
              <a:lnSpc>
                <a:spcPct val="110000"/>
              </a:lnSpc>
              <a:spcBef>
                <a:spcPts val="0"/>
              </a:spcBef>
              <a:spcAft>
                <a:spcPts val="300"/>
              </a:spcAft>
            </a:pPr>
            <a:r>
              <a:rPr lang="en-US" sz="2000" dirty="0"/>
              <a:t>Ontario Brain Institute (OBI) – </a:t>
            </a:r>
            <a:r>
              <a:rPr lang="en-US" sz="2000" dirty="0">
                <a:hlinkClick r:id="rId7"/>
              </a:rPr>
              <a:t>https://braininstitute.ca/</a:t>
            </a:r>
            <a:endParaRPr lang="en-US" sz="2000" dirty="0"/>
          </a:p>
          <a:p>
            <a:pPr marL="114300" indent="-342900">
              <a:lnSpc>
                <a:spcPct val="110000"/>
              </a:lnSpc>
              <a:spcBef>
                <a:spcPts val="0"/>
              </a:spcBef>
              <a:spcAft>
                <a:spcPts val="300"/>
              </a:spcAft>
            </a:pPr>
            <a:r>
              <a:rPr lang="en-US" sz="2000" b="1" dirty="0"/>
              <a:t>Canada Foundation for Innovation (CFI) </a:t>
            </a:r>
            <a:r>
              <a:rPr lang="en-US" sz="2000" dirty="0"/>
              <a:t>– </a:t>
            </a:r>
            <a:r>
              <a:rPr lang="en-US" sz="2000" dirty="0">
                <a:hlinkClick r:id="rId8"/>
              </a:rPr>
              <a:t>https://www.innovation.ca/</a:t>
            </a:r>
            <a:endParaRPr lang="en-US" sz="2000" dirty="0"/>
          </a:p>
          <a:p>
            <a:pPr marL="114300" indent="-342900">
              <a:lnSpc>
                <a:spcPct val="110000"/>
              </a:lnSpc>
              <a:spcBef>
                <a:spcPts val="0"/>
              </a:spcBef>
              <a:spcAft>
                <a:spcPts val="300"/>
              </a:spcAft>
            </a:pPr>
            <a:r>
              <a:rPr lang="en-US" sz="2000" dirty="0"/>
              <a:t>Provincial and Federal Departments (MTO, DFO, DND, ECCC, etc.)</a:t>
            </a:r>
          </a:p>
          <a:p>
            <a:pPr marL="114300" indent="-342900">
              <a:lnSpc>
                <a:spcPct val="110000"/>
              </a:lnSpc>
              <a:spcBef>
                <a:spcPts val="0"/>
              </a:spcBef>
              <a:spcAft>
                <a:spcPts val="300"/>
              </a:spcAft>
            </a:pPr>
            <a:r>
              <a:rPr lang="en-US" sz="2000" dirty="0"/>
              <a:t>Mitacs – </a:t>
            </a:r>
            <a:r>
              <a:rPr lang="en-US" sz="2000" dirty="0">
                <a:hlinkClick r:id="rId9"/>
              </a:rPr>
              <a:t>https://www.mitacs.ca/en</a:t>
            </a:r>
            <a:endParaRPr lang="en-US" sz="2000" dirty="0"/>
          </a:p>
          <a:p>
            <a:pPr marL="114300" indent="-342900">
              <a:lnSpc>
                <a:spcPct val="110000"/>
              </a:lnSpc>
              <a:spcBef>
                <a:spcPts val="0"/>
              </a:spcBef>
              <a:spcAft>
                <a:spcPts val="300"/>
              </a:spcAft>
            </a:pPr>
            <a:r>
              <a:rPr lang="en-US" sz="2000" dirty="0"/>
              <a:t>Foundations (Heart and Stroke, Diabetes, etc.)</a:t>
            </a:r>
          </a:p>
          <a:p>
            <a:pPr marL="114300" indent="-342900">
              <a:lnSpc>
                <a:spcPct val="110000"/>
              </a:lnSpc>
              <a:spcBef>
                <a:spcPts val="0"/>
              </a:spcBef>
              <a:spcAft>
                <a:spcPts val="300"/>
              </a:spcAft>
            </a:pPr>
            <a:r>
              <a:rPr lang="en-US" sz="2000" dirty="0"/>
              <a:t>Industry Sponsors</a:t>
            </a:r>
          </a:p>
          <a:p>
            <a:pPr marL="114300" indent="-342900">
              <a:lnSpc>
                <a:spcPct val="110000"/>
              </a:lnSpc>
              <a:spcBef>
                <a:spcPts val="0"/>
              </a:spcBef>
              <a:spcAft>
                <a:spcPts val="300"/>
              </a:spcAft>
            </a:pPr>
            <a:r>
              <a:rPr lang="en-US" sz="2000" i="1" dirty="0"/>
              <a:t>National Institutes of Health (NIH) (US) </a:t>
            </a:r>
            <a:r>
              <a:rPr lang="en-US" sz="2000" dirty="0"/>
              <a:t>– </a:t>
            </a:r>
            <a:r>
              <a:rPr lang="en-US" sz="2000" dirty="0">
                <a:hlinkClick r:id="rId10"/>
              </a:rPr>
              <a:t>https://www.nih.gov/</a:t>
            </a:r>
            <a:endParaRPr lang="en-US" sz="2000" dirty="0"/>
          </a:p>
          <a:p>
            <a:pPr marL="0" indent="0">
              <a:lnSpc>
                <a:spcPct val="110000"/>
              </a:lnSpc>
              <a:spcBef>
                <a:spcPts val="0"/>
              </a:spcBef>
              <a:spcAft>
                <a:spcPts val="600"/>
              </a:spcAft>
              <a:buNone/>
            </a:pPr>
            <a:r>
              <a:rPr lang="en-US" sz="2000" i="1" dirty="0"/>
              <a:t> </a:t>
            </a:r>
          </a:p>
          <a:p>
            <a:pPr marL="57150" indent="-285750">
              <a:lnSpc>
                <a:spcPct val="110000"/>
              </a:lnSpc>
              <a:spcBef>
                <a:spcPts val="0"/>
              </a:spcBef>
              <a:spcAft>
                <a:spcPts val="600"/>
              </a:spcAft>
              <a:buFont typeface="Courier New" panose="02070309020205020404" pitchFamily="49" charset="0"/>
              <a:buChar char="o"/>
            </a:pPr>
            <a:endParaRPr lang="en-US" sz="2000"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14350" lvl="1" indent="-285750">
              <a:lnSpc>
                <a:spcPct val="110000"/>
              </a:lnSpc>
              <a:spcBef>
                <a:spcPts val="0"/>
              </a:spcBef>
              <a:spcAft>
                <a:spcPts val="600"/>
              </a:spcAft>
              <a:buFont typeface="Courier New" panose="02070309020205020404" pitchFamily="49" charset="0"/>
              <a:buChar char="o"/>
            </a:pPr>
            <a:endParaRPr lang="en-US" sz="1800" b="1" dirty="0"/>
          </a:p>
          <a:p>
            <a:pPr marL="514350" lvl="1" indent="-285750">
              <a:lnSpc>
                <a:spcPct val="110000"/>
              </a:lnSpc>
              <a:spcBef>
                <a:spcPts val="0"/>
              </a:spcBef>
              <a:spcAft>
                <a:spcPts val="600"/>
              </a:spcAft>
              <a:buFont typeface="Courier New" panose="02070309020205020404" pitchFamily="49" charset="0"/>
              <a:buChar char="o"/>
            </a:pPr>
            <a:endParaRPr lang="en-US" sz="1600" dirty="0"/>
          </a:p>
          <a:p>
            <a:pPr>
              <a:lnSpc>
                <a:spcPct val="110000"/>
              </a:lnSpc>
              <a:spcAft>
                <a:spcPts val="1000"/>
              </a:spcAft>
            </a:pPr>
            <a:endParaRPr lang="en-CA" sz="2000" dirty="0">
              <a:latin typeface="Myriad Pro" panose="020B0503030403020204" pitchFamily="34" charset="0"/>
            </a:endParaRPr>
          </a:p>
          <a:p>
            <a:pPr>
              <a:lnSpc>
                <a:spcPct val="110000"/>
              </a:lnSpc>
              <a:spcAft>
                <a:spcPts val="1000"/>
              </a:spcAft>
            </a:pPr>
            <a:endParaRPr lang="en-CA" sz="2200" dirty="0">
              <a:latin typeface="Myriad Pro" panose="020B0503030403020204" pitchFamily="34" charset="0"/>
            </a:endParaRPr>
          </a:p>
        </p:txBody>
      </p:sp>
    </p:spTree>
    <p:extLst>
      <p:ext uri="{BB962C8B-B14F-4D97-AF65-F5344CB8AC3E}">
        <p14:creationId xmlns:p14="http://schemas.microsoft.com/office/powerpoint/2010/main" val="3382808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0DB70-80AA-FA4B-B3C2-51432CCFA98C}"/>
              </a:ext>
            </a:extLst>
          </p:cNvPr>
          <p:cNvSpPr>
            <a:spLocks noGrp="1"/>
          </p:cNvSpPr>
          <p:nvPr>
            <p:ph idx="1"/>
          </p:nvPr>
        </p:nvSpPr>
        <p:spPr>
          <a:xfrm>
            <a:off x="623392" y="1340768"/>
            <a:ext cx="10945216" cy="5040559"/>
          </a:xfrm>
        </p:spPr>
        <p:txBody>
          <a:bodyPr>
            <a:noAutofit/>
          </a:bodyPr>
          <a:lstStyle/>
          <a:p>
            <a:pPr>
              <a:lnSpc>
                <a:spcPct val="110000"/>
              </a:lnSpc>
              <a:spcBef>
                <a:spcPts val="0"/>
              </a:spcBef>
              <a:spcAft>
                <a:spcPts val="600"/>
              </a:spcAft>
            </a:pPr>
            <a:r>
              <a:rPr lang="en-US" sz="2000" dirty="0"/>
              <a:t>Innovation, Science, Economic Development Canada (ISED) – </a:t>
            </a:r>
            <a:r>
              <a:rPr lang="en-US" sz="2000" dirty="0">
                <a:hlinkClick r:id="rId3"/>
              </a:rPr>
              <a:t>http://www.ic.gc.ca/eic/site/icgc.nsf/eng/home</a:t>
            </a:r>
            <a:endParaRPr lang="en-US" sz="2000" dirty="0"/>
          </a:p>
          <a:p>
            <a:pPr marL="457200" lvl="1">
              <a:lnSpc>
                <a:spcPct val="110000"/>
              </a:lnSpc>
              <a:spcBef>
                <a:spcPts val="0"/>
              </a:spcBef>
              <a:spcAft>
                <a:spcPts val="300"/>
              </a:spcAft>
              <a:buFont typeface="Courier New" panose="02070309020205020404" pitchFamily="49" charset="0"/>
              <a:buChar char="o"/>
            </a:pPr>
            <a:r>
              <a:rPr lang="en-US" sz="1800" b="1" dirty="0"/>
              <a:t>The National Research Council (NRC) </a:t>
            </a:r>
            <a:r>
              <a:rPr lang="en-US" sz="1800" dirty="0"/>
              <a:t>– </a:t>
            </a:r>
            <a:r>
              <a:rPr lang="en-US" sz="1800" dirty="0">
                <a:hlinkClick r:id="rId4"/>
              </a:rPr>
              <a:t>https://nrc.canada.ca/en</a:t>
            </a:r>
            <a:endParaRPr lang="en-US" sz="1800" dirty="0"/>
          </a:p>
          <a:p>
            <a:pPr marL="457200" lvl="1">
              <a:lnSpc>
                <a:spcPct val="110000"/>
              </a:lnSpc>
              <a:spcBef>
                <a:spcPts val="0"/>
              </a:spcBef>
              <a:spcAft>
                <a:spcPts val="300"/>
              </a:spcAft>
              <a:buFont typeface="Courier New" panose="02070309020205020404" pitchFamily="49" charset="0"/>
              <a:buChar char="o"/>
            </a:pPr>
            <a:r>
              <a:rPr lang="en-US" sz="1800" b="1" i="0" dirty="0">
                <a:solidFill>
                  <a:srgbClr val="333333"/>
                </a:solidFill>
                <a:effectLst/>
                <a:latin typeface="Myriad Pro" panose="020B0503030403020204"/>
              </a:rPr>
              <a:t>The National Research Council of Canada Industrial Research Assistance Program (NRC IRAP) </a:t>
            </a:r>
            <a:r>
              <a:rPr lang="en-US" sz="1800" b="0" i="0" dirty="0">
                <a:solidFill>
                  <a:srgbClr val="333333"/>
                </a:solidFill>
                <a:effectLst/>
                <a:latin typeface="Myriad Pro" panose="020B0503030403020204"/>
              </a:rPr>
              <a:t>– </a:t>
            </a:r>
            <a:r>
              <a:rPr lang="en-US" sz="1800" b="0" i="0" dirty="0">
                <a:solidFill>
                  <a:srgbClr val="333333"/>
                </a:solidFill>
                <a:effectLst/>
                <a:latin typeface="Myriad Pro" panose="020B0503030403020204"/>
                <a:hlinkClick r:id="rId5"/>
              </a:rPr>
              <a:t>https://nrc.canada.ca/en/support-technology-innovation</a:t>
            </a:r>
            <a:endParaRPr lang="en-US" sz="1800" b="0" i="0" dirty="0">
              <a:solidFill>
                <a:srgbClr val="333333"/>
              </a:solidFill>
              <a:effectLst/>
              <a:latin typeface="Myriad Pro" panose="020B0503030403020204"/>
            </a:endParaRPr>
          </a:p>
          <a:p>
            <a:pPr marL="457200" lvl="1">
              <a:lnSpc>
                <a:spcPct val="110000"/>
              </a:lnSpc>
              <a:spcBef>
                <a:spcPts val="0"/>
              </a:spcBef>
              <a:spcAft>
                <a:spcPts val="300"/>
              </a:spcAft>
              <a:buFont typeface="Courier New" panose="02070309020205020404" pitchFamily="49" charset="0"/>
              <a:buChar char="o"/>
            </a:pPr>
            <a:r>
              <a:rPr lang="en-US" sz="1800" b="1" dirty="0"/>
              <a:t>Canadian Space Agency (CSA) </a:t>
            </a:r>
            <a:r>
              <a:rPr lang="en-US" sz="1800" dirty="0"/>
              <a:t>– </a:t>
            </a:r>
            <a:r>
              <a:rPr lang="en-US" sz="1800" dirty="0">
                <a:hlinkClick r:id="rId6"/>
              </a:rPr>
              <a:t>https://www.asc-csa.gc.ca/eng/default.asp</a:t>
            </a:r>
            <a:endParaRPr lang="en-US" sz="1800" dirty="0"/>
          </a:p>
          <a:p>
            <a:pPr marL="457200" lvl="1">
              <a:lnSpc>
                <a:spcPct val="110000"/>
              </a:lnSpc>
              <a:spcBef>
                <a:spcPts val="0"/>
              </a:spcBef>
              <a:spcAft>
                <a:spcPts val="300"/>
              </a:spcAft>
              <a:buFont typeface="Courier New" panose="02070309020205020404" pitchFamily="49" charset="0"/>
              <a:buChar char="o"/>
            </a:pPr>
            <a:r>
              <a:rPr lang="en-US" sz="1800" dirty="0"/>
              <a:t>Genome Canada – </a:t>
            </a:r>
            <a:r>
              <a:rPr lang="en-US" sz="1800" dirty="0">
                <a:hlinkClick r:id="rId7"/>
              </a:rPr>
              <a:t>https://www.genomecanada.ca/en/</a:t>
            </a:r>
            <a:endParaRPr lang="en-US" sz="1800" dirty="0"/>
          </a:p>
          <a:p>
            <a:pPr marL="457200" lvl="1">
              <a:lnSpc>
                <a:spcPct val="110000"/>
              </a:lnSpc>
              <a:spcBef>
                <a:spcPts val="0"/>
              </a:spcBef>
              <a:spcAft>
                <a:spcPts val="300"/>
              </a:spcAft>
              <a:buFont typeface="Courier New" panose="02070309020205020404" pitchFamily="49" charset="0"/>
              <a:buChar char="o"/>
            </a:pPr>
            <a:r>
              <a:rPr lang="en-US" sz="1800" dirty="0"/>
              <a:t>Sustainable Development Technology Canada (SDTC) – </a:t>
            </a:r>
            <a:r>
              <a:rPr lang="en-US" sz="1800" dirty="0">
                <a:hlinkClick r:id="rId8"/>
              </a:rPr>
              <a:t>https://www.sdtc.ca/en/</a:t>
            </a:r>
            <a:endParaRPr lang="en-US" sz="1800" dirty="0"/>
          </a:p>
          <a:p>
            <a:pPr marL="457200" lvl="2">
              <a:lnSpc>
                <a:spcPct val="110000"/>
              </a:lnSpc>
              <a:spcBef>
                <a:spcPts val="0"/>
              </a:spcBef>
              <a:spcAft>
                <a:spcPts val="300"/>
              </a:spcAft>
              <a:buFont typeface="Courier New" panose="02070309020205020404" pitchFamily="49" charset="0"/>
              <a:buChar char="o"/>
            </a:pPr>
            <a:r>
              <a:rPr lang="en-US" sz="1800" b="1" dirty="0"/>
              <a:t>Innovative Solutions Canada </a:t>
            </a:r>
            <a:r>
              <a:rPr lang="en-US" sz="1800" dirty="0"/>
              <a:t>– </a:t>
            </a:r>
            <a:r>
              <a:rPr lang="en-US" sz="1800" dirty="0">
                <a:hlinkClick r:id="rId9"/>
              </a:rPr>
              <a:t>https://www.ic.gc.ca/eic/site/101.nsf/eng/00001.html</a:t>
            </a:r>
            <a:endParaRPr lang="en-US" sz="1800" dirty="0"/>
          </a:p>
          <a:p>
            <a:pPr marL="685800" lvl="3">
              <a:lnSpc>
                <a:spcPct val="110000"/>
              </a:lnSpc>
              <a:spcBef>
                <a:spcPts val="0"/>
              </a:spcBef>
              <a:buFont typeface="Wingdings" panose="05000000000000000000" pitchFamily="2" charset="2"/>
              <a:buChar char="§"/>
            </a:pPr>
            <a:r>
              <a:rPr lang="en-US" sz="1600" dirty="0"/>
              <a:t>fund R&amp;D and test prototypes in real-life settings</a:t>
            </a:r>
          </a:p>
          <a:p>
            <a:pPr marL="685800" lvl="3">
              <a:lnSpc>
                <a:spcPct val="110000"/>
              </a:lnSpc>
              <a:spcBef>
                <a:spcPts val="0"/>
              </a:spcBef>
              <a:spcAft>
                <a:spcPts val="300"/>
              </a:spcAft>
              <a:buFont typeface="Wingdings" panose="05000000000000000000" pitchFamily="2" charset="2"/>
              <a:buChar char="§"/>
            </a:pPr>
            <a:r>
              <a:rPr lang="en-US" sz="1600" dirty="0"/>
              <a:t>two streams with funding dedicated to Canadian innovators who want to start, grow and get to market</a:t>
            </a:r>
          </a:p>
          <a:p>
            <a:pPr marL="457200" lvl="1">
              <a:lnSpc>
                <a:spcPct val="110000"/>
              </a:lnSpc>
              <a:spcBef>
                <a:spcPts val="0"/>
              </a:spcBef>
              <a:spcAft>
                <a:spcPts val="300"/>
              </a:spcAft>
              <a:buFont typeface="Courier New" panose="02070309020205020404" pitchFamily="49" charset="0"/>
              <a:buChar char="o"/>
            </a:pPr>
            <a:r>
              <a:rPr lang="en-US" sz="1800" b="1" dirty="0"/>
              <a:t>Accessible Technology Program </a:t>
            </a:r>
            <a:r>
              <a:rPr lang="en-US" sz="1800" dirty="0"/>
              <a:t>– </a:t>
            </a:r>
            <a:r>
              <a:rPr lang="en-US" sz="1800" dirty="0">
                <a:hlinkClick r:id="rId10"/>
              </a:rPr>
              <a:t>https://www.ic.gc.ca/eic/site/118.nsf/eng/home</a:t>
            </a:r>
            <a:endParaRPr lang="en-US" sz="1800" dirty="0"/>
          </a:p>
          <a:p>
            <a:pPr lvl="1">
              <a:lnSpc>
                <a:spcPct val="110000"/>
              </a:lnSpc>
              <a:spcBef>
                <a:spcPts val="0"/>
              </a:spcBef>
              <a:spcAft>
                <a:spcPts val="1200"/>
              </a:spcAft>
              <a:buFont typeface="Wingdings" panose="05000000000000000000" pitchFamily="2" charset="2"/>
              <a:buChar char="§"/>
            </a:pPr>
            <a:r>
              <a:rPr lang="en-US" sz="1600" dirty="0"/>
              <a:t>co-funds innovative projects led by research institutes, private sector companies and not-for-profit organizations to develop innovative assistive and adaptive digital devices and technologies for persons with disabilities</a:t>
            </a:r>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a:lnSpc>
                <a:spcPct val="110000"/>
              </a:lnSpc>
              <a:spcBef>
                <a:spcPts val="0"/>
              </a:spcBef>
              <a:spcAft>
                <a:spcPts val="1200"/>
              </a:spcAft>
            </a:pPr>
            <a:endParaRPr lang="en-US" sz="2000" dirty="0"/>
          </a:p>
          <a:p>
            <a:pPr marL="0" indent="0">
              <a:lnSpc>
                <a:spcPct val="110000"/>
              </a:lnSpc>
              <a:spcBef>
                <a:spcPts val="0"/>
              </a:spcBef>
              <a:spcAft>
                <a:spcPts val="600"/>
              </a:spcAft>
              <a:buNone/>
            </a:pPr>
            <a:r>
              <a:rPr lang="en-US" sz="2000" i="1" dirty="0"/>
              <a:t> </a:t>
            </a:r>
          </a:p>
          <a:p>
            <a:pPr marL="57150" indent="-285750">
              <a:lnSpc>
                <a:spcPct val="110000"/>
              </a:lnSpc>
              <a:spcBef>
                <a:spcPts val="0"/>
              </a:spcBef>
              <a:spcAft>
                <a:spcPts val="600"/>
              </a:spcAft>
              <a:buFont typeface="Courier New" panose="02070309020205020404" pitchFamily="49" charset="0"/>
              <a:buChar char="o"/>
            </a:pPr>
            <a:endParaRPr lang="en-US" sz="2000"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14350" lvl="1" indent="-285750">
              <a:lnSpc>
                <a:spcPct val="110000"/>
              </a:lnSpc>
              <a:spcBef>
                <a:spcPts val="0"/>
              </a:spcBef>
              <a:spcAft>
                <a:spcPts val="600"/>
              </a:spcAft>
              <a:buFont typeface="Courier New" panose="02070309020205020404" pitchFamily="49" charset="0"/>
              <a:buChar char="o"/>
            </a:pPr>
            <a:endParaRPr lang="en-US" sz="1800" b="1" dirty="0"/>
          </a:p>
          <a:p>
            <a:pPr marL="514350" lvl="1" indent="-285750">
              <a:lnSpc>
                <a:spcPct val="110000"/>
              </a:lnSpc>
              <a:spcBef>
                <a:spcPts val="0"/>
              </a:spcBef>
              <a:spcAft>
                <a:spcPts val="600"/>
              </a:spcAft>
              <a:buFont typeface="Courier New" panose="02070309020205020404" pitchFamily="49" charset="0"/>
              <a:buChar char="o"/>
            </a:pPr>
            <a:endParaRPr lang="en-US" sz="1600" dirty="0"/>
          </a:p>
          <a:p>
            <a:pPr>
              <a:lnSpc>
                <a:spcPct val="110000"/>
              </a:lnSpc>
              <a:spcAft>
                <a:spcPts val="1000"/>
              </a:spcAft>
            </a:pPr>
            <a:endParaRPr lang="en-CA" sz="2000" dirty="0">
              <a:latin typeface="Myriad Pro" panose="020B0503030403020204" pitchFamily="34" charset="0"/>
            </a:endParaRPr>
          </a:p>
          <a:p>
            <a:pPr>
              <a:lnSpc>
                <a:spcPct val="110000"/>
              </a:lnSpc>
              <a:spcAft>
                <a:spcPts val="1000"/>
              </a:spcAft>
            </a:pPr>
            <a:endParaRPr lang="en-CA" sz="2200" dirty="0">
              <a:latin typeface="Myriad Pro" panose="020B0503030403020204" pitchFamily="34" charset="0"/>
            </a:endParaRPr>
          </a:p>
        </p:txBody>
      </p:sp>
      <p:sp>
        <p:nvSpPr>
          <p:cNvPr id="6" name="Title 1">
            <a:extLst>
              <a:ext uri="{FF2B5EF4-FFF2-40B4-BE49-F238E27FC236}">
                <a16:creationId xmlns:a16="http://schemas.microsoft.com/office/drawing/2014/main" id="{A213FEE3-1206-4F6C-90AD-7A9D003AE289}"/>
              </a:ext>
            </a:extLst>
          </p:cNvPr>
          <p:cNvSpPr>
            <a:spLocks noGrp="1"/>
          </p:cNvSpPr>
          <p:nvPr>
            <p:ph type="title"/>
          </p:nvPr>
        </p:nvSpPr>
        <p:spPr>
          <a:xfrm>
            <a:off x="838200" y="365125"/>
            <a:ext cx="10515600" cy="1325563"/>
          </a:xfrm>
        </p:spPr>
        <p:txBody>
          <a:bodyPr>
            <a:normAutofit/>
          </a:bodyPr>
          <a:lstStyle/>
          <a:p>
            <a:r>
              <a:rPr lang="en-US" dirty="0">
                <a:solidFill>
                  <a:srgbClr val="920000"/>
                </a:solidFill>
                <a:latin typeface="+mn-lt"/>
              </a:rPr>
              <a:t>Sources of Funding for Research</a:t>
            </a:r>
          </a:p>
        </p:txBody>
      </p:sp>
      <p:sp>
        <p:nvSpPr>
          <p:cNvPr id="7" name="TextBox 6">
            <a:extLst>
              <a:ext uri="{FF2B5EF4-FFF2-40B4-BE49-F238E27FC236}">
                <a16:creationId xmlns:a16="http://schemas.microsoft.com/office/drawing/2014/main" id="{93F0F5A8-3120-4B23-8DFC-D560CBE4C230}"/>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1545328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0DB70-80AA-FA4B-B3C2-51432CCFA98C}"/>
              </a:ext>
            </a:extLst>
          </p:cNvPr>
          <p:cNvSpPr>
            <a:spLocks noGrp="1"/>
          </p:cNvSpPr>
          <p:nvPr>
            <p:ph idx="1"/>
          </p:nvPr>
        </p:nvSpPr>
        <p:spPr>
          <a:xfrm>
            <a:off x="623392" y="1340768"/>
            <a:ext cx="10945216" cy="5040559"/>
          </a:xfrm>
        </p:spPr>
        <p:txBody>
          <a:bodyPr>
            <a:noAutofit/>
          </a:bodyPr>
          <a:lstStyle/>
          <a:p>
            <a:pPr>
              <a:lnSpc>
                <a:spcPct val="110000"/>
              </a:lnSpc>
              <a:spcBef>
                <a:spcPts val="0"/>
              </a:spcBef>
              <a:spcAft>
                <a:spcPts val="600"/>
              </a:spcAft>
            </a:pPr>
            <a:r>
              <a:rPr lang="en-US" sz="2000" dirty="0"/>
              <a:t>Invest In Canada – </a:t>
            </a:r>
            <a:r>
              <a:rPr lang="en-US" sz="2000" dirty="0">
                <a:hlinkClick r:id="rId3"/>
              </a:rPr>
              <a:t>https://www.investcanada.ca/</a:t>
            </a:r>
            <a:endParaRPr lang="en-US" sz="2000" dirty="0"/>
          </a:p>
          <a:p>
            <a:pPr marL="457200" lvl="1">
              <a:lnSpc>
                <a:spcPct val="110000"/>
              </a:lnSpc>
              <a:spcBef>
                <a:spcPts val="0"/>
              </a:spcBef>
              <a:spcAft>
                <a:spcPts val="300"/>
              </a:spcAft>
              <a:buFont typeface="Courier New" panose="02070309020205020404" pitchFamily="49" charset="0"/>
              <a:buChar char="o"/>
            </a:pPr>
            <a:r>
              <a:rPr lang="en-US" sz="1800" dirty="0"/>
              <a:t>Innovation Superclusters Initiative – </a:t>
            </a:r>
            <a:r>
              <a:rPr lang="en-US" sz="1800" dirty="0">
                <a:hlinkClick r:id="rId4"/>
              </a:rPr>
              <a:t>https://www.ic.gc.ca/eic/site/093.nsf/eng/home</a:t>
            </a:r>
            <a:endParaRPr lang="en-US" sz="1800" dirty="0"/>
          </a:p>
          <a:p>
            <a:pPr marL="685800" lvl="3">
              <a:lnSpc>
                <a:spcPct val="110000"/>
              </a:lnSpc>
              <a:spcBef>
                <a:spcPts val="0"/>
              </a:spcBef>
              <a:buFont typeface="Wingdings" panose="05000000000000000000" pitchFamily="2" charset="2"/>
              <a:buChar char="§"/>
            </a:pPr>
            <a:r>
              <a:rPr lang="en-US" sz="1600" b="1" dirty="0"/>
              <a:t>Next Generation Manufacturing Canada Supercluster (</a:t>
            </a:r>
            <a:r>
              <a:rPr lang="en-US" sz="1600" b="1" dirty="0" err="1"/>
              <a:t>NGen</a:t>
            </a:r>
            <a:r>
              <a:rPr lang="en-US" sz="1600" b="1" dirty="0"/>
              <a:t>) </a:t>
            </a:r>
            <a:r>
              <a:rPr lang="en-US" sz="1600" dirty="0"/>
              <a:t>– </a:t>
            </a:r>
            <a:r>
              <a:rPr lang="en-US" sz="1600" dirty="0">
                <a:hlinkClick r:id="rId5"/>
              </a:rPr>
              <a:t>https://www.ngen.ca/</a:t>
            </a:r>
            <a:endParaRPr lang="en-US" sz="1600" dirty="0"/>
          </a:p>
          <a:p>
            <a:pPr marL="685800" lvl="3">
              <a:lnSpc>
                <a:spcPct val="110000"/>
              </a:lnSpc>
              <a:spcBef>
                <a:spcPts val="0"/>
              </a:spcBef>
              <a:buFont typeface="Wingdings" panose="05000000000000000000" pitchFamily="2" charset="2"/>
              <a:buChar char="§"/>
            </a:pPr>
            <a:r>
              <a:rPr lang="en-US" sz="1600" b="1" dirty="0"/>
              <a:t>Scale AI Supercluster </a:t>
            </a:r>
            <a:r>
              <a:rPr lang="en-US" sz="1600" dirty="0"/>
              <a:t>– </a:t>
            </a:r>
            <a:r>
              <a:rPr lang="en-US" sz="1600" dirty="0">
                <a:hlinkClick r:id="rId6"/>
              </a:rPr>
              <a:t>https://www.scaleai.ca/</a:t>
            </a:r>
            <a:endParaRPr lang="en-US" sz="1600" dirty="0"/>
          </a:p>
          <a:p>
            <a:pPr marL="685800" lvl="3">
              <a:lnSpc>
                <a:spcPct val="110000"/>
              </a:lnSpc>
              <a:spcBef>
                <a:spcPts val="0"/>
              </a:spcBef>
              <a:buFont typeface="Wingdings" panose="05000000000000000000" pitchFamily="2" charset="2"/>
              <a:buChar char="§"/>
            </a:pPr>
            <a:r>
              <a:rPr lang="en-US" sz="1600" b="1" dirty="0"/>
              <a:t>Canada’s Ocean Supercluster (OSC) </a:t>
            </a:r>
            <a:r>
              <a:rPr lang="en-US" sz="1600" dirty="0"/>
              <a:t>– </a:t>
            </a:r>
            <a:r>
              <a:rPr lang="en-US" sz="1600" dirty="0">
                <a:hlinkClick r:id="rId7"/>
              </a:rPr>
              <a:t>https://oceansupercluster.ca/</a:t>
            </a:r>
            <a:endParaRPr lang="en-US" sz="1600" dirty="0"/>
          </a:p>
          <a:p>
            <a:pPr marL="685800" lvl="3">
              <a:lnSpc>
                <a:spcPct val="110000"/>
              </a:lnSpc>
              <a:spcBef>
                <a:spcPts val="0"/>
              </a:spcBef>
              <a:buFont typeface="Wingdings" panose="05000000000000000000" pitchFamily="2" charset="2"/>
              <a:buChar char="§"/>
            </a:pPr>
            <a:r>
              <a:rPr lang="en-US" sz="1600" b="1" dirty="0"/>
              <a:t>Canada’s Digital Technology Supercluster </a:t>
            </a:r>
            <a:r>
              <a:rPr lang="en-US" sz="1600" dirty="0"/>
              <a:t>– </a:t>
            </a:r>
            <a:r>
              <a:rPr lang="en-US" sz="1600" dirty="0">
                <a:hlinkClick r:id="rId8"/>
              </a:rPr>
              <a:t>https://www.digitalsupercluster.ca/</a:t>
            </a:r>
            <a:endParaRPr lang="en-US" sz="1600" dirty="0"/>
          </a:p>
          <a:p>
            <a:pPr marL="685800" lvl="3">
              <a:lnSpc>
                <a:spcPct val="110000"/>
              </a:lnSpc>
              <a:spcBef>
                <a:spcPts val="0"/>
              </a:spcBef>
              <a:buFont typeface="Wingdings" panose="05000000000000000000" pitchFamily="2" charset="2"/>
              <a:buChar char="§"/>
            </a:pPr>
            <a:r>
              <a:rPr lang="en-US" sz="1600" dirty="0"/>
              <a:t>Protein Industries Canada Supercluster – </a:t>
            </a:r>
            <a:r>
              <a:rPr lang="en-US" sz="1600" dirty="0">
                <a:hlinkClick r:id="rId9"/>
              </a:rPr>
              <a:t>https://www.proteinindustriescanada.ca/</a:t>
            </a:r>
            <a:endParaRPr lang="en-US" sz="1600" dirty="0"/>
          </a:p>
          <a:p>
            <a:pPr marL="457200" lvl="1">
              <a:lnSpc>
                <a:spcPct val="110000"/>
              </a:lnSpc>
              <a:spcBef>
                <a:spcPts val="300"/>
              </a:spcBef>
              <a:spcAft>
                <a:spcPts val="300"/>
              </a:spcAft>
              <a:buFont typeface="Courier New" panose="02070309020205020404" pitchFamily="49" charset="0"/>
              <a:buChar char="o"/>
            </a:pPr>
            <a:r>
              <a:rPr lang="en-US" sz="1800" dirty="0"/>
              <a:t>Strategic Innovation Fund (SIF) – </a:t>
            </a:r>
            <a:r>
              <a:rPr lang="en-US" sz="1800" dirty="0">
                <a:hlinkClick r:id="rId10"/>
              </a:rPr>
              <a:t>https://www.investcanada.ca/programs-incentives/strategic-innovation-fund?gclid=EAIaIQobChMIk_vL3PSg7gIVwtXACh1B-AAHEAAYASAAEgL44PD_BwE</a:t>
            </a:r>
            <a:endParaRPr lang="en-US" sz="1800" dirty="0"/>
          </a:p>
          <a:p>
            <a:pPr marL="685800" lvl="3">
              <a:lnSpc>
                <a:spcPct val="110000"/>
              </a:lnSpc>
              <a:spcBef>
                <a:spcPts val="0"/>
              </a:spcBef>
              <a:buFont typeface="Wingdings" panose="05000000000000000000" pitchFamily="2" charset="2"/>
              <a:buChar char="§"/>
            </a:pPr>
            <a:r>
              <a:rPr lang="en-US" sz="1600" dirty="0"/>
              <a:t>Various industry consortia</a:t>
            </a:r>
          </a:p>
          <a:p>
            <a:pPr marL="228600" lvl="2">
              <a:lnSpc>
                <a:spcPct val="110000"/>
              </a:lnSpc>
              <a:spcBef>
                <a:spcPts val="600"/>
              </a:spcBef>
              <a:spcAft>
                <a:spcPts val="300"/>
              </a:spcAft>
            </a:pPr>
            <a:r>
              <a:rPr lang="en-US" dirty="0"/>
              <a:t>National </a:t>
            </a:r>
            <a:r>
              <a:rPr lang="en-US" dirty="0" err="1"/>
              <a:t>Defence</a:t>
            </a:r>
            <a:endParaRPr lang="en-US" dirty="0"/>
          </a:p>
          <a:p>
            <a:pPr marL="457200" lvl="3">
              <a:lnSpc>
                <a:spcPct val="110000"/>
              </a:lnSpc>
              <a:spcBef>
                <a:spcPts val="0"/>
              </a:spcBef>
              <a:buFont typeface="Courier New" panose="02070309020205020404" pitchFamily="49" charset="0"/>
              <a:buChar char="o"/>
            </a:pPr>
            <a:r>
              <a:rPr lang="en-US" b="1" dirty="0"/>
              <a:t>Innovation for </a:t>
            </a:r>
            <a:r>
              <a:rPr lang="en-US" b="1" dirty="0" err="1"/>
              <a:t>Defence</a:t>
            </a:r>
            <a:r>
              <a:rPr lang="en-US" b="1" dirty="0"/>
              <a:t> Excellence and Security (</a:t>
            </a:r>
            <a:r>
              <a:rPr lang="en-US" b="1" dirty="0" err="1"/>
              <a:t>IDEaS</a:t>
            </a:r>
            <a:r>
              <a:rPr lang="en-US" b="1" dirty="0"/>
              <a:t>)</a:t>
            </a:r>
            <a:r>
              <a:rPr lang="en-US" dirty="0"/>
              <a:t> – </a:t>
            </a:r>
            <a:r>
              <a:rPr lang="en-US" dirty="0">
                <a:hlinkClick r:id="rId11"/>
              </a:rPr>
              <a:t>https://www.canada.ca/en/department-national-defence/programs/defence-ideas.html</a:t>
            </a:r>
            <a:endParaRPr lang="en-US" dirty="0"/>
          </a:p>
          <a:p>
            <a:pPr marL="685800" lvl="3">
              <a:lnSpc>
                <a:spcPct val="110000"/>
              </a:lnSpc>
              <a:spcBef>
                <a:spcPts val="0"/>
              </a:spcBef>
              <a:buFont typeface="Wingdings" panose="05000000000000000000" pitchFamily="2" charset="2"/>
              <a:buChar char="§"/>
            </a:pPr>
            <a:endParaRPr lang="en-US" sz="1600" dirty="0"/>
          </a:p>
          <a:p>
            <a:pPr marL="685800" lvl="3">
              <a:lnSpc>
                <a:spcPct val="110000"/>
              </a:lnSpc>
              <a:spcBef>
                <a:spcPts val="0"/>
              </a:spcBef>
              <a:buFont typeface="Wingdings" panose="05000000000000000000" pitchFamily="2" charset="2"/>
              <a:buChar char="§"/>
            </a:pPr>
            <a:endParaRPr lang="en-US" sz="1600" dirty="0"/>
          </a:p>
          <a:p>
            <a:pPr marL="0" lvl="1">
              <a:lnSpc>
                <a:spcPct val="110000"/>
              </a:lnSpc>
              <a:spcBef>
                <a:spcPts val="0"/>
              </a:spcBef>
              <a:spcAft>
                <a:spcPts val="300"/>
              </a:spcAft>
              <a:buFont typeface="Courier New" panose="02070309020205020404" pitchFamily="49" charset="0"/>
              <a:buChar char="o"/>
            </a:pPr>
            <a:endParaRPr lang="en-US" sz="2200" dirty="0"/>
          </a:p>
          <a:p>
            <a:pPr marL="457200" lvl="2" indent="0">
              <a:lnSpc>
                <a:spcPct val="110000"/>
              </a:lnSpc>
              <a:spcBef>
                <a:spcPts val="0"/>
              </a:spcBef>
              <a:buNone/>
            </a:pPr>
            <a:endParaRPr lang="en-US" sz="1400" dirty="0"/>
          </a:p>
          <a:p>
            <a:pPr marL="685800" lvl="2">
              <a:lnSpc>
                <a:spcPct val="110000"/>
              </a:lnSpc>
              <a:spcBef>
                <a:spcPts val="0"/>
              </a:spcBef>
              <a:buFont typeface="Wingdings" panose="05000000000000000000" pitchFamily="2" charset="2"/>
              <a:buChar char="§"/>
            </a:pPr>
            <a:endParaRPr lang="en-US" sz="14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a:lnSpc>
                <a:spcPct val="110000"/>
              </a:lnSpc>
              <a:spcBef>
                <a:spcPts val="0"/>
              </a:spcBef>
              <a:spcAft>
                <a:spcPts val="1200"/>
              </a:spcAft>
            </a:pPr>
            <a:endParaRPr lang="en-US" sz="2000" dirty="0"/>
          </a:p>
          <a:p>
            <a:pPr marL="0" indent="0">
              <a:lnSpc>
                <a:spcPct val="110000"/>
              </a:lnSpc>
              <a:spcBef>
                <a:spcPts val="0"/>
              </a:spcBef>
              <a:spcAft>
                <a:spcPts val="600"/>
              </a:spcAft>
              <a:buNone/>
            </a:pPr>
            <a:r>
              <a:rPr lang="en-US" sz="2000" i="1" dirty="0"/>
              <a:t> </a:t>
            </a:r>
          </a:p>
          <a:p>
            <a:pPr marL="57150" indent="-285750">
              <a:lnSpc>
                <a:spcPct val="110000"/>
              </a:lnSpc>
              <a:spcBef>
                <a:spcPts val="0"/>
              </a:spcBef>
              <a:spcAft>
                <a:spcPts val="600"/>
              </a:spcAft>
              <a:buFont typeface="Courier New" panose="02070309020205020404" pitchFamily="49" charset="0"/>
              <a:buChar char="o"/>
            </a:pPr>
            <a:endParaRPr lang="en-US" sz="2000"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14350" lvl="1" indent="-285750">
              <a:lnSpc>
                <a:spcPct val="110000"/>
              </a:lnSpc>
              <a:spcBef>
                <a:spcPts val="0"/>
              </a:spcBef>
              <a:spcAft>
                <a:spcPts val="600"/>
              </a:spcAft>
              <a:buFont typeface="Courier New" panose="02070309020205020404" pitchFamily="49" charset="0"/>
              <a:buChar char="o"/>
            </a:pPr>
            <a:endParaRPr lang="en-US" sz="1800" b="1" dirty="0"/>
          </a:p>
          <a:p>
            <a:pPr marL="514350" lvl="1" indent="-285750">
              <a:lnSpc>
                <a:spcPct val="110000"/>
              </a:lnSpc>
              <a:spcBef>
                <a:spcPts val="0"/>
              </a:spcBef>
              <a:spcAft>
                <a:spcPts val="600"/>
              </a:spcAft>
              <a:buFont typeface="Courier New" panose="02070309020205020404" pitchFamily="49" charset="0"/>
              <a:buChar char="o"/>
            </a:pPr>
            <a:endParaRPr lang="en-US" sz="1600" dirty="0"/>
          </a:p>
          <a:p>
            <a:pPr>
              <a:lnSpc>
                <a:spcPct val="110000"/>
              </a:lnSpc>
              <a:spcAft>
                <a:spcPts val="1000"/>
              </a:spcAft>
            </a:pPr>
            <a:endParaRPr lang="en-CA" sz="2000" dirty="0">
              <a:latin typeface="Myriad Pro" panose="020B0503030403020204" pitchFamily="34" charset="0"/>
            </a:endParaRPr>
          </a:p>
          <a:p>
            <a:pPr>
              <a:lnSpc>
                <a:spcPct val="110000"/>
              </a:lnSpc>
              <a:spcAft>
                <a:spcPts val="1000"/>
              </a:spcAft>
            </a:pPr>
            <a:endParaRPr lang="en-CA" sz="2200" dirty="0">
              <a:latin typeface="Myriad Pro" panose="020B0503030403020204" pitchFamily="34" charset="0"/>
            </a:endParaRPr>
          </a:p>
        </p:txBody>
      </p:sp>
      <p:sp>
        <p:nvSpPr>
          <p:cNvPr id="6" name="Title 1">
            <a:extLst>
              <a:ext uri="{FF2B5EF4-FFF2-40B4-BE49-F238E27FC236}">
                <a16:creationId xmlns:a16="http://schemas.microsoft.com/office/drawing/2014/main" id="{F1A5AA4C-957D-43D5-A848-143D82685DA5}"/>
              </a:ext>
            </a:extLst>
          </p:cNvPr>
          <p:cNvSpPr>
            <a:spLocks noGrp="1"/>
          </p:cNvSpPr>
          <p:nvPr>
            <p:ph type="title"/>
          </p:nvPr>
        </p:nvSpPr>
        <p:spPr>
          <a:xfrm>
            <a:off x="838200" y="365125"/>
            <a:ext cx="10515600" cy="1325563"/>
          </a:xfrm>
        </p:spPr>
        <p:txBody>
          <a:bodyPr>
            <a:normAutofit/>
          </a:bodyPr>
          <a:lstStyle/>
          <a:p>
            <a:r>
              <a:rPr lang="en-US" dirty="0">
                <a:solidFill>
                  <a:srgbClr val="920000"/>
                </a:solidFill>
                <a:latin typeface="+mn-lt"/>
              </a:rPr>
              <a:t>Sources of Funding for Research</a:t>
            </a:r>
          </a:p>
        </p:txBody>
      </p:sp>
      <p:sp>
        <p:nvSpPr>
          <p:cNvPr id="7" name="TextBox 6">
            <a:extLst>
              <a:ext uri="{FF2B5EF4-FFF2-40B4-BE49-F238E27FC236}">
                <a16:creationId xmlns:a16="http://schemas.microsoft.com/office/drawing/2014/main" id="{D450C301-229B-4835-98D9-9DF38BAEFF4B}"/>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380776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E3CAB-9DBC-4F2D-B2C9-7B77D892F3BE}"/>
              </a:ext>
            </a:extLst>
          </p:cNvPr>
          <p:cNvPicPr>
            <a:picLocks noChangeAspect="1"/>
          </p:cNvPicPr>
          <p:nvPr/>
        </p:nvPicPr>
        <p:blipFill rotWithShape="1">
          <a:blip r:embed="rId2"/>
          <a:srcRect l="22692" t="8376" r="24039" b="3710"/>
          <a:stretch/>
        </p:blipFill>
        <p:spPr>
          <a:xfrm>
            <a:off x="2452797" y="0"/>
            <a:ext cx="7286406" cy="6764214"/>
          </a:xfrm>
          <a:prstGeom prst="rect">
            <a:avLst/>
          </a:prstGeom>
        </p:spPr>
      </p:pic>
    </p:spTree>
    <p:extLst>
      <p:ext uri="{BB962C8B-B14F-4D97-AF65-F5344CB8AC3E}">
        <p14:creationId xmlns:p14="http://schemas.microsoft.com/office/powerpoint/2010/main" val="2022500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0DB70-80AA-FA4B-B3C2-51432CCFA98C}"/>
              </a:ext>
            </a:extLst>
          </p:cNvPr>
          <p:cNvSpPr>
            <a:spLocks noGrp="1"/>
          </p:cNvSpPr>
          <p:nvPr>
            <p:ph idx="1"/>
          </p:nvPr>
        </p:nvSpPr>
        <p:spPr>
          <a:xfrm>
            <a:off x="623392" y="1340768"/>
            <a:ext cx="10945216" cy="5040559"/>
          </a:xfrm>
        </p:spPr>
        <p:txBody>
          <a:bodyPr>
            <a:noAutofit/>
          </a:bodyPr>
          <a:lstStyle/>
          <a:p>
            <a:pPr>
              <a:lnSpc>
                <a:spcPct val="110000"/>
              </a:lnSpc>
              <a:spcBef>
                <a:spcPts val="0"/>
              </a:spcBef>
              <a:spcAft>
                <a:spcPts val="600"/>
              </a:spcAft>
            </a:pPr>
            <a:r>
              <a:rPr lang="en-US" sz="2000" dirty="0"/>
              <a:t>Other Industry Consortia</a:t>
            </a:r>
          </a:p>
          <a:p>
            <a:pPr marL="457200" lvl="1">
              <a:lnSpc>
                <a:spcPct val="110000"/>
              </a:lnSpc>
              <a:spcBef>
                <a:spcPts val="0"/>
              </a:spcBef>
              <a:spcAft>
                <a:spcPts val="200"/>
              </a:spcAft>
              <a:buFont typeface="Courier New" panose="02070309020205020404" pitchFamily="49" charset="0"/>
              <a:buChar char="o"/>
            </a:pPr>
            <a:r>
              <a:rPr lang="en-US" sz="1800" dirty="0"/>
              <a:t>The Canadian Urban Transit Research &amp; Innovation Consortium (CUTRIC) – </a:t>
            </a:r>
            <a:r>
              <a:rPr lang="en-US" sz="1800" dirty="0">
                <a:hlinkClick r:id="rId3"/>
              </a:rPr>
              <a:t>https://cutric-crituc.org/</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The Consortium for Research and Innovation in Aerospace in Quebec (CRIAQ) – </a:t>
            </a:r>
            <a:r>
              <a:rPr lang="en-US" sz="1800" dirty="0">
                <a:hlinkClick r:id="rId4"/>
              </a:rPr>
              <a:t>https://www.criaq.aero/en/</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The Ontario Aerospace Council (OAC) – </a:t>
            </a:r>
            <a:r>
              <a:rPr lang="en-US" sz="1800" dirty="0">
                <a:hlinkClick r:id="rId5"/>
              </a:rPr>
              <a:t>https://theoac.ca/</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The Centre for Excellence in Mining Innovation (CEMI) – </a:t>
            </a:r>
            <a:r>
              <a:rPr lang="en-US" sz="1800" dirty="0">
                <a:hlinkClick r:id="rId6"/>
              </a:rPr>
              <a:t>https://www.cemi.ca/</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MICA National Mining Innovation Network – </a:t>
            </a:r>
            <a:r>
              <a:rPr lang="en-US" sz="1800" dirty="0">
                <a:hlinkClick r:id="rId7"/>
              </a:rPr>
              <a:t>https://www.cemi.ca/mica-national-innovation-ecosystem/</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Clean Resource Innovation Network (CRIN) – </a:t>
            </a:r>
            <a:r>
              <a:rPr lang="en-US" sz="1800" dirty="0">
                <a:hlinkClick r:id="rId8"/>
              </a:rPr>
              <a:t>https://cleanresourceinnovation.com/</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The Canadian Nuclear Association (CNA) – </a:t>
            </a:r>
            <a:r>
              <a:rPr lang="en-US" sz="1800" dirty="0">
                <a:hlinkClick r:id="rId9"/>
              </a:rPr>
              <a:t>https://cna.ca/about-cna/members/</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The Autonomous Vehicle Innovation Network (AVIN) – </a:t>
            </a:r>
            <a:r>
              <a:rPr lang="en-US" sz="1800" dirty="0">
                <a:hlinkClick r:id="rId10"/>
              </a:rPr>
              <a:t>https://www.avinhub.ca/</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The Centre of Excellence in Next Generation Networks (CENGN) – </a:t>
            </a:r>
            <a:r>
              <a:rPr lang="en-US" sz="1800" dirty="0">
                <a:hlinkClick r:id="rId10"/>
              </a:rPr>
              <a:t>https://www.avinhub.ca/</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ENCQOR 5G – </a:t>
            </a:r>
            <a:r>
              <a:rPr lang="en-US" sz="1800" dirty="0">
                <a:hlinkClick r:id="rId11"/>
              </a:rPr>
              <a:t>https://www.encqor.ca/</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Life Science Network – </a:t>
            </a:r>
            <a:r>
              <a:rPr lang="en-US" sz="1800" dirty="0">
                <a:hlinkClick r:id="rId12"/>
              </a:rPr>
              <a:t>https://www.lifescience.net/#</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err="1"/>
              <a:t>adMare</a:t>
            </a:r>
            <a:r>
              <a:rPr lang="en-US" sz="1800" dirty="0"/>
              <a:t> </a:t>
            </a:r>
            <a:r>
              <a:rPr lang="en-US" sz="1800" dirty="0" err="1"/>
              <a:t>Bioinnovations</a:t>
            </a:r>
            <a:r>
              <a:rPr lang="en-US" sz="1800" dirty="0"/>
              <a:t> - </a:t>
            </a:r>
            <a:r>
              <a:rPr lang="en-US" sz="1800" dirty="0">
                <a:hlinkClick r:id="rId13"/>
              </a:rPr>
              <a:t>https://www.admarebio.com/</a:t>
            </a:r>
            <a:endParaRPr lang="en-US" sz="1800" dirty="0"/>
          </a:p>
          <a:p>
            <a:pPr marL="457200" lvl="1">
              <a:lnSpc>
                <a:spcPct val="110000"/>
              </a:lnSpc>
              <a:spcBef>
                <a:spcPts val="0"/>
              </a:spcBef>
              <a:spcAft>
                <a:spcPts val="200"/>
              </a:spcAft>
              <a:buFont typeface="Courier New" panose="02070309020205020404" pitchFamily="49" charset="0"/>
              <a:buChar char="o"/>
            </a:pPr>
            <a:r>
              <a:rPr lang="en-US" sz="1800" dirty="0"/>
              <a:t>CQDM (a biopharmaceutical research consortium) – </a:t>
            </a:r>
            <a:r>
              <a:rPr lang="en-US" sz="1800" dirty="0">
                <a:hlinkClick r:id="rId14"/>
              </a:rPr>
              <a:t>https://cqdm.org/en/mission-et-vision/</a:t>
            </a:r>
            <a:endParaRPr lang="en-US" sz="1800" dirty="0"/>
          </a:p>
          <a:p>
            <a:pPr marL="457200" lvl="1">
              <a:lnSpc>
                <a:spcPct val="110000"/>
              </a:lnSpc>
              <a:spcBef>
                <a:spcPts val="0"/>
              </a:spcBef>
              <a:spcAft>
                <a:spcPts val="200"/>
              </a:spcAft>
              <a:buFont typeface="Courier New" panose="02070309020205020404" pitchFamily="49" charset="0"/>
              <a:buChar char="o"/>
            </a:pPr>
            <a:endParaRPr lang="en-US" sz="1800" dirty="0"/>
          </a:p>
          <a:p>
            <a:pPr marL="457200" lvl="1">
              <a:lnSpc>
                <a:spcPct val="110000"/>
              </a:lnSpc>
              <a:spcBef>
                <a:spcPts val="0"/>
              </a:spcBef>
              <a:spcAft>
                <a:spcPts val="300"/>
              </a:spcAft>
              <a:buFont typeface="Courier New" panose="02070309020205020404" pitchFamily="49" charset="0"/>
              <a:buChar char="o"/>
            </a:pPr>
            <a:endParaRPr lang="en-US" sz="1600" dirty="0"/>
          </a:p>
          <a:p>
            <a:pPr marL="0" lvl="1">
              <a:lnSpc>
                <a:spcPct val="110000"/>
              </a:lnSpc>
              <a:spcBef>
                <a:spcPts val="0"/>
              </a:spcBef>
              <a:spcAft>
                <a:spcPts val="300"/>
              </a:spcAft>
              <a:buFont typeface="Courier New" panose="02070309020205020404" pitchFamily="49" charset="0"/>
              <a:buChar char="o"/>
            </a:pPr>
            <a:endParaRPr lang="en-US" sz="2200" dirty="0"/>
          </a:p>
          <a:p>
            <a:pPr marL="457200" lvl="2" indent="0">
              <a:lnSpc>
                <a:spcPct val="110000"/>
              </a:lnSpc>
              <a:spcBef>
                <a:spcPts val="0"/>
              </a:spcBef>
              <a:buNone/>
            </a:pPr>
            <a:endParaRPr lang="en-US" sz="1400" dirty="0"/>
          </a:p>
          <a:p>
            <a:pPr marL="685800" lvl="2">
              <a:lnSpc>
                <a:spcPct val="110000"/>
              </a:lnSpc>
              <a:spcBef>
                <a:spcPts val="0"/>
              </a:spcBef>
              <a:buFont typeface="Wingdings" panose="05000000000000000000" pitchFamily="2" charset="2"/>
              <a:buChar char="§"/>
            </a:pPr>
            <a:endParaRPr lang="en-US" sz="14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a:lnSpc>
                <a:spcPct val="110000"/>
              </a:lnSpc>
              <a:spcBef>
                <a:spcPts val="0"/>
              </a:spcBef>
              <a:spcAft>
                <a:spcPts val="1200"/>
              </a:spcAft>
            </a:pPr>
            <a:endParaRPr lang="en-US" sz="2000" dirty="0"/>
          </a:p>
          <a:p>
            <a:pPr marL="0" indent="0">
              <a:lnSpc>
                <a:spcPct val="110000"/>
              </a:lnSpc>
              <a:spcBef>
                <a:spcPts val="0"/>
              </a:spcBef>
              <a:spcAft>
                <a:spcPts val="600"/>
              </a:spcAft>
              <a:buNone/>
            </a:pPr>
            <a:r>
              <a:rPr lang="en-US" sz="2000" i="1" dirty="0"/>
              <a:t> </a:t>
            </a:r>
          </a:p>
          <a:p>
            <a:pPr marL="57150" indent="-285750">
              <a:lnSpc>
                <a:spcPct val="110000"/>
              </a:lnSpc>
              <a:spcBef>
                <a:spcPts val="0"/>
              </a:spcBef>
              <a:spcAft>
                <a:spcPts val="600"/>
              </a:spcAft>
              <a:buFont typeface="Courier New" panose="02070309020205020404" pitchFamily="49" charset="0"/>
              <a:buChar char="o"/>
            </a:pPr>
            <a:endParaRPr lang="en-US" sz="2000"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14350" lvl="1" indent="-285750">
              <a:lnSpc>
                <a:spcPct val="110000"/>
              </a:lnSpc>
              <a:spcBef>
                <a:spcPts val="0"/>
              </a:spcBef>
              <a:spcAft>
                <a:spcPts val="600"/>
              </a:spcAft>
              <a:buFont typeface="Courier New" panose="02070309020205020404" pitchFamily="49" charset="0"/>
              <a:buChar char="o"/>
            </a:pPr>
            <a:endParaRPr lang="en-US" sz="1800" b="1" dirty="0"/>
          </a:p>
          <a:p>
            <a:pPr marL="514350" lvl="1" indent="-285750">
              <a:lnSpc>
                <a:spcPct val="110000"/>
              </a:lnSpc>
              <a:spcBef>
                <a:spcPts val="0"/>
              </a:spcBef>
              <a:spcAft>
                <a:spcPts val="600"/>
              </a:spcAft>
              <a:buFont typeface="Courier New" panose="02070309020205020404" pitchFamily="49" charset="0"/>
              <a:buChar char="o"/>
            </a:pPr>
            <a:endParaRPr lang="en-US" sz="1600" dirty="0"/>
          </a:p>
          <a:p>
            <a:pPr>
              <a:lnSpc>
                <a:spcPct val="110000"/>
              </a:lnSpc>
              <a:spcAft>
                <a:spcPts val="1000"/>
              </a:spcAft>
            </a:pPr>
            <a:endParaRPr lang="en-CA" sz="2000" dirty="0">
              <a:latin typeface="Myriad Pro" panose="020B0503030403020204" pitchFamily="34" charset="0"/>
            </a:endParaRPr>
          </a:p>
          <a:p>
            <a:pPr>
              <a:lnSpc>
                <a:spcPct val="110000"/>
              </a:lnSpc>
              <a:spcAft>
                <a:spcPts val="1000"/>
              </a:spcAft>
            </a:pPr>
            <a:endParaRPr lang="en-CA" sz="2200" dirty="0">
              <a:latin typeface="Myriad Pro" panose="020B0503030403020204" pitchFamily="34" charset="0"/>
            </a:endParaRPr>
          </a:p>
        </p:txBody>
      </p:sp>
      <p:sp>
        <p:nvSpPr>
          <p:cNvPr id="6" name="Title 1">
            <a:extLst>
              <a:ext uri="{FF2B5EF4-FFF2-40B4-BE49-F238E27FC236}">
                <a16:creationId xmlns:a16="http://schemas.microsoft.com/office/drawing/2014/main" id="{F9A319EA-F226-4311-A350-284ADC99F1D7}"/>
              </a:ext>
            </a:extLst>
          </p:cNvPr>
          <p:cNvSpPr>
            <a:spLocks noGrp="1"/>
          </p:cNvSpPr>
          <p:nvPr>
            <p:ph type="title"/>
          </p:nvPr>
        </p:nvSpPr>
        <p:spPr>
          <a:xfrm>
            <a:off x="838200" y="365125"/>
            <a:ext cx="10515600" cy="1325563"/>
          </a:xfrm>
        </p:spPr>
        <p:txBody>
          <a:bodyPr>
            <a:normAutofit/>
          </a:bodyPr>
          <a:lstStyle/>
          <a:p>
            <a:r>
              <a:rPr lang="en-US" dirty="0">
                <a:solidFill>
                  <a:srgbClr val="920000"/>
                </a:solidFill>
                <a:latin typeface="+mn-lt"/>
              </a:rPr>
              <a:t>Sources of Funding for Research</a:t>
            </a:r>
          </a:p>
        </p:txBody>
      </p:sp>
      <p:sp>
        <p:nvSpPr>
          <p:cNvPr id="7" name="TextBox 6">
            <a:extLst>
              <a:ext uri="{FF2B5EF4-FFF2-40B4-BE49-F238E27FC236}">
                <a16:creationId xmlns:a16="http://schemas.microsoft.com/office/drawing/2014/main" id="{8A21CA84-237F-48B3-ADB4-076E50DF88D9}"/>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1522972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0DB70-80AA-FA4B-B3C2-51432CCFA98C}"/>
              </a:ext>
            </a:extLst>
          </p:cNvPr>
          <p:cNvSpPr>
            <a:spLocks noGrp="1"/>
          </p:cNvSpPr>
          <p:nvPr>
            <p:ph idx="1"/>
          </p:nvPr>
        </p:nvSpPr>
        <p:spPr>
          <a:xfrm>
            <a:off x="623392" y="1340768"/>
            <a:ext cx="10945216" cy="5040559"/>
          </a:xfrm>
        </p:spPr>
        <p:txBody>
          <a:bodyPr>
            <a:noAutofit/>
          </a:bodyPr>
          <a:lstStyle/>
          <a:p>
            <a:pPr>
              <a:lnSpc>
                <a:spcPct val="110000"/>
              </a:lnSpc>
              <a:spcBef>
                <a:spcPts val="0"/>
              </a:spcBef>
              <a:spcAft>
                <a:spcPts val="600"/>
              </a:spcAft>
            </a:pPr>
            <a:r>
              <a:rPr lang="en-US" sz="2000" dirty="0"/>
              <a:t>Other Industry Consortia (Queen’s not currently involved)</a:t>
            </a:r>
          </a:p>
          <a:p>
            <a:pPr marL="457200" lvl="1">
              <a:lnSpc>
                <a:spcPct val="110000"/>
              </a:lnSpc>
              <a:spcBef>
                <a:spcPts val="0"/>
              </a:spcBef>
              <a:spcAft>
                <a:spcPts val="300"/>
              </a:spcAft>
              <a:buFont typeface="Courier New" panose="02070309020205020404" pitchFamily="49" charset="0"/>
              <a:buChar char="o"/>
            </a:pPr>
            <a:r>
              <a:rPr lang="en-US" sz="1800" dirty="0"/>
              <a:t>Canadian Food Innovators – </a:t>
            </a:r>
            <a:r>
              <a:rPr lang="en-US" sz="1800" dirty="0">
                <a:hlinkClick r:id="rId3"/>
              </a:rPr>
              <a:t>https://canadianfoodinnovators.ca/</a:t>
            </a:r>
            <a:endParaRPr lang="en-US" sz="1800" dirty="0"/>
          </a:p>
          <a:p>
            <a:pPr marL="457200" lvl="1">
              <a:lnSpc>
                <a:spcPct val="110000"/>
              </a:lnSpc>
              <a:spcBef>
                <a:spcPts val="0"/>
              </a:spcBef>
              <a:spcAft>
                <a:spcPts val="300"/>
              </a:spcAft>
              <a:buFont typeface="Courier New" panose="02070309020205020404" pitchFamily="49" charset="0"/>
              <a:buChar char="o"/>
            </a:pPr>
            <a:r>
              <a:rPr lang="en-US" sz="1800" dirty="0"/>
              <a:t>Satellite Canada Innovation Network (</a:t>
            </a:r>
            <a:r>
              <a:rPr lang="en-US" sz="1800" dirty="0" err="1"/>
              <a:t>SatCan</a:t>
            </a:r>
            <a:r>
              <a:rPr lang="en-US" sz="1800" dirty="0"/>
              <a:t>) – </a:t>
            </a:r>
            <a:r>
              <a:rPr lang="en-US" sz="1800" dirty="0">
                <a:hlinkClick r:id="rId4"/>
              </a:rPr>
              <a:t>https://www.satellitecanada.org/</a:t>
            </a:r>
            <a:endParaRPr lang="en-US" sz="1800" dirty="0"/>
          </a:p>
          <a:p>
            <a:pPr marL="457200" lvl="1">
              <a:lnSpc>
                <a:spcPct val="110000"/>
              </a:lnSpc>
              <a:spcBef>
                <a:spcPts val="0"/>
              </a:spcBef>
              <a:spcAft>
                <a:spcPts val="300"/>
              </a:spcAft>
              <a:buFont typeface="Courier New" panose="02070309020205020404" pitchFamily="49" charset="0"/>
              <a:buChar char="o"/>
            </a:pPr>
            <a:r>
              <a:rPr lang="en-US" sz="1800" dirty="0"/>
              <a:t>The Optical </a:t>
            </a:r>
            <a:r>
              <a:rPr lang="en-US" sz="1800" dirty="0" err="1"/>
              <a:t>SatCom</a:t>
            </a:r>
            <a:r>
              <a:rPr lang="en-US" sz="1800" dirty="0"/>
              <a:t> Consortium (OSC) – </a:t>
            </a:r>
            <a:r>
              <a:rPr lang="en-US" sz="1800" dirty="0">
                <a:hlinkClick r:id="rId5"/>
              </a:rPr>
              <a:t>https://www.opticalsatcom.com/</a:t>
            </a:r>
            <a:endParaRPr lang="en-US" sz="1800" dirty="0"/>
          </a:p>
          <a:p>
            <a:pPr marL="457200" lvl="1">
              <a:lnSpc>
                <a:spcPct val="110000"/>
              </a:lnSpc>
              <a:spcBef>
                <a:spcPts val="0"/>
              </a:spcBef>
              <a:spcAft>
                <a:spcPts val="300"/>
              </a:spcAft>
              <a:buFont typeface="Courier New" panose="02070309020205020404" pitchFamily="49" charset="0"/>
              <a:buChar char="o"/>
            </a:pPr>
            <a:r>
              <a:rPr lang="en-US" sz="1800" dirty="0"/>
              <a:t>etc. etc.</a:t>
            </a:r>
          </a:p>
          <a:p>
            <a:pPr marL="457200" lvl="1">
              <a:lnSpc>
                <a:spcPct val="110000"/>
              </a:lnSpc>
              <a:spcBef>
                <a:spcPts val="0"/>
              </a:spcBef>
              <a:spcAft>
                <a:spcPts val="300"/>
              </a:spcAft>
              <a:buFont typeface="Courier New" panose="02070309020205020404" pitchFamily="49" charset="0"/>
              <a:buChar char="o"/>
            </a:pPr>
            <a:endParaRPr lang="en-US" sz="1800" dirty="0"/>
          </a:p>
          <a:p>
            <a:pPr marL="457200" lvl="1">
              <a:lnSpc>
                <a:spcPct val="110000"/>
              </a:lnSpc>
              <a:spcBef>
                <a:spcPts val="0"/>
              </a:spcBef>
              <a:spcAft>
                <a:spcPts val="300"/>
              </a:spcAft>
              <a:buFont typeface="Courier New" panose="02070309020205020404" pitchFamily="49" charset="0"/>
              <a:buChar char="o"/>
            </a:pPr>
            <a:endParaRPr lang="en-US" sz="1600" dirty="0"/>
          </a:p>
          <a:p>
            <a:pPr marL="0" lvl="1">
              <a:lnSpc>
                <a:spcPct val="110000"/>
              </a:lnSpc>
              <a:spcBef>
                <a:spcPts val="0"/>
              </a:spcBef>
              <a:spcAft>
                <a:spcPts val="300"/>
              </a:spcAft>
              <a:buFont typeface="Courier New" panose="02070309020205020404" pitchFamily="49" charset="0"/>
              <a:buChar char="o"/>
            </a:pPr>
            <a:endParaRPr lang="en-US" sz="2200" dirty="0"/>
          </a:p>
          <a:p>
            <a:pPr marL="457200" lvl="2" indent="0">
              <a:lnSpc>
                <a:spcPct val="110000"/>
              </a:lnSpc>
              <a:spcBef>
                <a:spcPts val="0"/>
              </a:spcBef>
              <a:buNone/>
            </a:pPr>
            <a:endParaRPr lang="en-US" sz="1400" dirty="0"/>
          </a:p>
          <a:p>
            <a:pPr marL="685800" lvl="2">
              <a:lnSpc>
                <a:spcPct val="110000"/>
              </a:lnSpc>
              <a:spcBef>
                <a:spcPts val="0"/>
              </a:spcBef>
              <a:buFont typeface="Wingdings" panose="05000000000000000000" pitchFamily="2" charset="2"/>
              <a:buChar char="§"/>
            </a:pPr>
            <a:endParaRPr lang="en-US" sz="14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marL="457200" lvl="1">
              <a:lnSpc>
                <a:spcPct val="110000"/>
              </a:lnSpc>
              <a:spcBef>
                <a:spcPts val="0"/>
              </a:spcBef>
              <a:spcAft>
                <a:spcPts val="1200"/>
              </a:spcAft>
              <a:buFont typeface="Courier New" panose="02070309020205020404" pitchFamily="49" charset="0"/>
              <a:buChar char="o"/>
            </a:pPr>
            <a:endParaRPr lang="en-US" sz="1800" dirty="0"/>
          </a:p>
          <a:p>
            <a:pPr>
              <a:lnSpc>
                <a:spcPct val="110000"/>
              </a:lnSpc>
              <a:spcBef>
                <a:spcPts val="0"/>
              </a:spcBef>
              <a:spcAft>
                <a:spcPts val="1200"/>
              </a:spcAft>
            </a:pPr>
            <a:endParaRPr lang="en-US" sz="2000" dirty="0"/>
          </a:p>
          <a:p>
            <a:pPr marL="0" indent="0">
              <a:lnSpc>
                <a:spcPct val="110000"/>
              </a:lnSpc>
              <a:spcBef>
                <a:spcPts val="0"/>
              </a:spcBef>
              <a:spcAft>
                <a:spcPts val="600"/>
              </a:spcAft>
              <a:buNone/>
            </a:pPr>
            <a:r>
              <a:rPr lang="en-US" sz="2000" i="1" dirty="0"/>
              <a:t> </a:t>
            </a:r>
          </a:p>
          <a:p>
            <a:pPr marL="57150" indent="-285750">
              <a:lnSpc>
                <a:spcPct val="110000"/>
              </a:lnSpc>
              <a:spcBef>
                <a:spcPts val="0"/>
              </a:spcBef>
              <a:spcAft>
                <a:spcPts val="600"/>
              </a:spcAft>
              <a:buFont typeface="Courier New" panose="02070309020205020404" pitchFamily="49" charset="0"/>
              <a:buChar char="o"/>
            </a:pPr>
            <a:endParaRPr lang="en-US" sz="2000"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7150" indent="-285750">
              <a:lnSpc>
                <a:spcPct val="110000"/>
              </a:lnSpc>
              <a:spcBef>
                <a:spcPts val="0"/>
              </a:spcBef>
              <a:spcAft>
                <a:spcPts val="600"/>
              </a:spcAft>
              <a:buFont typeface="Courier New" panose="02070309020205020404" pitchFamily="49" charset="0"/>
              <a:buChar char="o"/>
            </a:pPr>
            <a:endParaRPr lang="en-US" sz="2200" b="1" dirty="0"/>
          </a:p>
          <a:p>
            <a:pPr marL="514350" lvl="1" indent="-285750">
              <a:lnSpc>
                <a:spcPct val="110000"/>
              </a:lnSpc>
              <a:spcBef>
                <a:spcPts val="0"/>
              </a:spcBef>
              <a:spcAft>
                <a:spcPts val="600"/>
              </a:spcAft>
              <a:buFont typeface="Courier New" panose="02070309020205020404" pitchFamily="49" charset="0"/>
              <a:buChar char="o"/>
            </a:pPr>
            <a:endParaRPr lang="en-US" sz="1800" b="1" dirty="0"/>
          </a:p>
          <a:p>
            <a:pPr marL="514350" lvl="1" indent="-285750">
              <a:lnSpc>
                <a:spcPct val="110000"/>
              </a:lnSpc>
              <a:spcBef>
                <a:spcPts val="0"/>
              </a:spcBef>
              <a:spcAft>
                <a:spcPts val="600"/>
              </a:spcAft>
              <a:buFont typeface="Courier New" panose="02070309020205020404" pitchFamily="49" charset="0"/>
              <a:buChar char="o"/>
            </a:pPr>
            <a:endParaRPr lang="en-US" sz="1600" dirty="0"/>
          </a:p>
          <a:p>
            <a:pPr>
              <a:lnSpc>
                <a:spcPct val="110000"/>
              </a:lnSpc>
              <a:spcAft>
                <a:spcPts val="1000"/>
              </a:spcAft>
            </a:pPr>
            <a:endParaRPr lang="en-CA" sz="2000" dirty="0">
              <a:latin typeface="Myriad Pro" panose="020B0503030403020204" pitchFamily="34" charset="0"/>
            </a:endParaRPr>
          </a:p>
          <a:p>
            <a:pPr>
              <a:lnSpc>
                <a:spcPct val="110000"/>
              </a:lnSpc>
              <a:spcAft>
                <a:spcPts val="1000"/>
              </a:spcAft>
            </a:pPr>
            <a:endParaRPr lang="en-CA" sz="2200" dirty="0">
              <a:latin typeface="Myriad Pro" panose="020B0503030403020204" pitchFamily="34" charset="0"/>
            </a:endParaRPr>
          </a:p>
        </p:txBody>
      </p:sp>
      <p:sp>
        <p:nvSpPr>
          <p:cNvPr id="6" name="Title 1">
            <a:extLst>
              <a:ext uri="{FF2B5EF4-FFF2-40B4-BE49-F238E27FC236}">
                <a16:creationId xmlns:a16="http://schemas.microsoft.com/office/drawing/2014/main" id="{BD402E87-2BAF-405F-8FA3-2B701D36D3CB}"/>
              </a:ext>
            </a:extLst>
          </p:cNvPr>
          <p:cNvSpPr>
            <a:spLocks noGrp="1"/>
          </p:cNvSpPr>
          <p:nvPr>
            <p:ph type="title"/>
          </p:nvPr>
        </p:nvSpPr>
        <p:spPr>
          <a:xfrm>
            <a:off x="838200" y="365125"/>
            <a:ext cx="10515600" cy="1325563"/>
          </a:xfrm>
        </p:spPr>
        <p:txBody>
          <a:bodyPr>
            <a:normAutofit/>
          </a:bodyPr>
          <a:lstStyle/>
          <a:p>
            <a:r>
              <a:rPr lang="en-US" dirty="0">
                <a:solidFill>
                  <a:srgbClr val="920000"/>
                </a:solidFill>
                <a:latin typeface="+mn-lt"/>
              </a:rPr>
              <a:t>Sources of Funding for Research</a:t>
            </a:r>
          </a:p>
        </p:txBody>
      </p:sp>
      <p:sp>
        <p:nvSpPr>
          <p:cNvPr id="7" name="TextBox 6">
            <a:extLst>
              <a:ext uri="{FF2B5EF4-FFF2-40B4-BE49-F238E27FC236}">
                <a16:creationId xmlns:a16="http://schemas.microsoft.com/office/drawing/2014/main" id="{7B4F6D4D-031B-43A2-A38A-0EE8EB64BADE}"/>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2376924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2E98-0AB8-B543-93DD-DE62E8DE3FC3}"/>
              </a:ext>
            </a:extLst>
          </p:cNvPr>
          <p:cNvSpPr>
            <a:spLocks noGrp="1"/>
          </p:cNvSpPr>
          <p:nvPr>
            <p:ph type="title"/>
          </p:nvPr>
        </p:nvSpPr>
        <p:spPr>
          <a:xfrm>
            <a:off x="623392" y="476672"/>
            <a:ext cx="11161240" cy="1214016"/>
          </a:xfrm>
        </p:spPr>
        <p:txBody>
          <a:bodyPr>
            <a:normAutofit/>
          </a:bodyPr>
          <a:lstStyle/>
          <a:p>
            <a:r>
              <a:rPr lang="en-US" dirty="0">
                <a:solidFill>
                  <a:srgbClr val="920000"/>
                </a:solidFill>
                <a:latin typeface="+mn-lt"/>
              </a:rPr>
              <a:t>How to Stay Informed with QPI</a:t>
            </a:r>
          </a:p>
        </p:txBody>
      </p:sp>
      <p:sp>
        <p:nvSpPr>
          <p:cNvPr id="3" name="Content Placeholder 2">
            <a:extLst>
              <a:ext uri="{FF2B5EF4-FFF2-40B4-BE49-F238E27FC236}">
                <a16:creationId xmlns:a16="http://schemas.microsoft.com/office/drawing/2014/main" id="{4BC0DB70-80AA-FA4B-B3C2-51432CCFA98C}"/>
              </a:ext>
            </a:extLst>
          </p:cNvPr>
          <p:cNvSpPr>
            <a:spLocks noGrp="1"/>
          </p:cNvSpPr>
          <p:nvPr>
            <p:ph idx="1"/>
          </p:nvPr>
        </p:nvSpPr>
        <p:spPr>
          <a:xfrm>
            <a:off x="623392" y="1340768"/>
            <a:ext cx="11449272" cy="5040559"/>
          </a:xfrm>
        </p:spPr>
        <p:txBody>
          <a:bodyPr>
            <a:noAutofit/>
          </a:bodyPr>
          <a:lstStyle/>
          <a:p>
            <a:pPr>
              <a:lnSpc>
                <a:spcPct val="110000"/>
              </a:lnSpc>
              <a:spcBef>
                <a:spcPts val="0"/>
              </a:spcBef>
              <a:spcAft>
                <a:spcPts val="600"/>
              </a:spcAft>
            </a:pPr>
            <a:r>
              <a:rPr lang="en-US" sz="1800" dirty="0">
                <a:solidFill>
                  <a:srgbClr val="002060"/>
                </a:solidFill>
              </a:rPr>
              <a:t>QPI Website: </a:t>
            </a:r>
            <a:r>
              <a:rPr lang="en-US" sz="1800" dirty="0">
                <a:solidFill>
                  <a:srgbClr val="002060"/>
                </a:solidFill>
                <a:hlinkClick r:id="rId3"/>
              </a:rPr>
              <a:t>https://www.queensu.ca/partnershipsandinnovation/</a:t>
            </a:r>
            <a:endParaRPr lang="en-US" sz="1800" dirty="0">
              <a:solidFill>
                <a:srgbClr val="002060"/>
              </a:solidFill>
            </a:endParaRPr>
          </a:p>
          <a:p>
            <a:pPr>
              <a:lnSpc>
                <a:spcPct val="110000"/>
              </a:lnSpc>
              <a:spcBef>
                <a:spcPts val="0"/>
              </a:spcBef>
              <a:spcAft>
                <a:spcPts val="600"/>
              </a:spcAft>
            </a:pPr>
            <a:r>
              <a:rPr lang="en-US" sz="1800" dirty="0">
                <a:solidFill>
                  <a:srgbClr val="002060"/>
                </a:solidFill>
              </a:rPr>
              <a:t>QPI News: </a:t>
            </a:r>
            <a:r>
              <a:rPr lang="en-US" sz="1800" dirty="0">
                <a:solidFill>
                  <a:srgbClr val="002060"/>
                </a:solidFill>
                <a:hlinkClick r:id="rId4"/>
              </a:rPr>
              <a:t>https://www.queensu.ca/partnershipsandinnovation/news</a:t>
            </a:r>
            <a:endParaRPr lang="en-US" sz="1800" dirty="0">
              <a:solidFill>
                <a:srgbClr val="002060"/>
              </a:solidFill>
            </a:endParaRPr>
          </a:p>
          <a:p>
            <a:pPr>
              <a:lnSpc>
                <a:spcPct val="110000"/>
              </a:lnSpc>
              <a:spcBef>
                <a:spcPts val="0"/>
              </a:spcBef>
              <a:spcAft>
                <a:spcPts val="600"/>
              </a:spcAft>
            </a:pPr>
            <a:r>
              <a:rPr lang="en-US" sz="1800" dirty="0">
                <a:solidFill>
                  <a:srgbClr val="002060"/>
                </a:solidFill>
              </a:rPr>
              <a:t>QPI Workshops and Events: </a:t>
            </a:r>
            <a:r>
              <a:rPr lang="en-US" sz="1800" dirty="0">
                <a:solidFill>
                  <a:srgbClr val="002060"/>
                </a:solidFill>
                <a:hlinkClick r:id="rId5"/>
              </a:rPr>
              <a:t>https://www.queensu.ca/partnershipsandinnovation/workshops-and-events</a:t>
            </a:r>
            <a:endParaRPr lang="en-US" sz="1800" dirty="0">
              <a:solidFill>
                <a:srgbClr val="002060"/>
              </a:solidFill>
            </a:endParaRPr>
          </a:p>
          <a:p>
            <a:pPr>
              <a:lnSpc>
                <a:spcPct val="110000"/>
              </a:lnSpc>
              <a:spcBef>
                <a:spcPts val="0"/>
              </a:spcBef>
              <a:spcAft>
                <a:spcPts val="300"/>
              </a:spcAft>
            </a:pPr>
            <a:r>
              <a:rPr lang="en-US" sz="1800" dirty="0">
                <a:solidFill>
                  <a:srgbClr val="002060"/>
                </a:solidFill>
              </a:rPr>
              <a:t>QPI YouTube Channel: </a:t>
            </a:r>
            <a:r>
              <a:rPr lang="en-US" sz="1800" dirty="0">
                <a:solidFill>
                  <a:srgbClr val="002060"/>
                </a:solidFill>
                <a:hlinkClick r:id="rId6"/>
              </a:rPr>
              <a:t>https://www.youtube.com/channel/UCKGqfyz8KQNLyKMTtE5HjCA</a:t>
            </a:r>
            <a:r>
              <a:rPr lang="en-US" sz="1800" dirty="0">
                <a:solidFill>
                  <a:srgbClr val="002060"/>
                </a:solidFill>
              </a:rPr>
              <a:t> </a:t>
            </a:r>
            <a:r>
              <a:rPr lang="en-US" sz="1400" dirty="0">
                <a:solidFill>
                  <a:srgbClr val="002060"/>
                </a:solidFill>
              </a:rPr>
              <a:t>(Recorded Workshops)</a:t>
            </a:r>
          </a:p>
          <a:p>
            <a:pPr>
              <a:lnSpc>
                <a:spcPct val="110000"/>
              </a:lnSpc>
              <a:spcBef>
                <a:spcPts val="300"/>
              </a:spcBef>
              <a:spcAft>
                <a:spcPts val="300"/>
              </a:spcAft>
            </a:pPr>
            <a:r>
              <a:rPr lang="en-US" sz="1800" dirty="0">
                <a:solidFill>
                  <a:srgbClr val="002060"/>
                </a:solidFill>
              </a:rPr>
              <a:t>QPI Social Media Accounts:</a:t>
            </a:r>
          </a:p>
          <a:p>
            <a:pPr marL="457200">
              <a:lnSpc>
                <a:spcPct val="110000"/>
              </a:lnSpc>
              <a:spcBef>
                <a:spcPts val="0"/>
              </a:spcBef>
              <a:spcAft>
                <a:spcPts val="300"/>
              </a:spcAft>
              <a:buFont typeface="Courier New" panose="02070309020205020404" pitchFamily="49" charset="0"/>
              <a:buChar char="o"/>
            </a:pPr>
            <a:r>
              <a:rPr lang="en-US" sz="1600" dirty="0">
                <a:solidFill>
                  <a:srgbClr val="002060"/>
                </a:solidFill>
                <a:hlinkClick r:id="rId7"/>
              </a:rPr>
              <a:t>https://twitter.com/QueensInnovates</a:t>
            </a:r>
            <a:endParaRPr lang="en-US" sz="1600" dirty="0">
              <a:solidFill>
                <a:srgbClr val="002060"/>
              </a:solidFill>
            </a:endParaRPr>
          </a:p>
          <a:p>
            <a:pPr marL="457200">
              <a:lnSpc>
                <a:spcPct val="110000"/>
              </a:lnSpc>
              <a:spcBef>
                <a:spcPts val="0"/>
              </a:spcBef>
              <a:spcAft>
                <a:spcPts val="300"/>
              </a:spcAft>
              <a:buFont typeface="Courier New" panose="02070309020205020404" pitchFamily="49" charset="0"/>
              <a:buChar char="o"/>
            </a:pPr>
            <a:r>
              <a:rPr lang="en-US" sz="1600" dirty="0">
                <a:solidFill>
                  <a:srgbClr val="002060"/>
                </a:solidFill>
                <a:hlinkClick r:id="rId8"/>
              </a:rPr>
              <a:t>https://www.facebook.com/QueensInnovates/</a:t>
            </a:r>
            <a:endParaRPr lang="en-US" sz="1600" dirty="0">
              <a:solidFill>
                <a:srgbClr val="002060"/>
              </a:solidFill>
            </a:endParaRPr>
          </a:p>
          <a:p>
            <a:pPr marL="457200">
              <a:lnSpc>
                <a:spcPct val="110000"/>
              </a:lnSpc>
              <a:spcBef>
                <a:spcPts val="0"/>
              </a:spcBef>
              <a:spcAft>
                <a:spcPts val="300"/>
              </a:spcAft>
              <a:buFont typeface="Courier New" panose="02070309020205020404" pitchFamily="49" charset="0"/>
              <a:buChar char="o"/>
            </a:pPr>
            <a:r>
              <a:rPr lang="en-US" sz="1600" dirty="0">
                <a:solidFill>
                  <a:srgbClr val="002060"/>
                </a:solidFill>
                <a:hlinkClick r:id="rId9"/>
              </a:rPr>
              <a:t>https://www.instagram.com/queensinnovates/</a:t>
            </a:r>
            <a:endParaRPr lang="en-US" sz="1600" dirty="0">
              <a:solidFill>
                <a:srgbClr val="002060"/>
              </a:solidFill>
            </a:endParaRPr>
          </a:p>
          <a:p>
            <a:pPr marL="457200">
              <a:lnSpc>
                <a:spcPct val="110000"/>
              </a:lnSpc>
              <a:spcBef>
                <a:spcPts val="0"/>
              </a:spcBef>
              <a:spcAft>
                <a:spcPts val="300"/>
              </a:spcAft>
              <a:buFont typeface="Courier New" panose="02070309020205020404" pitchFamily="49" charset="0"/>
              <a:buChar char="o"/>
            </a:pPr>
            <a:r>
              <a:rPr lang="en-US" sz="1600" dirty="0">
                <a:solidFill>
                  <a:srgbClr val="002060"/>
                </a:solidFill>
                <a:hlinkClick r:id="rId10"/>
              </a:rPr>
              <a:t>https://www.linkedin.com/company/queensinnovates/</a:t>
            </a:r>
            <a:endParaRPr lang="en-US" sz="1600" dirty="0">
              <a:solidFill>
                <a:srgbClr val="002060"/>
              </a:solidFill>
            </a:endParaRPr>
          </a:p>
          <a:p>
            <a:pPr marL="457200">
              <a:lnSpc>
                <a:spcPct val="110000"/>
              </a:lnSpc>
              <a:spcBef>
                <a:spcPts val="0"/>
              </a:spcBef>
              <a:spcAft>
                <a:spcPts val="300"/>
              </a:spcAft>
              <a:buFont typeface="Courier New" panose="02070309020205020404" pitchFamily="49" charset="0"/>
              <a:buChar char="o"/>
            </a:pPr>
            <a:r>
              <a:rPr lang="en-US" sz="1600" dirty="0">
                <a:solidFill>
                  <a:srgbClr val="002060"/>
                </a:solidFill>
                <a:hlinkClick r:id="rId11"/>
              </a:rPr>
              <a:t>https://twitter.com/WeCanQueensU</a:t>
            </a:r>
            <a:endParaRPr lang="en-US" sz="1600" dirty="0">
              <a:solidFill>
                <a:srgbClr val="002060"/>
              </a:solidFill>
            </a:endParaRPr>
          </a:p>
          <a:p>
            <a:pPr marL="457200">
              <a:lnSpc>
                <a:spcPct val="110000"/>
              </a:lnSpc>
              <a:spcBef>
                <a:spcPts val="0"/>
              </a:spcBef>
              <a:spcAft>
                <a:spcPts val="300"/>
              </a:spcAft>
              <a:buFont typeface="Courier New" panose="02070309020205020404" pitchFamily="49" charset="0"/>
              <a:buChar char="o"/>
            </a:pPr>
            <a:r>
              <a:rPr lang="en-US" sz="1600" dirty="0">
                <a:solidFill>
                  <a:srgbClr val="002060"/>
                </a:solidFill>
                <a:hlinkClick r:id="rId12"/>
              </a:rPr>
              <a:t>https://www.facebook.com/WECANQueensU/</a:t>
            </a:r>
            <a:endParaRPr lang="en-US" sz="1600" dirty="0">
              <a:solidFill>
                <a:srgbClr val="002060"/>
              </a:solidFill>
            </a:endParaRPr>
          </a:p>
          <a:p>
            <a:pPr marL="457200">
              <a:lnSpc>
                <a:spcPct val="110000"/>
              </a:lnSpc>
              <a:spcBef>
                <a:spcPts val="0"/>
              </a:spcBef>
              <a:spcAft>
                <a:spcPts val="300"/>
              </a:spcAft>
              <a:buFont typeface="Courier New" panose="02070309020205020404" pitchFamily="49" charset="0"/>
              <a:buChar char="o"/>
            </a:pPr>
            <a:r>
              <a:rPr lang="en-US" sz="1600" dirty="0">
                <a:solidFill>
                  <a:srgbClr val="002060"/>
                </a:solidFill>
                <a:hlinkClick r:id="rId13"/>
              </a:rPr>
              <a:t>https://www.instagram.com/wecanqueensu/</a:t>
            </a:r>
            <a:endParaRPr lang="en-US" sz="1600" dirty="0">
              <a:solidFill>
                <a:srgbClr val="002060"/>
              </a:solidFill>
            </a:endParaRPr>
          </a:p>
          <a:p>
            <a:pPr marL="457200">
              <a:lnSpc>
                <a:spcPct val="110000"/>
              </a:lnSpc>
              <a:spcBef>
                <a:spcPts val="0"/>
              </a:spcBef>
              <a:spcAft>
                <a:spcPts val="300"/>
              </a:spcAft>
              <a:buFont typeface="Courier New" panose="02070309020205020404" pitchFamily="49" charset="0"/>
              <a:buChar char="o"/>
            </a:pPr>
            <a:r>
              <a:rPr lang="en-US" sz="1600" dirty="0">
                <a:solidFill>
                  <a:srgbClr val="002060"/>
                </a:solidFill>
                <a:hlinkClick r:id="rId14"/>
              </a:rPr>
              <a:t>https://www.linkedin.com/company/we-can-project-at-queen-s-university/</a:t>
            </a:r>
            <a:endParaRPr lang="en-US" sz="1600" dirty="0">
              <a:solidFill>
                <a:srgbClr val="002060"/>
              </a:solidFill>
            </a:endParaRPr>
          </a:p>
          <a:p>
            <a:pPr>
              <a:lnSpc>
                <a:spcPct val="110000"/>
              </a:lnSpc>
              <a:spcBef>
                <a:spcPts val="600"/>
              </a:spcBef>
            </a:pPr>
            <a:r>
              <a:rPr lang="en-US" sz="1800" dirty="0">
                <a:solidFill>
                  <a:srgbClr val="002060"/>
                </a:solidFill>
              </a:rPr>
              <a:t>Weekly WE-CAN Digest </a:t>
            </a:r>
          </a:p>
          <a:p>
            <a:pPr>
              <a:lnSpc>
                <a:spcPct val="110000"/>
              </a:lnSpc>
              <a:spcBef>
                <a:spcPts val="600"/>
              </a:spcBef>
            </a:pPr>
            <a:r>
              <a:rPr lang="en-US" sz="1800" dirty="0">
                <a:solidFill>
                  <a:srgbClr val="002060"/>
                </a:solidFill>
              </a:rPr>
              <a:t>Bi-weekly SciTech Digest</a:t>
            </a:r>
            <a:endParaRPr lang="en-US" sz="2000" dirty="0">
              <a:solidFill>
                <a:srgbClr val="002060"/>
              </a:solidFill>
            </a:endParaRPr>
          </a:p>
        </p:txBody>
      </p:sp>
    </p:spTree>
    <p:extLst>
      <p:ext uri="{BB962C8B-B14F-4D97-AF65-F5344CB8AC3E}">
        <p14:creationId xmlns:p14="http://schemas.microsoft.com/office/powerpoint/2010/main" val="3786882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91FC-BDDB-461A-9844-ABD8E59E2F5B}"/>
              </a:ext>
            </a:extLst>
          </p:cNvPr>
          <p:cNvSpPr>
            <a:spLocks noGrp="1"/>
          </p:cNvSpPr>
          <p:nvPr>
            <p:ph type="ctrTitle"/>
          </p:nvPr>
        </p:nvSpPr>
        <p:spPr>
          <a:xfrm>
            <a:off x="1523999" y="2482055"/>
            <a:ext cx="9144000" cy="1893890"/>
          </a:xfrm>
        </p:spPr>
        <p:txBody>
          <a:bodyPr>
            <a:normAutofit/>
          </a:bodyPr>
          <a:lstStyle/>
          <a:p>
            <a:r>
              <a:rPr lang="en-US" sz="4400" b="1" dirty="0"/>
              <a:t>Questions? </a:t>
            </a:r>
            <a:br>
              <a:rPr lang="en-US" sz="4400" dirty="0"/>
            </a:br>
            <a:endParaRPr lang="en-US" sz="4400" dirty="0"/>
          </a:p>
        </p:txBody>
      </p:sp>
      <p:pic>
        <p:nvPicPr>
          <p:cNvPr id="7" name="Content Placeholder 20" descr="A close up of a logo&#10;&#10;Description automatically generated">
            <a:extLst>
              <a:ext uri="{FF2B5EF4-FFF2-40B4-BE49-F238E27FC236}">
                <a16:creationId xmlns:a16="http://schemas.microsoft.com/office/drawing/2014/main" id="{1BDE7FCF-D907-4AF7-82BF-EC1C8709A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49530"/>
            <a:ext cx="3665580" cy="708534"/>
          </a:xfrm>
          <a:prstGeom prst="rect">
            <a:avLst/>
          </a:prstGeom>
        </p:spPr>
      </p:pic>
      <p:sp>
        <p:nvSpPr>
          <p:cNvPr id="6" name="TextBox 5">
            <a:extLst>
              <a:ext uri="{FF2B5EF4-FFF2-40B4-BE49-F238E27FC236}">
                <a16:creationId xmlns:a16="http://schemas.microsoft.com/office/drawing/2014/main" id="{93270252-BB38-462F-8C84-91D5E5397241}"/>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latin typeface="Calibri" panose="020F0502020204030204"/>
                <a:ea typeface="+mn-ea"/>
                <a:cs typeface="+mn-cs"/>
              </a:rPr>
              <a:t>Expanding Networks and Building Partnerships with Industry</a:t>
            </a:r>
          </a:p>
        </p:txBody>
      </p:sp>
    </p:spTree>
    <p:extLst>
      <p:ext uri="{BB962C8B-B14F-4D97-AF65-F5344CB8AC3E}">
        <p14:creationId xmlns:p14="http://schemas.microsoft.com/office/powerpoint/2010/main" val="76759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p:txBody>
          <a:bodyPr/>
          <a:lstStyle/>
          <a:p>
            <a:r>
              <a:rPr lang="en-US" b="1" dirty="0"/>
              <a:t>Market Reports</a:t>
            </a:r>
          </a:p>
        </p:txBody>
      </p:sp>
      <p:sp>
        <p:nvSpPr>
          <p:cNvPr id="3" name="Content Placeholder 2">
            <a:extLst>
              <a:ext uri="{FF2B5EF4-FFF2-40B4-BE49-F238E27FC236}">
                <a16:creationId xmlns:a16="http://schemas.microsoft.com/office/drawing/2014/main" id="{850539E6-5D7D-4C76-AED7-4D6E8FC5172E}"/>
              </a:ext>
            </a:extLst>
          </p:cNvPr>
          <p:cNvSpPr>
            <a:spLocks noGrp="1"/>
          </p:cNvSpPr>
          <p:nvPr>
            <p:ph idx="1"/>
          </p:nvPr>
        </p:nvSpPr>
        <p:spPr/>
        <p:txBody>
          <a:bodyPr>
            <a:noAutofit/>
          </a:bodyPr>
          <a:lstStyle/>
          <a:p>
            <a:r>
              <a:rPr lang="en-US" dirty="0"/>
              <a:t>Market report summaries give high level information about the market and often include a list of companies profiled in the report</a:t>
            </a:r>
          </a:p>
        </p:txBody>
      </p:sp>
      <p:pic>
        <p:nvPicPr>
          <p:cNvPr id="13" name="Content Placeholder 20" descr="A close up of a logo&#10;&#10;Description automatically generated">
            <a:extLst>
              <a:ext uri="{FF2B5EF4-FFF2-40B4-BE49-F238E27FC236}">
                <a16:creationId xmlns:a16="http://schemas.microsoft.com/office/drawing/2014/main" id="{5C310E1E-B310-4913-9A9A-03AC5A29B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74697"/>
            <a:ext cx="3665580" cy="708534"/>
          </a:xfrm>
          <a:prstGeom prst="rect">
            <a:avLst/>
          </a:prstGeom>
        </p:spPr>
      </p:pic>
      <p:sp>
        <p:nvSpPr>
          <p:cNvPr id="6" name="TextBox 5">
            <a:extLst>
              <a:ext uri="{FF2B5EF4-FFF2-40B4-BE49-F238E27FC236}">
                <a16:creationId xmlns:a16="http://schemas.microsoft.com/office/drawing/2014/main" id="{04AA7D79-03EF-4290-BF64-CEF098B297F8}"/>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512970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20C967-E94C-44AD-A6D7-D063ED2B0C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33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65185D-D97D-4544-82D2-8BB0A69FD3EA}"/>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FDF634C-9EF5-41A6-9F6B-B134B7D22281}"/>
              </a:ext>
            </a:extLst>
          </p:cNvPr>
          <p:cNvPicPr>
            <a:picLocks noChangeAspect="1"/>
          </p:cNvPicPr>
          <p:nvPr/>
        </p:nvPicPr>
        <p:blipFill>
          <a:blip r:embed="rId3"/>
          <a:stretch>
            <a:fillRect/>
          </a:stretch>
        </p:blipFill>
        <p:spPr>
          <a:xfrm>
            <a:off x="2540294" y="923137"/>
            <a:ext cx="2606135" cy="4764454"/>
          </a:xfrm>
          <a:prstGeom prst="rect">
            <a:avLst/>
          </a:prstGeom>
        </p:spPr>
      </p:pic>
    </p:spTree>
    <p:extLst>
      <p:ext uri="{BB962C8B-B14F-4D97-AF65-F5344CB8AC3E}">
        <p14:creationId xmlns:p14="http://schemas.microsoft.com/office/powerpoint/2010/main" val="102090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8C3-FE8C-47A9-B239-43D0554C1988}"/>
              </a:ext>
            </a:extLst>
          </p:cNvPr>
          <p:cNvSpPr>
            <a:spLocks noGrp="1"/>
          </p:cNvSpPr>
          <p:nvPr>
            <p:ph type="title"/>
          </p:nvPr>
        </p:nvSpPr>
        <p:spPr/>
        <p:txBody>
          <a:bodyPr/>
          <a:lstStyle/>
          <a:p>
            <a:r>
              <a:rPr lang="en-US" b="1" dirty="0"/>
              <a:t>Conferences</a:t>
            </a:r>
          </a:p>
        </p:txBody>
      </p:sp>
      <p:sp>
        <p:nvSpPr>
          <p:cNvPr id="3" name="Content Placeholder 2">
            <a:extLst>
              <a:ext uri="{FF2B5EF4-FFF2-40B4-BE49-F238E27FC236}">
                <a16:creationId xmlns:a16="http://schemas.microsoft.com/office/drawing/2014/main" id="{850539E6-5D7D-4C76-AED7-4D6E8FC5172E}"/>
              </a:ext>
            </a:extLst>
          </p:cNvPr>
          <p:cNvSpPr>
            <a:spLocks noGrp="1"/>
          </p:cNvSpPr>
          <p:nvPr>
            <p:ph idx="1"/>
          </p:nvPr>
        </p:nvSpPr>
        <p:spPr/>
        <p:txBody>
          <a:bodyPr>
            <a:noAutofit/>
          </a:bodyPr>
          <a:lstStyle/>
          <a:p>
            <a:r>
              <a:rPr lang="en-US" dirty="0"/>
              <a:t>Conference websites often list companies that will be attending as exhibitors and may provide summaries/contact info</a:t>
            </a:r>
          </a:p>
        </p:txBody>
      </p:sp>
      <p:pic>
        <p:nvPicPr>
          <p:cNvPr id="13" name="Content Placeholder 20" descr="A close up of a logo&#10;&#10;Description automatically generated">
            <a:extLst>
              <a:ext uri="{FF2B5EF4-FFF2-40B4-BE49-F238E27FC236}">
                <a16:creationId xmlns:a16="http://schemas.microsoft.com/office/drawing/2014/main" id="{5C310E1E-B310-4913-9A9A-03AC5A29B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80" y="274697"/>
            <a:ext cx="3665580" cy="708534"/>
          </a:xfrm>
          <a:prstGeom prst="rect">
            <a:avLst/>
          </a:prstGeom>
        </p:spPr>
      </p:pic>
      <p:sp>
        <p:nvSpPr>
          <p:cNvPr id="6" name="TextBox 5">
            <a:extLst>
              <a:ext uri="{FF2B5EF4-FFF2-40B4-BE49-F238E27FC236}">
                <a16:creationId xmlns:a16="http://schemas.microsoft.com/office/drawing/2014/main" id="{909DD0E4-27FA-46B9-8EC4-59C6C6EFE313}"/>
              </a:ext>
            </a:extLst>
          </p:cNvPr>
          <p:cNvSpPr txBox="1"/>
          <p:nvPr/>
        </p:nvSpPr>
        <p:spPr>
          <a:xfrm>
            <a:off x="2001520" y="6121638"/>
            <a:ext cx="818896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910A29"/>
                </a:solidFill>
                <a:effectLst/>
                <a:uLnTx/>
                <a:uFillTx/>
              </a:rPr>
              <a:t>Expanding Networks and Building Partnerships with Industry</a:t>
            </a:r>
          </a:p>
        </p:txBody>
      </p:sp>
    </p:spTree>
    <p:extLst>
      <p:ext uri="{BB962C8B-B14F-4D97-AF65-F5344CB8AC3E}">
        <p14:creationId xmlns:p14="http://schemas.microsoft.com/office/powerpoint/2010/main" val="169424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15446</TotalTime>
  <Words>4885</Words>
  <Application>Microsoft Office PowerPoint</Application>
  <PresentationFormat>Widescreen</PresentationFormat>
  <Paragraphs>425</Paragraphs>
  <Slides>53</Slides>
  <Notes>19</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Calibri Light</vt:lpstr>
      <vt:lpstr>Courier New</vt:lpstr>
      <vt:lpstr>Myriad Pro</vt:lpstr>
      <vt:lpstr>Palatino Linotype</vt:lpstr>
      <vt:lpstr>Wingdings</vt:lpstr>
      <vt:lpstr>Office Theme</vt:lpstr>
      <vt:lpstr>1_Office Theme</vt:lpstr>
      <vt:lpstr>Expanding Networks and Building Partnerships with Industry</vt:lpstr>
      <vt:lpstr>Introduction</vt:lpstr>
      <vt:lpstr>Identifying Industry Partners </vt:lpstr>
      <vt:lpstr>Industry Publications</vt:lpstr>
      <vt:lpstr>PowerPoint Presentation</vt:lpstr>
      <vt:lpstr>Market Reports</vt:lpstr>
      <vt:lpstr>PowerPoint Presentation</vt:lpstr>
      <vt:lpstr>PowerPoint Presentation</vt:lpstr>
      <vt:lpstr>Conferences</vt:lpstr>
      <vt:lpstr>PowerPoint Presentation</vt:lpstr>
      <vt:lpstr>PowerPoint Presentation</vt:lpstr>
      <vt:lpstr>PowerPoint Presentation</vt:lpstr>
      <vt:lpstr>Patent Literature</vt:lpstr>
      <vt:lpstr>PowerPoint Presentation</vt:lpstr>
      <vt:lpstr>Patent Searching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Industry Outreach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Proposition</vt:lpstr>
      <vt:lpstr>Value Proposition</vt:lpstr>
      <vt:lpstr>Value Proposition</vt:lpstr>
      <vt:lpstr>PowerPoint Presentation</vt:lpstr>
      <vt:lpstr>PowerPoint Presentation</vt:lpstr>
      <vt:lpstr>Working with Industry </vt:lpstr>
      <vt:lpstr>PowerPoint Presentation</vt:lpstr>
      <vt:lpstr>PowerPoint Presentation</vt:lpstr>
      <vt:lpstr>PowerPoint Presentation</vt:lpstr>
      <vt:lpstr>PowerPoint Presentation</vt:lpstr>
      <vt:lpstr>PowerPoint Presentation</vt:lpstr>
      <vt:lpstr>PowerPoint Presentation</vt:lpstr>
      <vt:lpstr>Funding Programs  </vt:lpstr>
      <vt:lpstr>Sources of Funding for Research</vt:lpstr>
      <vt:lpstr>Sources of Funding for Research</vt:lpstr>
      <vt:lpstr>Sources of Funding for Research</vt:lpstr>
      <vt:lpstr>Sources of Funding for Research</vt:lpstr>
      <vt:lpstr>Sources of Funding for Research</vt:lpstr>
      <vt:lpstr>How to Stay Informed with QPI</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Partnerships and Commercialization Workshop</dc:title>
  <dc:creator>Jason Hendry</dc:creator>
  <cp:lastModifiedBy>Jason Hendry</cp:lastModifiedBy>
  <cp:revision>186</cp:revision>
  <dcterms:created xsi:type="dcterms:W3CDTF">2020-10-13T15:36:23Z</dcterms:created>
  <dcterms:modified xsi:type="dcterms:W3CDTF">2021-02-10T15:59:24Z</dcterms:modified>
</cp:coreProperties>
</file>