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0"/>
  </p:notesMasterIdLst>
  <p:sldIdLst>
    <p:sldId id="256" r:id="rId5"/>
    <p:sldId id="382" r:id="rId6"/>
    <p:sldId id="383" r:id="rId7"/>
    <p:sldId id="365" r:id="rId8"/>
    <p:sldId id="388" r:id="rId9"/>
    <p:sldId id="266" r:id="rId10"/>
    <p:sldId id="387" r:id="rId11"/>
    <p:sldId id="389" r:id="rId12"/>
    <p:sldId id="339" r:id="rId13"/>
    <p:sldId id="333" r:id="rId14"/>
    <p:sldId id="334" r:id="rId15"/>
    <p:sldId id="335" r:id="rId16"/>
    <p:sldId id="324" r:id="rId17"/>
    <p:sldId id="325" r:id="rId18"/>
    <p:sldId id="336" r:id="rId19"/>
    <p:sldId id="294" r:id="rId20"/>
    <p:sldId id="337" r:id="rId21"/>
    <p:sldId id="338" r:id="rId22"/>
    <p:sldId id="344" r:id="rId23"/>
    <p:sldId id="323" r:id="rId24"/>
    <p:sldId id="345" r:id="rId25"/>
    <p:sldId id="346" r:id="rId26"/>
    <p:sldId id="347" r:id="rId27"/>
    <p:sldId id="348" r:id="rId28"/>
    <p:sldId id="349" r:id="rId29"/>
    <p:sldId id="350" r:id="rId30"/>
    <p:sldId id="351" r:id="rId31"/>
    <p:sldId id="352" r:id="rId32"/>
    <p:sldId id="353" r:id="rId33"/>
    <p:sldId id="276" r:id="rId34"/>
    <p:sldId id="354" r:id="rId35"/>
    <p:sldId id="355" r:id="rId36"/>
    <p:sldId id="326" r:id="rId37"/>
    <p:sldId id="356" r:id="rId38"/>
    <p:sldId id="357" r:id="rId39"/>
    <p:sldId id="358" r:id="rId40"/>
    <p:sldId id="319" r:id="rId41"/>
    <p:sldId id="359" r:id="rId42"/>
    <p:sldId id="360" r:id="rId43"/>
    <p:sldId id="361" r:id="rId44"/>
    <p:sldId id="362" r:id="rId45"/>
    <p:sldId id="363" r:id="rId46"/>
    <p:sldId id="364"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43" r:id="rId64"/>
    <p:sldId id="342" r:id="rId65"/>
    <p:sldId id="328" r:id="rId66"/>
    <p:sldId id="329" r:id="rId67"/>
    <p:sldId id="331" r:id="rId68"/>
    <p:sldId id="332" r:id="rId6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9" userDrawn="1">
          <p15:clr>
            <a:srgbClr val="A4A3A4"/>
          </p15:clr>
        </p15:guide>
        <p15:guide id="2" pos="7243" userDrawn="1">
          <p15:clr>
            <a:srgbClr val="A4A3A4"/>
          </p15:clr>
        </p15:guide>
        <p15:guide id="3" orient="horz" pos="1207" userDrawn="1">
          <p15:clr>
            <a:srgbClr val="A4A3A4"/>
          </p15:clr>
        </p15:guide>
        <p15:guide id="4" orient="horz" pos="3838" userDrawn="1">
          <p15:clr>
            <a:srgbClr val="A4A3A4"/>
          </p15:clr>
        </p15:guide>
        <p15:guide id="5" orient="horz" pos="391" userDrawn="1">
          <p15:clr>
            <a:srgbClr val="A4A3A4"/>
          </p15:clr>
        </p15:guide>
        <p15:guide id="6" pos="1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Kincaide" initials="HK" lastIdx="2" clrIdx="0">
    <p:extLst>
      <p:ext uri="{19B8F6BF-5375-455C-9EA6-DF929625EA0E}">
        <p15:presenceInfo xmlns:p15="http://schemas.microsoft.com/office/powerpoint/2012/main" userId="S::hak2@queensu.ca::520c4743-b80a-4d7b-82b2-0c77cddac666" providerId="AD"/>
      </p:ext>
    </p:extLst>
  </p:cmAuthor>
  <p:cmAuthor id="2" name="Sandra den Otter" initials="SO" lastIdx="4" clrIdx="1">
    <p:extLst>
      <p:ext uri="{19B8F6BF-5375-455C-9EA6-DF929625EA0E}">
        <p15:presenceInfo xmlns:p15="http://schemas.microsoft.com/office/powerpoint/2012/main" userId="S::denotter@queensu.ca::cfece9bb-a6e8-445c-9dc8-1d6a5e0fb1b5" providerId="AD"/>
      </p:ext>
    </p:extLst>
  </p:cmAuthor>
  <p:cmAuthor id="3" name="Csilla Volford" initials="CV" lastIdx="1" clrIdx="2">
    <p:extLst>
      <p:ext uri="{19B8F6BF-5375-455C-9EA6-DF929625EA0E}">
        <p15:presenceInfo xmlns:p15="http://schemas.microsoft.com/office/powerpoint/2012/main" userId="S::cv23@queensu.ca::ee9475bb-b3cc-432b-87dc-320f5eef8c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F"/>
    <a:srgbClr val="A6192E"/>
    <a:srgbClr val="FDBE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9D545-AC4C-4EC1-BE7D-356B756956C7}" v="1" dt="2022-10-12T20:20:30.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28488" autoAdjust="0"/>
  </p:normalViewPr>
  <p:slideViewPr>
    <p:cSldViewPr snapToGrid="0">
      <p:cViewPr varScale="1">
        <p:scale>
          <a:sx n="15" d="100"/>
          <a:sy n="15" d="100"/>
        </p:scale>
        <p:origin x="2228" y="6"/>
      </p:cViewPr>
      <p:guideLst>
        <p:guide pos="439"/>
        <p:guide pos="7243"/>
        <p:guide orient="horz" pos="1207"/>
        <p:guide orient="horz" pos="3838"/>
        <p:guide orient="horz" pos="391"/>
        <p:guide pos="184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International Undergraduate First Year Student Intake</a:t>
            </a:r>
          </a:p>
        </c:rich>
      </c:tx>
      <c:overlay val="0"/>
    </c:title>
    <c:autoTitleDeleted val="0"/>
    <c:plotArea>
      <c:layout>
        <c:manualLayout>
          <c:layoutTarget val="inner"/>
          <c:xMode val="edge"/>
          <c:yMode val="edge"/>
          <c:x val="0.13805591903133757"/>
          <c:y val="0.11156950827427038"/>
          <c:w val="0.86130716119144279"/>
          <c:h val="0.80468460463318436"/>
        </c:manualLayout>
      </c:layout>
      <c:barChart>
        <c:barDir val="col"/>
        <c:grouping val="clustered"/>
        <c:varyColors val="0"/>
        <c:ser>
          <c:idx val="0"/>
          <c:order val="0"/>
          <c:tx>
            <c:strRef>
              <c:f>'13 Intl Program Intake UPDATED'!$A$4</c:f>
              <c:strCache>
                <c:ptCount val="1"/>
                <c:pt idx="0">
                  <c:v>Actual</c:v>
                </c:pt>
              </c:strCache>
            </c:strRef>
          </c:tx>
          <c:spPr>
            <a:solidFill>
              <a:srgbClr val="002060"/>
            </a:solidFill>
            <a:ln w="3175">
              <a:solidFill>
                <a:srgbClr val="002060"/>
              </a:solidFill>
            </a:ln>
          </c:spPr>
          <c:invertIfNegative val="0"/>
          <c:dPt>
            <c:idx val="0"/>
            <c:invertIfNegative val="0"/>
            <c:bubble3D val="0"/>
            <c:spPr>
              <a:solidFill>
                <a:srgbClr val="002060"/>
              </a:solidFill>
              <a:ln w="3175">
                <a:solidFill>
                  <a:srgbClr val="002060"/>
                </a:solidFill>
              </a:ln>
            </c:spPr>
            <c:extLst>
              <c:ext xmlns:c16="http://schemas.microsoft.com/office/drawing/2014/chart" uri="{C3380CC4-5D6E-409C-BE32-E72D297353CC}">
                <c16:uniqueId val="{00000001-366D-42F3-AAD9-3546C2A213E2}"/>
              </c:ext>
            </c:extLst>
          </c:dPt>
          <c:dPt>
            <c:idx val="1"/>
            <c:invertIfNegative val="0"/>
            <c:bubble3D val="0"/>
            <c:extLst>
              <c:ext xmlns:c16="http://schemas.microsoft.com/office/drawing/2014/chart" uri="{C3380CC4-5D6E-409C-BE32-E72D297353CC}">
                <c16:uniqueId val="{00000002-366D-42F3-AAD9-3546C2A213E2}"/>
              </c:ext>
            </c:extLst>
          </c:dPt>
          <c:dPt>
            <c:idx val="2"/>
            <c:invertIfNegative val="0"/>
            <c:bubble3D val="0"/>
            <c:extLst>
              <c:ext xmlns:c16="http://schemas.microsoft.com/office/drawing/2014/chart" uri="{C3380CC4-5D6E-409C-BE32-E72D297353CC}">
                <c16:uniqueId val="{00000003-366D-42F3-AAD9-3546C2A213E2}"/>
              </c:ext>
            </c:extLst>
          </c:dPt>
          <c:dPt>
            <c:idx val="3"/>
            <c:invertIfNegative val="0"/>
            <c:bubble3D val="0"/>
            <c:extLst>
              <c:ext xmlns:c16="http://schemas.microsoft.com/office/drawing/2014/chart" uri="{C3380CC4-5D6E-409C-BE32-E72D297353CC}">
                <c16:uniqueId val="{00000004-366D-42F3-AAD9-3546C2A213E2}"/>
              </c:ext>
            </c:extLst>
          </c:dPt>
          <c:dPt>
            <c:idx val="4"/>
            <c:invertIfNegative val="0"/>
            <c:bubble3D val="0"/>
            <c:extLst>
              <c:ext xmlns:c16="http://schemas.microsoft.com/office/drawing/2014/chart" uri="{C3380CC4-5D6E-409C-BE32-E72D297353CC}">
                <c16:uniqueId val="{00000005-366D-42F3-AAD9-3546C2A213E2}"/>
              </c:ext>
            </c:extLst>
          </c:dPt>
          <c:dPt>
            <c:idx val="5"/>
            <c:invertIfNegative val="0"/>
            <c:bubble3D val="0"/>
            <c:extLst>
              <c:ext xmlns:c16="http://schemas.microsoft.com/office/drawing/2014/chart" uri="{C3380CC4-5D6E-409C-BE32-E72D297353CC}">
                <c16:uniqueId val="{00000006-366D-42F3-AAD9-3546C2A213E2}"/>
              </c:ext>
            </c:extLst>
          </c:dPt>
          <c:dPt>
            <c:idx val="6"/>
            <c:invertIfNegative val="0"/>
            <c:bubble3D val="0"/>
            <c:extLst>
              <c:ext xmlns:c16="http://schemas.microsoft.com/office/drawing/2014/chart" uri="{C3380CC4-5D6E-409C-BE32-E72D297353CC}">
                <c16:uniqueId val="{00000007-366D-42F3-AAD9-3546C2A213E2}"/>
              </c:ext>
            </c:extLst>
          </c:dPt>
          <c:dPt>
            <c:idx val="7"/>
            <c:invertIfNegative val="0"/>
            <c:bubble3D val="0"/>
            <c:extLst>
              <c:ext xmlns:c16="http://schemas.microsoft.com/office/drawing/2014/chart" uri="{C3380CC4-5D6E-409C-BE32-E72D297353CC}">
                <c16:uniqueId val="{00000008-366D-42F3-AAD9-3546C2A213E2}"/>
              </c:ext>
            </c:extLst>
          </c:dPt>
          <c:dPt>
            <c:idx val="8"/>
            <c:invertIfNegative val="0"/>
            <c:bubble3D val="0"/>
            <c:extLst>
              <c:ext xmlns:c16="http://schemas.microsoft.com/office/drawing/2014/chart" uri="{C3380CC4-5D6E-409C-BE32-E72D297353CC}">
                <c16:uniqueId val="{00000009-366D-42F3-AAD9-3546C2A213E2}"/>
              </c:ext>
            </c:extLst>
          </c:dPt>
          <c:dPt>
            <c:idx val="9"/>
            <c:invertIfNegative val="0"/>
            <c:bubble3D val="0"/>
            <c:extLst>
              <c:ext xmlns:c16="http://schemas.microsoft.com/office/drawing/2014/chart" uri="{C3380CC4-5D6E-409C-BE32-E72D297353CC}">
                <c16:uniqueId val="{0000000A-366D-42F3-AAD9-3546C2A213E2}"/>
              </c:ext>
            </c:extLst>
          </c:dPt>
          <c:dPt>
            <c:idx val="10"/>
            <c:invertIfNegative val="0"/>
            <c:bubble3D val="0"/>
            <c:extLst>
              <c:ext xmlns:c16="http://schemas.microsoft.com/office/drawing/2014/chart" uri="{C3380CC4-5D6E-409C-BE32-E72D297353CC}">
                <c16:uniqueId val="{0000000B-366D-42F3-AAD9-3546C2A213E2}"/>
              </c:ext>
            </c:extLst>
          </c:dPt>
          <c:dPt>
            <c:idx val="11"/>
            <c:invertIfNegative val="0"/>
            <c:bubble3D val="0"/>
            <c:extLst>
              <c:ext xmlns:c16="http://schemas.microsoft.com/office/drawing/2014/chart" uri="{C3380CC4-5D6E-409C-BE32-E72D297353CC}">
                <c16:uniqueId val="{0000000C-366D-42F3-AAD9-3546C2A213E2}"/>
              </c:ext>
            </c:extLst>
          </c:dPt>
          <c:dPt>
            <c:idx val="12"/>
            <c:invertIfNegative val="0"/>
            <c:bubble3D val="0"/>
            <c:extLst>
              <c:ext xmlns:c16="http://schemas.microsoft.com/office/drawing/2014/chart" uri="{C3380CC4-5D6E-409C-BE32-E72D297353CC}">
                <c16:uniqueId val="{0000000D-366D-42F3-AAD9-3546C2A213E2}"/>
              </c:ext>
            </c:extLst>
          </c:dPt>
          <c:cat>
            <c:numRef>
              <c:f>'13 Intl Program Intake UPDATED'!$C$3:$O$3</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'13 Intl Program Intake UPDATED'!$C$4:$O$4</c:f>
              <c:numCache>
                <c:formatCode>0</c:formatCode>
                <c:ptCount val="13"/>
                <c:pt idx="0">
                  <c:v>133</c:v>
                </c:pt>
                <c:pt idx="1">
                  <c:v>121</c:v>
                </c:pt>
                <c:pt idx="2">
                  <c:v>95</c:v>
                </c:pt>
                <c:pt idx="3">
                  <c:v>123</c:v>
                </c:pt>
                <c:pt idx="4">
                  <c:v>117</c:v>
                </c:pt>
                <c:pt idx="5">
                  <c:v>109</c:v>
                </c:pt>
                <c:pt idx="6">
                  <c:v>207</c:v>
                </c:pt>
                <c:pt idx="7">
                  <c:v>279</c:v>
                </c:pt>
                <c:pt idx="8">
                  <c:v>363</c:v>
                </c:pt>
                <c:pt idx="9">
                  <c:v>516</c:v>
                </c:pt>
                <c:pt idx="10">
                  <c:v>565</c:v>
                </c:pt>
                <c:pt idx="11">
                  <c:v>685</c:v>
                </c:pt>
                <c:pt idx="12">
                  <c:v>590</c:v>
                </c:pt>
              </c:numCache>
            </c:numRef>
          </c:val>
          <c:extLst>
            <c:ext xmlns:c16="http://schemas.microsoft.com/office/drawing/2014/chart" uri="{C3380CC4-5D6E-409C-BE32-E72D297353CC}">
              <c16:uniqueId val="{0000000E-366D-42F3-AAD9-3546C2A213E2}"/>
            </c:ext>
          </c:extLst>
        </c:ser>
        <c:ser>
          <c:idx val="1"/>
          <c:order val="1"/>
          <c:tx>
            <c:strRef>
              <c:f>'13 Intl Program Intake UPDATED'!$A$5</c:f>
              <c:strCache>
                <c:ptCount val="1"/>
                <c:pt idx="0">
                  <c:v>Target</c:v>
                </c:pt>
              </c:strCache>
            </c:strRef>
          </c:tx>
          <c:spPr>
            <a:ln>
              <a:solidFill>
                <a:srgbClr val="002060"/>
              </a:solidFill>
            </a:ln>
          </c:spPr>
          <c:invertIfNegative val="0"/>
          <c:dPt>
            <c:idx val="9"/>
            <c:invertIfNegative val="0"/>
            <c:bubble3D val="0"/>
            <c:spPr>
              <a:solidFill>
                <a:schemeClr val="accent2"/>
              </a:solidFill>
              <a:ln>
                <a:solidFill>
                  <a:srgbClr val="002060"/>
                </a:solidFill>
              </a:ln>
            </c:spPr>
            <c:extLst>
              <c:ext xmlns:c16="http://schemas.microsoft.com/office/drawing/2014/chart" uri="{C3380CC4-5D6E-409C-BE32-E72D297353CC}">
                <c16:uniqueId val="{00000010-366D-42F3-AAD9-3546C2A213E2}"/>
              </c:ext>
            </c:extLst>
          </c:dPt>
          <c:cat>
            <c:numRef>
              <c:f>'13 Intl Program Intake UPDATED'!$C$3:$O$3</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'13 Intl Program Intake UPDATED'!$C$5:$O$5</c:f>
              <c:numCache>
                <c:formatCode>General</c:formatCode>
                <c:ptCount val="13"/>
                <c:pt idx="9">
                  <c:v>359</c:v>
                </c:pt>
                <c:pt idx="10">
                  <c:v>406</c:v>
                </c:pt>
                <c:pt idx="11">
                  <c:v>453</c:v>
                </c:pt>
                <c:pt idx="12">
                  <c:v>500</c:v>
                </c:pt>
              </c:numCache>
            </c:numRef>
          </c:val>
          <c:extLst>
            <c:ext xmlns:c16="http://schemas.microsoft.com/office/drawing/2014/chart" uri="{C3380CC4-5D6E-409C-BE32-E72D297353CC}">
              <c16:uniqueId val="{00000011-366D-42F3-AAD9-3546C2A213E2}"/>
            </c:ext>
          </c:extLst>
        </c:ser>
        <c:dLbls>
          <c:showLegendKey val="0"/>
          <c:showVal val="0"/>
          <c:showCatName val="0"/>
          <c:showSerName val="0"/>
          <c:showPercent val="0"/>
          <c:showBubbleSize val="0"/>
        </c:dLbls>
        <c:gapWidth val="49"/>
        <c:axId val="468124432"/>
        <c:axId val="468124992"/>
      </c:barChart>
      <c:catAx>
        <c:axId val="468124432"/>
        <c:scaling>
          <c:orientation val="minMax"/>
        </c:scaling>
        <c:delete val="0"/>
        <c:axPos val="b"/>
        <c:numFmt formatCode="General" sourceLinked="0"/>
        <c:majorTickMark val="out"/>
        <c:minorTickMark val="none"/>
        <c:tickLblPos val="nextTo"/>
        <c:spPr>
          <a:ln/>
        </c:spPr>
        <c:crossAx val="468124992"/>
        <c:crosses val="autoZero"/>
        <c:auto val="1"/>
        <c:lblAlgn val="ctr"/>
        <c:lblOffset val="100"/>
        <c:tickLblSkip val="1"/>
        <c:noMultiLvlLbl val="0"/>
      </c:catAx>
      <c:valAx>
        <c:axId val="468124992"/>
        <c:scaling>
          <c:orientation val="minMax"/>
          <c:max val="600"/>
          <c:min val="0"/>
        </c:scaling>
        <c:delete val="0"/>
        <c:axPos val="l"/>
        <c:majorGridlines/>
        <c:title>
          <c:tx>
            <c:rich>
              <a:bodyPr rot="-5400000" vert="horz"/>
              <a:lstStyle/>
              <a:p>
                <a:pPr>
                  <a:defRPr sz="1600" b="1" i="0"/>
                </a:pPr>
                <a:r>
                  <a:rPr lang="en-US" sz="1600" b="1" i="0"/>
                  <a:t>International Program Student Intake </a:t>
                </a:r>
              </a:p>
            </c:rich>
          </c:tx>
          <c:layout>
            <c:manualLayout>
              <c:xMode val="edge"/>
              <c:yMode val="edge"/>
              <c:x val="1.9591061208632431E-2"/>
              <c:y val="0.21818083092287044"/>
            </c:manualLayout>
          </c:layout>
          <c:overlay val="0"/>
        </c:title>
        <c:numFmt formatCode="0" sourceLinked="1"/>
        <c:majorTickMark val="out"/>
        <c:minorTickMark val="none"/>
        <c:tickLblPos val="nextTo"/>
        <c:crossAx val="468124432"/>
        <c:crosses val="autoZero"/>
        <c:crossBetween val="between"/>
        <c:majorUnit val="100"/>
      </c:valAx>
    </c:plotArea>
    <c:legend>
      <c:legendPos val="r"/>
      <c:layout>
        <c:manualLayout>
          <c:xMode val="edge"/>
          <c:yMode val="edge"/>
          <c:x val="0.31895760636238185"/>
          <c:y val="0.26091902116398019"/>
          <c:w val="8.3129788446392988E-2"/>
          <c:h val="0.10844070056440672"/>
        </c:manualLayout>
      </c:layout>
      <c:overlay val="0"/>
      <c:txPr>
        <a:bodyPr/>
        <a:lstStyle/>
        <a:p>
          <a:pPr>
            <a:defRPr sz="1600"/>
          </a:pPr>
          <a:endParaRPr lang="en-US"/>
        </a:p>
      </c:txPr>
    </c:legend>
    <c:plotVisOnly val="1"/>
    <c:dispBlanksAs val="gap"/>
    <c:showDLblsOverMax val="0"/>
  </c:chart>
  <c:txPr>
    <a:bodyPr/>
    <a:lstStyle/>
    <a:p>
      <a:pPr>
        <a:defRPr>
          <a:latin typeface="+mj-lt"/>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392BB-4EC9-44EF-A361-79C97F05C1DD}" type="doc">
      <dgm:prSet loTypeId="urn:microsoft.com/office/officeart/2005/8/layout/target2" loCatId="relationship" qsTypeId="urn:microsoft.com/office/officeart/2005/8/quickstyle/simple4" qsCatId="simple" csTypeId="urn:microsoft.com/office/officeart/2005/8/colors/accent1_4" csCatId="accent1" phldr="1"/>
      <dgm:spPr/>
      <dgm:t>
        <a:bodyPr/>
        <a:lstStyle/>
        <a:p>
          <a:endParaRPr lang="en-GB"/>
        </a:p>
      </dgm:t>
    </dgm:pt>
    <dgm:pt modelId="{974DE82E-117D-4653-97B7-14FA0CE31BFB}">
      <dgm:prSet phldrT="[Text]" custT="1"/>
      <dgm:spPr/>
      <dgm:t>
        <a:bodyPr/>
        <a:lstStyle/>
        <a:p>
          <a:pPr algn="l">
            <a:buFont typeface="Symbol" panose="05050102010706020507" pitchFamily="18" charset="2"/>
            <a:buNone/>
          </a:pPr>
          <a:r>
            <a:rPr lang="en-CA" sz="2800" i="0">
              <a:effectLst/>
              <a:latin typeface="Open Sans" panose="020B0606030504020204" pitchFamily="34" charset="0"/>
              <a:ea typeface="Open Sans" panose="020B0606030504020204" pitchFamily="34" charset="0"/>
              <a:cs typeface="Open Sans" panose="020B0606030504020204" pitchFamily="34" charset="0"/>
            </a:rPr>
            <a:t>Engage in a way that </a:t>
          </a:r>
          <a:r>
            <a:rPr lang="en-CA" sz="2800" b="1" i="0">
              <a:effectLst/>
              <a:latin typeface="Open Sans" panose="020B0606030504020204" pitchFamily="34" charset="0"/>
              <a:ea typeface="Open Sans" panose="020B0606030504020204" pitchFamily="34" charset="0"/>
              <a:cs typeface="Open Sans" panose="020B0606030504020204" pitchFamily="34" charset="0"/>
            </a:rPr>
            <a:t>benefits students</a:t>
          </a:r>
          <a:r>
            <a:rPr lang="en-CA" sz="2800" i="0">
              <a:effectLst/>
              <a:latin typeface="Open Sans" panose="020B0606030504020204" pitchFamily="34" charset="0"/>
              <a:ea typeface="Open Sans" panose="020B0606030504020204" pitchFamily="34" charset="0"/>
              <a:cs typeface="Open Sans" panose="020B0606030504020204" pitchFamily="34" charset="0"/>
            </a:rPr>
            <a:t>, </a:t>
          </a:r>
          <a:r>
            <a:rPr lang="en-CA" sz="2800" b="1" i="0">
              <a:effectLst/>
              <a:latin typeface="Open Sans" panose="020B0606030504020204" pitchFamily="34" charset="0"/>
              <a:ea typeface="Open Sans" panose="020B0606030504020204" pitchFamily="34" charset="0"/>
              <a:cs typeface="Open Sans" panose="020B0606030504020204" pitchFamily="34" charset="0"/>
            </a:rPr>
            <a:t>Queen’s,</a:t>
          </a:r>
          <a:r>
            <a:rPr lang="en-CA" sz="2800" i="0">
              <a:effectLst/>
              <a:latin typeface="Open Sans" panose="020B0606030504020204" pitchFamily="34" charset="0"/>
              <a:ea typeface="Open Sans" panose="020B0606030504020204" pitchFamily="34" charset="0"/>
              <a:cs typeface="Open Sans" panose="020B0606030504020204" pitchFamily="34" charset="0"/>
            </a:rPr>
            <a:t> the </a:t>
          </a:r>
          <a:r>
            <a:rPr lang="en-CA" sz="2800" b="1" i="0">
              <a:effectLst/>
              <a:latin typeface="Open Sans" panose="020B0606030504020204" pitchFamily="34" charset="0"/>
              <a:ea typeface="Open Sans" panose="020B0606030504020204" pitchFamily="34" charset="0"/>
              <a:cs typeface="Open Sans" panose="020B0606030504020204" pitchFamily="34" charset="0"/>
            </a:rPr>
            <a:t>host institution/partner </a:t>
          </a:r>
          <a:r>
            <a:rPr lang="en-CA" sz="2800" i="0">
              <a:effectLst/>
              <a:latin typeface="Open Sans" panose="020B0606030504020204" pitchFamily="34" charset="0"/>
              <a:ea typeface="Open Sans" panose="020B0606030504020204" pitchFamily="34" charset="0"/>
              <a:cs typeface="Open Sans" panose="020B0606030504020204" pitchFamily="34" charset="0"/>
            </a:rPr>
            <a:t>and the </a:t>
          </a:r>
          <a:r>
            <a:rPr lang="en-CA" sz="2800" b="1" i="0">
              <a:effectLst/>
              <a:latin typeface="Open Sans" panose="020B0606030504020204" pitchFamily="34" charset="0"/>
              <a:ea typeface="Open Sans" panose="020B0606030504020204" pitchFamily="34" charset="0"/>
              <a:cs typeface="Open Sans" panose="020B0606030504020204" pitchFamily="34" charset="0"/>
            </a:rPr>
            <a:t>local community</a:t>
          </a:r>
          <a:endParaRPr lang="en-GB" sz="2800" b="1" i="0">
            <a:latin typeface="Open Sans" panose="020B0606030504020204" pitchFamily="34" charset="0"/>
            <a:ea typeface="Open Sans" panose="020B0606030504020204" pitchFamily="34" charset="0"/>
            <a:cs typeface="Open Sans" panose="020B0606030504020204" pitchFamily="34" charset="0"/>
          </a:endParaRPr>
        </a:p>
      </dgm:t>
    </dgm:pt>
    <dgm:pt modelId="{9FED866A-8F03-437A-B231-1316EC814B3A}" type="parTrans" cxnId="{4C71C7EC-C726-4816-982A-419A4461B47F}">
      <dgm:prSet/>
      <dgm:spPr/>
      <dgm:t>
        <a:bodyPr/>
        <a:lstStyle/>
        <a:p>
          <a:endParaRPr lang="en-GB"/>
        </a:p>
      </dgm:t>
    </dgm:pt>
    <dgm:pt modelId="{A1A402BB-D410-4784-B8E4-8A6520E9DE5D}" type="sibTrans" cxnId="{4C71C7EC-C726-4816-982A-419A4461B47F}">
      <dgm:prSet/>
      <dgm:spPr/>
      <dgm:t>
        <a:bodyPr/>
        <a:lstStyle/>
        <a:p>
          <a:endParaRPr lang="en-GB"/>
        </a:p>
      </dgm:t>
    </dgm:pt>
    <dgm:pt modelId="{C35DB1A5-95F3-4BB5-8A95-06EC10A77DFD}">
      <dgm:prSet phldrT="[Text]"/>
      <dgm:spPr/>
      <dgm:t>
        <a:bodyPr/>
        <a:lstStyle/>
        <a:p>
          <a:pPr>
            <a:buFont typeface="Symbol" panose="05050102010706020507" pitchFamily="18" charset="2"/>
            <a:buNone/>
          </a:pPr>
          <a:r>
            <a:rPr lang="en-US">
              <a:effectLst/>
              <a:latin typeface="Open Sans" panose="020B0606030504020204" pitchFamily="34" charset="0"/>
              <a:ea typeface="Open Sans" panose="020B0606030504020204" pitchFamily="34" charset="0"/>
              <a:cs typeface="Open Sans" panose="020B0606030504020204" pitchFamily="34" charset="0"/>
            </a:rPr>
            <a:t>Anti-racism and anti-oppression</a:t>
          </a:r>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FEADA205-2496-425E-AA7F-0F50346115D9}" type="parTrans" cxnId="{EB706BA7-C2FD-4E32-8856-3F5B1C324AE8}">
      <dgm:prSet/>
      <dgm:spPr/>
      <dgm:t>
        <a:bodyPr/>
        <a:lstStyle/>
        <a:p>
          <a:endParaRPr lang="en-GB"/>
        </a:p>
      </dgm:t>
    </dgm:pt>
    <dgm:pt modelId="{C299C082-0814-4868-9E29-6D688DC35FBA}" type="sibTrans" cxnId="{EB706BA7-C2FD-4E32-8856-3F5B1C324AE8}">
      <dgm:prSet/>
      <dgm:spPr/>
      <dgm:t>
        <a:bodyPr/>
        <a:lstStyle/>
        <a:p>
          <a:endParaRPr lang="en-GB"/>
        </a:p>
      </dgm:t>
    </dgm:pt>
    <dgm:pt modelId="{06BE9280-27E0-42F3-8F6D-ED1E22EC5E92}">
      <dgm:prSet phldrT="[Text]"/>
      <dgm:spPr/>
      <dgm:t>
        <a:bodyPr/>
        <a:lstStyle/>
        <a:p>
          <a:r>
            <a:rPr lang="en-US">
              <a:effectLst/>
              <a:latin typeface="Open Sans" panose="020B0606030504020204" pitchFamily="34" charset="0"/>
              <a:ea typeface="Open Sans" panose="020B0606030504020204" pitchFamily="34" charset="0"/>
              <a:cs typeface="Open Sans" panose="020B0606030504020204" pitchFamily="34" charset="0"/>
            </a:rPr>
            <a:t>Indigenization</a:t>
          </a:r>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DA4116CB-1A09-43D7-B0DF-860CDF2F7585}" type="parTrans" cxnId="{7AAB4C62-1B9E-482D-8157-39D4D72D15E1}">
      <dgm:prSet/>
      <dgm:spPr/>
      <dgm:t>
        <a:bodyPr/>
        <a:lstStyle/>
        <a:p>
          <a:endParaRPr lang="en-GB"/>
        </a:p>
      </dgm:t>
    </dgm:pt>
    <dgm:pt modelId="{981EA9E2-3BC3-47BB-AB1D-0AE44F1E2E36}" type="sibTrans" cxnId="{7AAB4C62-1B9E-482D-8157-39D4D72D15E1}">
      <dgm:prSet/>
      <dgm:spPr/>
      <dgm:t>
        <a:bodyPr/>
        <a:lstStyle/>
        <a:p>
          <a:endParaRPr lang="en-GB"/>
        </a:p>
      </dgm:t>
    </dgm:pt>
    <dgm:pt modelId="{A0D7CB39-1D7C-4D3C-813A-03C5CFFAE03C}">
      <dgm:prSet phldrT="[Text]"/>
      <dgm:spPr/>
      <dgm:t>
        <a:bodyPr/>
        <a:lstStyle/>
        <a:p>
          <a:pPr>
            <a:buFont typeface="Symbol" panose="05050102010706020507" pitchFamily="18" charset="2"/>
            <a:buNone/>
          </a:pPr>
          <a:r>
            <a:rPr lang="en-US">
              <a:effectLst/>
              <a:latin typeface="Open Sans" panose="020B0606030504020204" pitchFamily="34" charset="0"/>
              <a:ea typeface="Open Sans" panose="020B0606030504020204" pitchFamily="34" charset="0"/>
              <a:cs typeface="Open Sans" panose="020B0606030504020204" pitchFamily="34" charset="0"/>
            </a:rPr>
            <a:t>Decolonization (4Rs framework)</a:t>
          </a:r>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8B45CD2-1526-4226-8BBB-574F24F50AB9}" type="parTrans" cxnId="{2EE36C51-92CA-4374-BB3F-82D63EE4BB81}">
      <dgm:prSet/>
      <dgm:spPr/>
      <dgm:t>
        <a:bodyPr/>
        <a:lstStyle/>
        <a:p>
          <a:endParaRPr lang="en-GB"/>
        </a:p>
      </dgm:t>
    </dgm:pt>
    <dgm:pt modelId="{6A88BD2A-62AE-4298-9F6E-D5176C72A469}" type="sibTrans" cxnId="{2EE36C51-92CA-4374-BB3F-82D63EE4BB81}">
      <dgm:prSet/>
      <dgm:spPr/>
      <dgm:t>
        <a:bodyPr/>
        <a:lstStyle/>
        <a:p>
          <a:endParaRPr lang="en-GB"/>
        </a:p>
      </dgm:t>
    </dgm:pt>
    <dgm:pt modelId="{005D6D86-0DF5-4901-926F-505F740FD3ED}">
      <dgm:prSet phldrT="[Text]"/>
      <dgm:spPr/>
      <dgm:t>
        <a:bodyPr/>
        <a:lstStyle/>
        <a:p>
          <a:pPr>
            <a:buFont typeface="Symbol" panose="05050102010706020507" pitchFamily="18" charset="2"/>
            <a:buNone/>
          </a:pPr>
          <a:r>
            <a:rPr lang="en-CA">
              <a:effectLst/>
              <a:latin typeface="Open Sans" panose="020B0606030504020204" pitchFamily="34" charset="0"/>
              <a:ea typeface="Open Sans" panose="020B0606030504020204" pitchFamily="34" charset="0"/>
              <a:cs typeface="Open Sans" panose="020B0606030504020204" pitchFamily="34" charset="0"/>
            </a:rPr>
            <a:t>Equitable and sustainable partnerships </a:t>
          </a:r>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9C59AF9-4DD5-4A86-98FD-AE5E4805C8DA}" type="parTrans" cxnId="{FA14A4D1-FB75-4572-9A20-10B295709C10}">
      <dgm:prSet/>
      <dgm:spPr/>
      <dgm:t>
        <a:bodyPr/>
        <a:lstStyle/>
        <a:p>
          <a:endParaRPr lang="en-GB"/>
        </a:p>
      </dgm:t>
    </dgm:pt>
    <dgm:pt modelId="{0CA280E8-B609-4FAE-B4F2-859C1F826C52}" type="sibTrans" cxnId="{FA14A4D1-FB75-4572-9A20-10B295709C10}">
      <dgm:prSet/>
      <dgm:spPr/>
      <dgm:t>
        <a:bodyPr/>
        <a:lstStyle/>
        <a:p>
          <a:endParaRPr lang="en-GB"/>
        </a:p>
      </dgm:t>
    </dgm:pt>
    <dgm:pt modelId="{723E943A-C6D6-4919-B183-2097B0F83087}" type="pres">
      <dgm:prSet presAssocID="{D59392BB-4EC9-44EF-A361-79C97F05C1DD}" presName="Name0" presStyleCnt="0">
        <dgm:presLayoutVars>
          <dgm:chMax val="3"/>
          <dgm:chPref val="1"/>
          <dgm:dir/>
          <dgm:animLvl val="lvl"/>
          <dgm:resizeHandles/>
        </dgm:presLayoutVars>
      </dgm:prSet>
      <dgm:spPr/>
    </dgm:pt>
    <dgm:pt modelId="{6723ABDF-84DE-48A9-B8AE-A74E3F1AAC49}" type="pres">
      <dgm:prSet presAssocID="{D59392BB-4EC9-44EF-A361-79C97F05C1DD}" presName="outerBox" presStyleCnt="0"/>
      <dgm:spPr/>
    </dgm:pt>
    <dgm:pt modelId="{DFD1AEE0-CAE1-4B72-9167-E5D8387C05B3}" type="pres">
      <dgm:prSet presAssocID="{D59392BB-4EC9-44EF-A361-79C97F05C1DD}" presName="outerBoxParent" presStyleLbl="node1" presStyleIdx="0" presStyleCnt="1" custLinFactNeighborY="5036"/>
      <dgm:spPr/>
    </dgm:pt>
    <dgm:pt modelId="{7488BE6A-6772-4FBB-9D44-ABE155AE81A9}" type="pres">
      <dgm:prSet presAssocID="{D59392BB-4EC9-44EF-A361-79C97F05C1DD}" presName="outerBoxChildren" presStyleCnt="0"/>
      <dgm:spPr/>
    </dgm:pt>
    <dgm:pt modelId="{81A5D133-878A-485D-BB28-5CF30AEEF157}" type="pres">
      <dgm:prSet presAssocID="{C35DB1A5-95F3-4BB5-8A95-06EC10A77DFD}" presName="oChild" presStyleLbl="fgAcc1" presStyleIdx="0" presStyleCnt="4" custLinFactNeighborX="-68456" custLinFactNeighborY="-24220">
        <dgm:presLayoutVars>
          <dgm:bulletEnabled val="1"/>
        </dgm:presLayoutVars>
      </dgm:prSet>
      <dgm:spPr/>
    </dgm:pt>
    <dgm:pt modelId="{ACC5CD70-7070-4678-B748-2CC87E1DBDBA}" type="pres">
      <dgm:prSet presAssocID="{C299C082-0814-4868-9E29-6D688DC35FBA}" presName="outerSibTrans" presStyleCnt="0"/>
      <dgm:spPr/>
    </dgm:pt>
    <dgm:pt modelId="{D3A3840F-F385-4F25-B63F-7148C2DA02A1}" type="pres">
      <dgm:prSet presAssocID="{06BE9280-27E0-42F3-8F6D-ED1E22EC5E92}" presName="oChild" presStyleLbl="fgAcc1" presStyleIdx="1" presStyleCnt="4" custLinFactNeighborX="-68456" custLinFactNeighborY="-24220">
        <dgm:presLayoutVars>
          <dgm:bulletEnabled val="1"/>
        </dgm:presLayoutVars>
      </dgm:prSet>
      <dgm:spPr/>
    </dgm:pt>
    <dgm:pt modelId="{9D73C2DC-C0F5-46DD-A5AA-EF5F560F6596}" type="pres">
      <dgm:prSet presAssocID="{981EA9E2-3BC3-47BB-AB1D-0AE44F1E2E36}" presName="outerSibTrans" presStyleCnt="0"/>
      <dgm:spPr/>
    </dgm:pt>
    <dgm:pt modelId="{26168640-0646-4E76-B71B-2E88107F1922}" type="pres">
      <dgm:prSet presAssocID="{A0D7CB39-1D7C-4D3C-813A-03C5CFFAE03C}" presName="oChild" presStyleLbl="fgAcc1" presStyleIdx="2" presStyleCnt="4" custLinFactNeighborX="-68456" custLinFactNeighborY="-24220">
        <dgm:presLayoutVars>
          <dgm:bulletEnabled val="1"/>
        </dgm:presLayoutVars>
      </dgm:prSet>
      <dgm:spPr/>
    </dgm:pt>
    <dgm:pt modelId="{B1BF214A-E7D0-42CD-8C78-63401B6B6283}" type="pres">
      <dgm:prSet presAssocID="{6A88BD2A-62AE-4298-9F6E-D5176C72A469}" presName="outerSibTrans" presStyleCnt="0"/>
      <dgm:spPr/>
    </dgm:pt>
    <dgm:pt modelId="{0C25F54B-A065-44FB-9153-8515370C896C}" type="pres">
      <dgm:prSet presAssocID="{005D6D86-0DF5-4901-926F-505F740FD3ED}" presName="oChild" presStyleLbl="fgAcc1" presStyleIdx="3" presStyleCnt="4" custLinFactNeighborX="-68456" custLinFactNeighborY="-24220">
        <dgm:presLayoutVars>
          <dgm:bulletEnabled val="1"/>
        </dgm:presLayoutVars>
      </dgm:prSet>
      <dgm:spPr/>
    </dgm:pt>
  </dgm:ptLst>
  <dgm:cxnLst>
    <dgm:cxn modelId="{E4569D2A-317A-4D3C-8493-9292AAC962A7}" type="presOf" srcId="{974DE82E-117D-4653-97B7-14FA0CE31BFB}" destId="{DFD1AEE0-CAE1-4B72-9167-E5D8387C05B3}" srcOrd="0" destOrd="0" presId="urn:microsoft.com/office/officeart/2005/8/layout/target2"/>
    <dgm:cxn modelId="{4AAC2A41-51CA-49CC-B02E-3F31A86DA7DB}" type="presOf" srcId="{005D6D86-0DF5-4901-926F-505F740FD3ED}" destId="{0C25F54B-A065-44FB-9153-8515370C896C}" srcOrd="0" destOrd="0" presId="urn:microsoft.com/office/officeart/2005/8/layout/target2"/>
    <dgm:cxn modelId="{7AAB4C62-1B9E-482D-8157-39D4D72D15E1}" srcId="{974DE82E-117D-4653-97B7-14FA0CE31BFB}" destId="{06BE9280-27E0-42F3-8F6D-ED1E22EC5E92}" srcOrd="1" destOrd="0" parTransId="{DA4116CB-1A09-43D7-B0DF-860CDF2F7585}" sibTransId="{981EA9E2-3BC3-47BB-AB1D-0AE44F1E2E36}"/>
    <dgm:cxn modelId="{28291A48-AA4B-46B9-99F5-D0832E0FC621}" type="presOf" srcId="{A0D7CB39-1D7C-4D3C-813A-03C5CFFAE03C}" destId="{26168640-0646-4E76-B71B-2E88107F1922}" srcOrd="0" destOrd="0" presId="urn:microsoft.com/office/officeart/2005/8/layout/target2"/>
    <dgm:cxn modelId="{2EE36C51-92CA-4374-BB3F-82D63EE4BB81}" srcId="{974DE82E-117D-4653-97B7-14FA0CE31BFB}" destId="{A0D7CB39-1D7C-4D3C-813A-03C5CFFAE03C}" srcOrd="2" destOrd="0" parTransId="{18B45CD2-1526-4226-8BBB-574F24F50AB9}" sibTransId="{6A88BD2A-62AE-4298-9F6E-D5176C72A469}"/>
    <dgm:cxn modelId="{EB706BA7-C2FD-4E32-8856-3F5B1C324AE8}" srcId="{974DE82E-117D-4653-97B7-14FA0CE31BFB}" destId="{C35DB1A5-95F3-4BB5-8A95-06EC10A77DFD}" srcOrd="0" destOrd="0" parTransId="{FEADA205-2496-425E-AA7F-0F50346115D9}" sibTransId="{C299C082-0814-4868-9E29-6D688DC35FBA}"/>
    <dgm:cxn modelId="{25E307B3-2CAA-4A16-857B-AAFE3B84CDE5}" type="presOf" srcId="{C35DB1A5-95F3-4BB5-8A95-06EC10A77DFD}" destId="{81A5D133-878A-485D-BB28-5CF30AEEF157}" srcOrd="0" destOrd="0" presId="urn:microsoft.com/office/officeart/2005/8/layout/target2"/>
    <dgm:cxn modelId="{FA14A4D1-FB75-4572-9A20-10B295709C10}" srcId="{974DE82E-117D-4653-97B7-14FA0CE31BFB}" destId="{005D6D86-0DF5-4901-926F-505F740FD3ED}" srcOrd="3" destOrd="0" parTransId="{19C59AF9-4DD5-4A86-98FD-AE5E4805C8DA}" sibTransId="{0CA280E8-B609-4FAE-B4F2-859C1F826C52}"/>
    <dgm:cxn modelId="{42E895DA-63B7-4578-9A9C-55A7640DA46C}" type="presOf" srcId="{06BE9280-27E0-42F3-8F6D-ED1E22EC5E92}" destId="{D3A3840F-F385-4F25-B63F-7148C2DA02A1}" srcOrd="0" destOrd="0" presId="urn:microsoft.com/office/officeart/2005/8/layout/target2"/>
    <dgm:cxn modelId="{5FF1B4DD-B5C3-4F18-A210-8F6DC94AC615}" type="presOf" srcId="{D59392BB-4EC9-44EF-A361-79C97F05C1DD}" destId="{723E943A-C6D6-4919-B183-2097B0F83087}" srcOrd="0" destOrd="0" presId="urn:microsoft.com/office/officeart/2005/8/layout/target2"/>
    <dgm:cxn modelId="{4C71C7EC-C726-4816-982A-419A4461B47F}" srcId="{D59392BB-4EC9-44EF-A361-79C97F05C1DD}" destId="{974DE82E-117D-4653-97B7-14FA0CE31BFB}" srcOrd="0" destOrd="0" parTransId="{9FED866A-8F03-437A-B231-1316EC814B3A}" sibTransId="{A1A402BB-D410-4784-B8E4-8A6520E9DE5D}"/>
    <dgm:cxn modelId="{9CDCFD6B-6525-4EE7-96E8-1A4890398D7B}" type="presParOf" srcId="{723E943A-C6D6-4919-B183-2097B0F83087}" destId="{6723ABDF-84DE-48A9-B8AE-A74E3F1AAC49}" srcOrd="0" destOrd="0" presId="urn:microsoft.com/office/officeart/2005/8/layout/target2"/>
    <dgm:cxn modelId="{37E39FD4-BE59-42A4-A7D7-DA083423E5CC}" type="presParOf" srcId="{6723ABDF-84DE-48A9-B8AE-A74E3F1AAC49}" destId="{DFD1AEE0-CAE1-4B72-9167-E5D8387C05B3}" srcOrd="0" destOrd="0" presId="urn:microsoft.com/office/officeart/2005/8/layout/target2"/>
    <dgm:cxn modelId="{05E1A737-7B2B-41C3-AF14-726370635F1D}" type="presParOf" srcId="{6723ABDF-84DE-48A9-B8AE-A74E3F1AAC49}" destId="{7488BE6A-6772-4FBB-9D44-ABE155AE81A9}" srcOrd="1" destOrd="0" presId="urn:microsoft.com/office/officeart/2005/8/layout/target2"/>
    <dgm:cxn modelId="{1247781C-A72A-4914-B31B-B1F7F75B184D}" type="presParOf" srcId="{7488BE6A-6772-4FBB-9D44-ABE155AE81A9}" destId="{81A5D133-878A-485D-BB28-5CF30AEEF157}" srcOrd="0" destOrd="0" presId="urn:microsoft.com/office/officeart/2005/8/layout/target2"/>
    <dgm:cxn modelId="{634176B0-FE28-473B-8FE2-0E635DA27EF9}" type="presParOf" srcId="{7488BE6A-6772-4FBB-9D44-ABE155AE81A9}" destId="{ACC5CD70-7070-4678-B748-2CC87E1DBDBA}" srcOrd="1" destOrd="0" presId="urn:microsoft.com/office/officeart/2005/8/layout/target2"/>
    <dgm:cxn modelId="{D74D1896-C40B-4034-8B5A-33AF8CEEA4E4}" type="presParOf" srcId="{7488BE6A-6772-4FBB-9D44-ABE155AE81A9}" destId="{D3A3840F-F385-4F25-B63F-7148C2DA02A1}" srcOrd="2" destOrd="0" presId="urn:microsoft.com/office/officeart/2005/8/layout/target2"/>
    <dgm:cxn modelId="{E2634ACB-467A-4514-9E93-81D9CE34A10B}" type="presParOf" srcId="{7488BE6A-6772-4FBB-9D44-ABE155AE81A9}" destId="{9D73C2DC-C0F5-46DD-A5AA-EF5F560F6596}" srcOrd="3" destOrd="0" presId="urn:microsoft.com/office/officeart/2005/8/layout/target2"/>
    <dgm:cxn modelId="{CF47EF7E-8F3A-4E45-896C-EEEA485175AD}" type="presParOf" srcId="{7488BE6A-6772-4FBB-9D44-ABE155AE81A9}" destId="{26168640-0646-4E76-B71B-2E88107F1922}" srcOrd="4" destOrd="0" presId="urn:microsoft.com/office/officeart/2005/8/layout/target2"/>
    <dgm:cxn modelId="{C1D60F9A-289B-4E3E-85FC-CEC3ED07C480}" type="presParOf" srcId="{7488BE6A-6772-4FBB-9D44-ABE155AE81A9}" destId="{B1BF214A-E7D0-42CD-8C78-63401B6B6283}" srcOrd="5" destOrd="0" presId="urn:microsoft.com/office/officeart/2005/8/layout/target2"/>
    <dgm:cxn modelId="{CA336A7E-D839-4C8D-A41B-4704CDD23326}" type="presParOf" srcId="{7488BE6A-6772-4FBB-9D44-ABE155AE81A9}" destId="{0C25F54B-A065-44FB-9153-8515370C896C}" srcOrd="6"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74EBD-15B2-477C-BC6E-92F65C6EAB2F}"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GB"/>
        </a:p>
      </dgm:t>
    </dgm:pt>
    <dgm:pt modelId="{ED977107-7EC6-47E8-A1A6-BB6F87953834}">
      <dgm:prSet phldrT="[Text]"/>
      <dgm:spPr/>
      <dgm:t>
        <a:bodyPr/>
        <a:lstStyle/>
        <a:p>
          <a:r>
            <a:rPr lang="en-CA">
              <a:latin typeface="+mj-lt"/>
            </a:rPr>
            <a:t>Content</a:t>
          </a:r>
          <a:endParaRPr lang="en-GB">
            <a:latin typeface="+mj-lt"/>
          </a:endParaRPr>
        </a:p>
      </dgm:t>
    </dgm:pt>
    <dgm:pt modelId="{F8E978D0-B73C-4CFE-8664-ABB81C6BE0D5}" type="parTrans" cxnId="{45E7A0F7-DAF8-4B9E-BC88-8A8AF5F302F8}">
      <dgm:prSet/>
      <dgm:spPr/>
      <dgm:t>
        <a:bodyPr/>
        <a:lstStyle/>
        <a:p>
          <a:endParaRPr lang="en-GB">
            <a:latin typeface="+mj-lt"/>
          </a:endParaRPr>
        </a:p>
      </dgm:t>
    </dgm:pt>
    <dgm:pt modelId="{E20FB3A3-FD8D-486E-A8E0-9180893CA7F2}" type="sibTrans" cxnId="{45E7A0F7-DAF8-4B9E-BC88-8A8AF5F302F8}">
      <dgm:prSet/>
      <dgm:spPr/>
      <dgm:t>
        <a:bodyPr/>
        <a:lstStyle/>
        <a:p>
          <a:endParaRPr lang="en-GB">
            <a:latin typeface="+mj-lt"/>
          </a:endParaRPr>
        </a:p>
      </dgm:t>
    </dgm:pt>
    <dgm:pt modelId="{03C094F6-882F-44C8-AADE-55A2EE723A84}">
      <dgm:prSet phldrT="[Text]"/>
      <dgm:spPr/>
      <dgm:t>
        <a:bodyPr/>
        <a:lstStyle/>
        <a:p>
          <a:r>
            <a:rPr lang="en-CA">
              <a:latin typeface="+mj-lt"/>
            </a:rPr>
            <a:t>Program Requirements</a:t>
          </a:r>
          <a:endParaRPr lang="en-GB">
            <a:latin typeface="+mj-lt"/>
          </a:endParaRPr>
        </a:p>
      </dgm:t>
    </dgm:pt>
    <dgm:pt modelId="{EB4E3895-0766-4B83-9984-BD3B144FAEBC}" type="parTrans" cxnId="{2E86F606-F6FF-476C-8A2F-0DF39D0F09C3}">
      <dgm:prSet/>
      <dgm:spPr/>
      <dgm:t>
        <a:bodyPr/>
        <a:lstStyle/>
        <a:p>
          <a:endParaRPr lang="en-GB">
            <a:latin typeface="+mj-lt"/>
          </a:endParaRPr>
        </a:p>
      </dgm:t>
    </dgm:pt>
    <dgm:pt modelId="{DD5515CE-E181-457B-8CE6-DB2F2E5C8219}" type="sibTrans" cxnId="{2E86F606-F6FF-476C-8A2F-0DF39D0F09C3}">
      <dgm:prSet/>
      <dgm:spPr/>
      <dgm:t>
        <a:bodyPr/>
        <a:lstStyle/>
        <a:p>
          <a:endParaRPr lang="en-GB">
            <a:latin typeface="+mj-lt"/>
          </a:endParaRPr>
        </a:p>
      </dgm:t>
    </dgm:pt>
    <dgm:pt modelId="{EF7A6BE0-BD2B-4FA7-9D0B-AD989AAB2230}">
      <dgm:prSet phldrT="[Text]"/>
      <dgm:spPr/>
      <dgm:t>
        <a:bodyPr/>
        <a:lstStyle/>
        <a:p>
          <a:r>
            <a:rPr lang="en-CA">
              <a:latin typeface="+mj-lt"/>
            </a:rPr>
            <a:t>Learning Outcomes</a:t>
          </a:r>
          <a:endParaRPr lang="en-GB">
            <a:latin typeface="+mj-lt"/>
          </a:endParaRPr>
        </a:p>
      </dgm:t>
    </dgm:pt>
    <dgm:pt modelId="{D60F886C-8635-4C05-A158-79F711E389E4}" type="parTrans" cxnId="{507B518F-85CE-4E62-984D-470FAEDDB69F}">
      <dgm:prSet/>
      <dgm:spPr/>
      <dgm:t>
        <a:bodyPr/>
        <a:lstStyle/>
        <a:p>
          <a:endParaRPr lang="en-GB">
            <a:latin typeface="+mj-lt"/>
          </a:endParaRPr>
        </a:p>
      </dgm:t>
    </dgm:pt>
    <dgm:pt modelId="{109DDC89-BCB1-4791-ACB2-139A9A5CFBFD}" type="sibTrans" cxnId="{507B518F-85CE-4E62-984D-470FAEDDB69F}">
      <dgm:prSet/>
      <dgm:spPr/>
      <dgm:t>
        <a:bodyPr/>
        <a:lstStyle/>
        <a:p>
          <a:endParaRPr lang="en-GB">
            <a:latin typeface="+mj-lt"/>
          </a:endParaRPr>
        </a:p>
      </dgm:t>
    </dgm:pt>
    <dgm:pt modelId="{51DF7430-0A31-489B-B1D9-9ABFAB0A6CE3}">
      <dgm:prSet phldrT="[Text]"/>
      <dgm:spPr/>
      <dgm:t>
        <a:bodyPr/>
        <a:lstStyle/>
        <a:p>
          <a:r>
            <a:rPr lang="en-CA">
              <a:latin typeface="+mj-lt"/>
            </a:rPr>
            <a:t>Methods of Assessment</a:t>
          </a:r>
          <a:endParaRPr lang="en-GB">
            <a:latin typeface="+mj-lt"/>
          </a:endParaRPr>
        </a:p>
      </dgm:t>
    </dgm:pt>
    <dgm:pt modelId="{00417962-622B-4953-BD3C-F1D48816977E}" type="parTrans" cxnId="{5042ED45-A687-4277-9449-D75E28BF686A}">
      <dgm:prSet/>
      <dgm:spPr/>
      <dgm:t>
        <a:bodyPr/>
        <a:lstStyle/>
        <a:p>
          <a:endParaRPr lang="en-GB">
            <a:latin typeface="+mj-lt"/>
          </a:endParaRPr>
        </a:p>
      </dgm:t>
    </dgm:pt>
    <dgm:pt modelId="{3B9F962E-9AF8-4F4B-8B6C-18BB1481FAB8}" type="sibTrans" cxnId="{5042ED45-A687-4277-9449-D75E28BF686A}">
      <dgm:prSet/>
      <dgm:spPr/>
      <dgm:t>
        <a:bodyPr/>
        <a:lstStyle/>
        <a:p>
          <a:endParaRPr lang="en-GB">
            <a:latin typeface="+mj-lt"/>
          </a:endParaRPr>
        </a:p>
      </dgm:t>
    </dgm:pt>
    <dgm:pt modelId="{92900F8C-9E9A-40F4-A30A-FE8053E1202E}">
      <dgm:prSet phldrT="[Text]"/>
      <dgm:spPr/>
      <dgm:t>
        <a:bodyPr/>
        <a:lstStyle/>
        <a:p>
          <a:r>
            <a:rPr lang="en-CA">
              <a:latin typeface="+mj-lt"/>
            </a:rPr>
            <a:t>Teaching &amp; Learning Activities</a:t>
          </a:r>
          <a:endParaRPr lang="en-GB">
            <a:latin typeface="+mj-lt"/>
          </a:endParaRPr>
        </a:p>
      </dgm:t>
    </dgm:pt>
    <dgm:pt modelId="{8553D6CD-19D1-40E2-98F5-14799A097485}" type="parTrans" cxnId="{0CF7B720-5C6C-4D4C-A3A2-6126A8B8C0D5}">
      <dgm:prSet/>
      <dgm:spPr/>
      <dgm:t>
        <a:bodyPr/>
        <a:lstStyle/>
        <a:p>
          <a:endParaRPr lang="en-GB">
            <a:latin typeface="+mj-lt"/>
          </a:endParaRPr>
        </a:p>
      </dgm:t>
    </dgm:pt>
    <dgm:pt modelId="{A73E3837-A1DA-4DFB-A721-35C9A0CFB509}" type="sibTrans" cxnId="{0CF7B720-5C6C-4D4C-A3A2-6126A8B8C0D5}">
      <dgm:prSet/>
      <dgm:spPr/>
      <dgm:t>
        <a:bodyPr/>
        <a:lstStyle/>
        <a:p>
          <a:endParaRPr lang="en-GB">
            <a:latin typeface="+mj-lt"/>
          </a:endParaRPr>
        </a:p>
      </dgm:t>
    </dgm:pt>
    <dgm:pt modelId="{4C18700E-64E3-4D14-BDC8-A5A8E4D2663D}">
      <dgm:prSet phldrT="[Text]"/>
      <dgm:spPr/>
      <dgm:t>
        <a:bodyPr/>
        <a:lstStyle/>
        <a:p>
          <a:r>
            <a:rPr lang="en-CA">
              <a:latin typeface="+mj-lt"/>
            </a:rPr>
            <a:t>Modes of Delivery</a:t>
          </a:r>
          <a:endParaRPr lang="en-GB">
            <a:latin typeface="+mj-lt"/>
          </a:endParaRPr>
        </a:p>
      </dgm:t>
    </dgm:pt>
    <dgm:pt modelId="{57AF9335-9742-4AAA-8C73-DBB843E31ECE}" type="parTrans" cxnId="{4865FB3E-CBC1-46E6-98ED-E5769FF56ADF}">
      <dgm:prSet/>
      <dgm:spPr/>
      <dgm:t>
        <a:bodyPr/>
        <a:lstStyle/>
        <a:p>
          <a:endParaRPr lang="en-GB">
            <a:latin typeface="+mj-lt"/>
          </a:endParaRPr>
        </a:p>
      </dgm:t>
    </dgm:pt>
    <dgm:pt modelId="{3BAE54EF-DF50-4514-AEC2-7D19B548A436}" type="sibTrans" cxnId="{4865FB3E-CBC1-46E6-98ED-E5769FF56ADF}">
      <dgm:prSet/>
      <dgm:spPr/>
      <dgm:t>
        <a:bodyPr/>
        <a:lstStyle/>
        <a:p>
          <a:endParaRPr lang="en-GB">
            <a:latin typeface="+mj-lt"/>
          </a:endParaRPr>
        </a:p>
      </dgm:t>
    </dgm:pt>
    <dgm:pt modelId="{91076AEE-2E5D-48C4-8526-25238ABB676E}" type="pres">
      <dgm:prSet presAssocID="{10974EBD-15B2-477C-BC6E-92F65C6EAB2F}" presName="diagram" presStyleCnt="0">
        <dgm:presLayoutVars>
          <dgm:dir/>
          <dgm:resizeHandles val="exact"/>
        </dgm:presLayoutVars>
      </dgm:prSet>
      <dgm:spPr/>
    </dgm:pt>
    <dgm:pt modelId="{43613C34-5FA7-4F92-8E5F-9C9303A0AF72}" type="pres">
      <dgm:prSet presAssocID="{ED977107-7EC6-47E8-A1A6-BB6F87953834}" presName="node" presStyleLbl="node1" presStyleIdx="0" presStyleCnt="6">
        <dgm:presLayoutVars>
          <dgm:bulletEnabled val="1"/>
        </dgm:presLayoutVars>
      </dgm:prSet>
      <dgm:spPr/>
    </dgm:pt>
    <dgm:pt modelId="{FF11AEBA-5162-4908-B358-3AC417557F68}" type="pres">
      <dgm:prSet presAssocID="{E20FB3A3-FD8D-486E-A8E0-9180893CA7F2}" presName="sibTrans" presStyleCnt="0"/>
      <dgm:spPr/>
    </dgm:pt>
    <dgm:pt modelId="{0613D010-4063-4B1F-8349-A39F46AB05D0}" type="pres">
      <dgm:prSet presAssocID="{03C094F6-882F-44C8-AADE-55A2EE723A84}" presName="node" presStyleLbl="node1" presStyleIdx="1" presStyleCnt="6">
        <dgm:presLayoutVars>
          <dgm:bulletEnabled val="1"/>
        </dgm:presLayoutVars>
      </dgm:prSet>
      <dgm:spPr/>
    </dgm:pt>
    <dgm:pt modelId="{53EC2017-4AF0-41C9-8E89-BB5BBD4D5997}" type="pres">
      <dgm:prSet presAssocID="{DD5515CE-E181-457B-8CE6-DB2F2E5C8219}" presName="sibTrans" presStyleCnt="0"/>
      <dgm:spPr/>
    </dgm:pt>
    <dgm:pt modelId="{5345AED2-257A-461C-AD73-897335C103DF}" type="pres">
      <dgm:prSet presAssocID="{EF7A6BE0-BD2B-4FA7-9D0B-AD989AAB2230}" presName="node" presStyleLbl="node1" presStyleIdx="2" presStyleCnt="6">
        <dgm:presLayoutVars>
          <dgm:bulletEnabled val="1"/>
        </dgm:presLayoutVars>
      </dgm:prSet>
      <dgm:spPr/>
    </dgm:pt>
    <dgm:pt modelId="{5ADD5A68-38B6-4507-95F9-2921285A4F6A}" type="pres">
      <dgm:prSet presAssocID="{109DDC89-BCB1-4791-ACB2-139A9A5CFBFD}" presName="sibTrans" presStyleCnt="0"/>
      <dgm:spPr/>
    </dgm:pt>
    <dgm:pt modelId="{DFD81BB7-3F50-4EA0-821C-27ABD02BAACE}" type="pres">
      <dgm:prSet presAssocID="{51DF7430-0A31-489B-B1D9-9ABFAB0A6CE3}" presName="node" presStyleLbl="node1" presStyleIdx="3" presStyleCnt="6">
        <dgm:presLayoutVars>
          <dgm:bulletEnabled val="1"/>
        </dgm:presLayoutVars>
      </dgm:prSet>
      <dgm:spPr/>
    </dgm:pt>
    <dgm:pt modelId="{6F90EA6E-149B-4DB2-AA9B-147EF28B4EC6}" type="pres">
      <dgm:prSet presAssocID="{3B9F962E-9AF8-4F4B-8B6C-18BB1481FAB8}" presName="sibTrans" presStyleCnt="0"/>
      <dgm:spPr/>
    </dgm:pt>
    <dgm:pt modelId="{7B6B5ABD-E358-46C5-93E2-79D5D35F73DE}" type="pres">
      <dgm:prSet presAssocID="{92900F8C-9E9A-40F4-A30A-FE8053E1202E}" presName="node" presStyleLbl="node1" presStyleIdx="4" presStyleCnt="6">
        <dgm:presLayoutVars>
          <dgm:bulletEnabled val="1"/>
        </dgm:presLayoutVars>
      </dgm:prSet>
      <dgm:spPr/>
    </dgm:pt>
    <dgm:pt modelId="{6378B299-914D-4542-B55E-38128CCD3BFE}" type="pres">
      <dgm:prSet presAssocID="{A73E3837-A1DA-4DFB-A721-35C9A0CFB509}" presName="sibTrans" presStyleCnt="0"/>
      <dgm:spPr/>
    </dgm:pt>
    <dgm:pt modelId="{BC1ACD31-9B06-469B-86C9-10984D692404}" type="pres">
      <dgm:prSet presAssocID="{4C18700E-64E3-4D14-BDC8-A5A8E4D2663D}" presName="node" presStyleLbl="node1" presStyleIdx="5" presStyleCnt="6">
        <dgm:presLayoutVars>
          <dgm:bulletEnabled val="1"/>
        </dgm:presLayoutVars>
      </dgm:prSet>
      <dgm:spPr/>
    </dgm:pt>
  </dgm:ptLst>
  <dgm:cxnLst>
    <dgm:cxn modelId="{2E86F606-F6FF-476C-8A2F-0DF39D0F09C3}" srcId="{10974EBD-15B2-477C-BC6E-92F65C6EAB2F}" destId="{03C094F6-882F-44C8-AADE-55A2EE723A84}" srcOrd="1" destOrd="0" parTransId="{EB4E3895-0766-4B83-9984-BD3B144FAEBC}" sibTransId="{DD5515CE-E181-457B-8CE6-DB2F2E5C8219}"/>
    <dgm:cxn modelId="{00111918-E78D-4FEC-A403-693C0C3E2488}" type="presOf" srcId="{ED977107-7EC6-47E8-A1A6-BB6F87953834}" destId="{43613C34-5FA7-4F92-8E5F-9C9303A0AF72}" srcOrd="0" destOrd="0" presId="urn:microsoft.com/office/officeart/2005/8/layout/default"/>
    <dgm:cxn modelId="{A7B9EB1D-50CB-40C6-8B89-EA56044D78D7}" type="presOf" srcId="{92900F8C-9E9A-40F4-A30A-FE8053E1202E}" destId="{7B6B5ABD-E358-46C5-93E2-79D5D35F73DE}" srcOrd="0" destOrd="0" presId="urn:microsoft.com/office/officeart/2005/8/layout/default"/>
    <dgm:cxn modelId="{0CF7B720-5C6C-4D4C-A3A2-6126A8B8C0D5}" srcId="{10974EBD-15B2-477C-BC6E-92F65C6EAB2F}" destId="{92900F8C-9E9A-40F4-A30A-FE8053E1202E}" srcOrd="4" destOrd="0" parTransId="{8553D6CD-19D1-40E2-98F5-14799A097485}" sibTransId="{A73E3837-A1DA-4DFB-A721-35C9A0CFB509}"/>
    <dgm:cxn modelId="{4865FB3E-CBC1-46E6-98ED-E5769FF56ADF}" srcId="{10974EBD-15B2-477C-BC6E-92F65C6EAB2F}" destId="{4C18700E-64E3-4D14-BDC8-A5A8E4D2663D}" srcOrd="5" destOrd="0" parTransId="{57AF9335-9742-4AAA-8C73-DBB843E31ECE}" sibTransId="{3BAE54EF-DF50-4514-AEC2-7D19B548A436}"/>
    <dgm:cxn modelId="{5042ED45-A687-4277-9449-D75E28BF686A}" srcId="{10974EBD-15B2-477C-BC6E-92F65C6EAB2F}" destId="{51DF7430-0A31-489B-B1D9-9ABFAB0A6CE3}" srcOrd="3" destOrd="0" parTransId="{00417962-622B-4953-BD3C-F1D48816977E}" sibTransId="{3B9F962E-9AF8-4F4B-8B6C-18BB1481FAB8}"/>
    <dgm:cxn modelId="{3D127387-0D64-45CC-81B7-4D6CC936CE8A}" type="presOf" srcId="{4C18700E-64E3-4D14-BDC8-A5A8E4D2663D}" destId="{BC1ACD31-9B06-469B-86C9-10984D692404}" srcOrd="0" destOrd="0" presId="urn:microsoft.com/office/officeart/2005/8/layout/default"/>
    <dgm:cxn modelId="{66267A8D-9DDC-415D-ADE2-2D41390C5307}" type="presOf" srcId="{10974EBD-15B2-477C-BC6E-92F65C6EAB2F}" destId="{91076AEE-2E5D-48C4-8526-25238ABB676E}" srcOrd="0" destOrd="0" presId="urn:microsoft.com/office/officeart/2005/8/layout/default"/>
    <dgm:cxn modelId="{507B518F-85CE-4E62-984D-470FAEDDB69F}" srcId="{10974EBD-15B2-477C-BC6E-92F65C6EAB2F}" destId="{EF7A6BE0-BD2B-4FA7-9D0B-AD989AAB2230}" srcOrd="2" destOrd="0" parTransId="{D60F886C-8635-4C05-A158-79F711E389E4}" sibTransId="{109DDC89-BCB1-4791-ACB2-139A9A5CFBFD}"/>
    <dgm:cxn modelId="{92B4E0A1-A728-41E7-A16E-CCF5344AAEE2}" type="presOf" srcId="{03C094F6-882F-44C8-AADE-55A2EE723A84}" destId="{0613D010-4063-4B1F-8349-A39F46AB05D0}" srcOrd="0" destOrd="0" presId="urn:microsoft.com/office/officeart/2005/8/layout/default"/>
    <dgm:cxn modelId="{45DAEAD2-4F76-4720-94DB-F63B4727C26C}" type="presOf" srcId="{EF7A6BE0-BD2B-4FA7-9D0B-AD989AAB2230}" destId="{5345AED2-257A-461C-AD73-897335C103DF}" srcOrd="0" destOrd="0" presId="urn:microsoft.com/office/officeart/2005/8/layout/default"/>
    <dgm:cxn modelId="{064611DC-1FE7-4021-BD7A-A579020704DD}" type="presOf" srcId="{51DF7430-0A31-489B-B1D9-9ABFAB0A6CE3}" destId="{DFD81BB7-3F50-4EA0-821C-27ABD02BAACE}" srcOrd="0" destOrd="0" presId="urn:microsoft.com/office/officeart/2005/8/layout/default"/>
    <dgm:cxn modelId="{45E7A0F7-DAF8-4B9E-BC88-8A8AF5F302F8}" srcId="{10974EBD-15B2-477C-BC6E-92F65C6EAB2F}" destId="{ED977107-7EC6-47E8-A1A6-BB6F87953834}" srcOrd="0" destOrd="0" parTransId="{F8E978D0-B73C-4CFE-8664-ABB81C6BE0D5}" sibTransId="{E20FB3A3-FD8D-486E-A8E0-9180893CA7F2}"/>
    <dgm:cxn modelId="{A8CD2BB6-2C40-48EC-B196-B28E1711DE46}" type="presParOf" srcId="{91076AEE-2E5D-48C4-8526-25238ABB676E}" destId="{43613C34-5FA7-4F92-8E5F-9C9303A0AF72}" srcOrd="0" destOrd="0" presId="urn:microsoft.com/office/officeart/2005/8/layout/default"/>
    <dgm:cxn modelId="{D8BCEBD0-65C9-45D5-B1A1-B225DCB8D58C}" type="presParOf" srcId="{91076AEE-2E5D-48C4-8526-25238ABB676E}" destId="{FF11AEBA-5162-4908-B358-3AC417557F68}" srcOrd="1" destOrd="0" presId="urn:microsoft.com/office/officeart/2005/8/layout/default"/>
    <dgm:cxn modelId="{5311CEB6-1333-480F-91E9-03A0453114CB}" type="presParOf" srcId="{91076AEE-2E5D-48C4-8526-25238ABB676E}" destId="{0613D010-4063-4B1F-8349-A39F46AB05D0}" srcOrd="2" destOrd="0" presId="urn:microsoft.com/office/officeart/2005/8/layout/default"/>
    <dgm:cxn modelId="{43250849-110F-407A-9CE8-88440E5079AD}" type="presParOf" srcId="{91076AEE-2E5D-48C4-8526-25238ABB676E}" destId="{53EC2017-4AF0-41C9-8E89-BB5BBD4D5997}" srcOrd="3" destOrd="0" presId="urn:microsoft.com/office/officeart/2005/8/layout/default"/>
    <dgm:cxn modelId="{29B1066A-ABB6-4B43-B72E-6C92BCB713EF}" type="presParOf" srcId="{91076AEE-2E5D-48C4-8526-25238ABB676E}" destId="{5345AED2-257A-461C-AD73-897335C103DF}" srcOrd="4" destOrd="0" presId="urn:microsoft.com/office/officeart/2005/8/layout/default"/>
    <dgm:cxn modelId="{BEA2C51C-B1FC-447F-B35F-EEC35898F30E}" type="presParOf" srcId="{91076AEE-2E5D-48C4-8526-25238ABB676E}" destId="{5ADD5A68-38B6-4507-95F9-2921285A4F6A}" srcOrd="5" destOrd="0" presId="urn:microsoft.com/office/officeart/2005/8/layout/default"/>
    <dgm:cxn modelId="{F8B531A4-0AA8-465A-9B37-A8C15EBB2F87}" type="presParOf" srcId="{91076AEE-2E5D-48C4-8526-25238ABB676E}" destId="{DFD81BB7-3F50-4EA0-821C-27ABD02BAACE}" srcOrd="6" destOrd="0" presId="urn:microsoft.com/office/officeart/2005/8/layout/default"/>
    <dgm:cxn modelId="{4FB2F7DE-7E22-44D6-B94E-97E327C6F02D}" type="presParOf" srcId="{91076AEE-2E5D-48C4-8526-25238ABB676E}" destId="{6F90EA6E-149B-4DB2-AA9B-147EF28B4EC6}" srcOrd="7" destOrd="0" presId="urn:microsoft.com/office/officeart/2005/8/layout/default"/>
    <dgm:cxn modelId="{E25DAA28-3D20-4E32-961E-7069A09C3B53}" type="presParOf" srcId="{91076AEE-2E5D-48C4-8526-25238ABB676E}" destId="{7B6B5ABD-E358-46C5-93E2-79D5D35F73DE}" srcOrd="8" destOrd="0" presId="urn:microsoft.com/office/officeart/2005/8/layout/default"/>
    <dgm:cxn modelId="{4CEA5987-7779-4C7B-AD3A-036B24E26D8F}" type="presParOf" srcId="{91076AEE-2E5D-48C4-8526-25238ABB676E}" destId="{6378B299-914D-4542-B55E-38128CCD3BFE}" srcOrd="9" destOrd="0" presId="urn:microsoft.com/office/officeart/2005/8/layout/default"/>
    <dgm:cxn modelId="{604DD52D-E37E-4C1A-AFB0-2D4E025CD8C5}" type="presParOf" srcId="{91076AEE-2E5D-48C4-8526-25238ABB676E}" destId="{BC1ACD31-9B06-469B-86C9-10984D69240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545847-1722-4365-91E7-A401F6B8BE5B}"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GB"/>
        </a:p>
      </dgm:t>
    </dgm:pt>
    <dgm:pt modelId="{A5F0B69B-39F0-4B67-9F85-634A8F1D0DC6}">
      <dgm:prSet phldrT="[Text]"/>
      <dgm:spPr>
        <a:solidFill>
          <a:schemeClr val="accent1">
            <a:lumMod val="20000"/>
            <a:lumOff val="80000"/>
          </a:schemeClr>
        </a:solidFill>
      </dgm:spPr>
      <dgm:t>
        <a:bodyPr/>
        <a:lstStyle/>
        <a:p>
          <a:r>
            <a:rPr lang="en-CA">
              <a:solidFill>
                <a:srgbClr val="002E5F"/>
              </a:solidFill>
              <a:latin typeface="+mj-lt"/>
            </a:rPr>
            <a:t>Globally-engaged teaching and learning will be animated by:</a:t>
          </a:r>
          <a:endParaRPr lang="en-GB">
            <a:solidFill>
              <a:srgbClr val="002E5F"/>
            </a:solidFill>
            <a:latin typeface="+mj-lt"/>
          </a:endParaRPr>
        </a:p>
      </dgm:t>
    </dgm:pt>
    <dgm:pt modelId="{7B37093A-F381-4255-A376-75510C538F68}" type="parTrans" cxnId="{92490105-AA33-4168-8E23-0E17EFD2386F}">
      <dgm:prSet/>
      <dgm:spPr/>
      <dgm:t>
        <a:bodyPr/>
        <a:lstStyle/>
        <a:p>
          <a:endParaRPr lang="en-GB"/>
        </a:p>
      </dgm:t>
    </dgm:pt>
    <dgm:pt modelId="{3B07CF46-434A-4EC6-807C-FFB53E8ADBFE}" type="sibTrans" cxnId="{92490105-AA33-4168-8E23-0E17EFD2386F}">
      <dgm:prSet/>
      <dgm:spPr/>
      <dgm:t>
        <a:bodyPr/>
        <a:lstStyle/>
        <a:p>
          <a:endParaRPr lang="en-GB"/>
        </a:p>
      </dgm:t>
    </dgm:pt>
    <dgm:pt modelId="{2FEE1D55-011C-47C4-97D3-EDC4064DD35E}">
      <dgm:prSet phldrT="[Text]"/>
      <dgm:spPr/>
      <dgm:t>
        <a:bodyPr/>
        <a:lstStyle/>
        <a:p>
          <a:r>
            <a:rPr lang="en-CA">
              <a:latin typeface="+mj-lt"/>
            </a:rPr>
            <a:t>Personal and social responsibility for positive change </a:t>
          </a:r>
          <a:endParaRPr lang="en-GB"/>
        </a:p>
      </dgm:t>
    </dgm:pt>
    <dgm:pt modelId="{A950CBB8-62D5-494A-9052-35CCB2868C3B}" type="parTrans" cxnId="{A9439CBD-692E-4C31-93E9-23E8B1F54626}">
      <dgm:prSet/>
      <dgm:spPr>
        <a:solidFill>
          <a:schemeClr val="accent1">
            <a:lumMod val="20000"/>
            <a:lumOff val="80000"/>
          </a:schemeClr>
        </a:solidFill>
      </dgm:spPr>
      <dgm:t>
        <a:bodyPr/>
        <a:lstStyle/>
        <a:p>
          <a:endParaRPr lang="en-GB"/>
        </a:p>
      </dgm:t>
    </dgm:pt>
    <dgm:pt modelId="{39CD5C6F-9529-4134-87E0-8431B593834A}" type="sibTrans" cxnId="{A9439CBD-692E-4C31-93E9-23E8B1F54626}">
      <dgm:prSet/>
      <dgm:spPr/>
      <dgm:t>
        <a:bodyPr/>
        <a:lstStyle/>
        <a:p>
          <a:endParaRPr lang="en-GB"/>
        </a:p>
      </dgm:t>
    </dgm:pt>
    <dgm:pt modelId="{14E02A53-4BC1-4909-8568-5D9BE455AE83}">
      <dgm:prSet phldrT="[Text]"/>
      <dgm:spPr/>
      <dgm:t>
        <a:bodyPr/>
        <a:lstStyle/>
        <a:p>
          <a:r>
            <a:rPr lang="en-CA">
              <a:latin typeface="+mj-lt"/>
            </a:rPr>
            <a:t>Respect for plurality of forms of knowledge and experiences  </a:t>
          </a:r>
          <a:endParaRPr lang="en-GB"/>
        </a:p>
      </dgm:t>
    </dgm:pt>
    <dgm:pt modelId="{55AB0AC5-CE24-43CB-8C89-3BDAE1DEC997}" type="parTrans" cxnId="{14E6710B-887C-41DB-9462-3A596351CE27}">
      <dgm:prSet/>
      <dgm:spPr>
        <a:solidFill>
          <a:schemeClr val="accent1">
            <a:lumMod val="20000"/>
            <a:lumOff val="80000"/>
          </a:schemeClr>
        </a:solidFill>
      </dgm:spPr>
      <dgm:t>
        <a:bodyPr/>
        <a:lstStyle/>
        <a:p>
          <a:endParaRPr lang="en-GB"/>
        </a:p>
      </dgm:t>
    </dgm:pt>
    <dgm:pt modelId="{1F47A562-EF0A-42DE-BB50-382C45C9E532}" type="sibTrans" cxnId="{14E6710B-887C-41DB-9462-3A596351CE27}">
      <dgm:prSet/>
      <dgm:spPr/>
      <dgm:t>
        <a:bodyPr/>
        <a:lstStyle/>
        <a:p>
          <a:endParaRPr lang="en-GB"/>
        </a:p>
      </dgm:t>
    </dgm:pt>
    <dgm:pt modelId="{95469701-C2FA-4654-B8B1-8FEA8682F5D7}">
      <dgm:prSet phldrT="[Text]"/>
      <dgm:spPr/>
      <dgm:t>
        <a:bodyPr/>
        <a:lstStyle/>
        <a:p>
          <a:r>
            <a:rPr lang="en-CA">
              <a:latin typeface="+mj-lt"/>
            </a:rPr>
            <a:t>Reciprocity and mutual benefit in partnerships and collaborations </a:t>
          </a:r>
          <a:endParaRPr lang="en-GB"/>
        </a:p>
      </dgm:t>
    </dgm:pt>
    <dgm:pt modelId="{6B382212-AA15-480E-85BC-2BA9ED068CA1}" type="parTrans" cxnId="{C681A3F5-B21A-4307-8C76-4012D8299F61}">
      <dgm:prSet/>
      <dgm:spPr>
        <a:solidFill>
          <a:schemeClr val="accent1">
            <a:lumMod val="20000"/>
            <a:lumOff val="80000"/>
          </a:schemeClr>
        </a:solidFill>
      </dgm:spPr>
      <dgm:t>
        <a:bodyPr/>
        <a:lstStyle/>
        <a:p>
          <a:endParaRPr lang="en-GB"/>
        </a:p>
      </dgm:t>
    </dgm:pt>
    <dgm:pt modelId="{AD3B275F-33BF-444F-BB8C-0585E1FEEB42}" type="sibTrans" cxnId="{C681A3F5-B21A-4307-8C76-4012D8299F61}">
      <dgm:prSet/>
      <dgm:spPr/>
      <dgm:t>
        <a:bodyPr/>
        <a:lstStyle/>
        <a:p>
          <a:endParaRPr lang="en-GB"/>
        </a:p>
      </dgm:t>
    </dgm:pt>
    <dgm:pt modelId="{80FCB9D0-09D2-408D-A7B7-6B81A53E0B78}" type="pres">
      <dgm:prSet presAssocID="{0A545847-1722-4365-91E7-A401F6B8BE5B}" presName="cycle" presStyleCnt="0">
        <dgm:presLayoutVars>
          <dgm:chMax val="1"/>
          <dgm:dir/>
          <dgm:animLvl val="ctr"/>
          <dgm:resizeHandles val="exact"/>
        </dgm:presLayoutVars>
      </dgm:prSet>
      <dgm:spPr/>
    </dgm:pt>
    <dgm:pt modelId="{6BE35B83-2E3C-4DDC-9AE0-6123D3776A79}" type="pres">
      <dgm:prSet presAssocID="{A5F0B69B-39F0-4B67-9F85-634A8F1D0DC6}" presName="centerShape" presStyleLbl="node0" presStyleIdx="0" presStyleCnt="1" custLinFactNeighborY="-77738"/>
      <dgm:spPr/>
    </dgm:pt>
    <dgm:pt modelId="{682B5825-E5CE-44BE-B0D9-14DBE2EF0B21}" type="pres">
      <dgm:prSet presAssocID="{A950CBB8-62D5-494A-9052-35CCB2868C3B}" presName="parTrans" presStyleLbl="bgSibTrans2D1" presStyleIdx="0" presStyleCnt="3" custAng="10532065" custScaleX="43246" custLinFactNeighborX="37114" custLinFactNeighborY="-11233"/>
      <dgm:spPr/>
    </dgm:pt>
    <dgm:pt modelId="{BC036D0B-7FD1-4C16-A700-AF7DCB8146BE}" type="pres">
      <dgm:prSet presAssocID="{2FEE1D55-011C-47C4-97D3-EDC4064DD35E}" presName="node" presStyleLbl="node1" presStyleIdx="0" presStyleCnt="3" custRadScaleRad="116029" custRadScaleInc="-8742">
        <dgm:presLayoutVars>
          <dgm:bulletEnabled val="1"/>
        </dgm:presLayoutVars>
      </dgm:prSet>
      <dgm:spPr/>
    </dgm:pt>
    <dgm:pt modelId="{9C4914C4-C247-4EEA-BE9C-0421CFDD61C7}" type="pres">
      <dgm:prSet presAssocID="{55AB0AC5-CE24-43CB-8C89-3BDAE1DEC997}" presName="parTrans" presStyleLbl="bgSibTrans2D1" presStyleIdx="1" presStyleCnt="3" custAng="10800000" custScaleX="67042" custLinFactY="-9322" custLinFactNeighborX="337" custLinFactNeighborY="-100000"/>
      <dgm:spPr/>
    </dgm:pt>
    <dgm:pt modelId="{2D1E15EB-34DF-4E37-852A-6226E583B1E1}" type="pres">
      <dgm:prSet presAssocID="{14E02A53-4BC1-4909-8568-5D9BE455AE83}" presName="node" presStyleLbl="node1" presStyleIdx="1" presStyleCnt="3" custRadScaleRad="853" custRadScaleInc="-300000">
        <dgm:presLayoutVars>
          <dgm:bulletEnabled val="1"/>
        </dgm:presLayoutVars>
      </dgm:prSet>
      <dgm:spPr/>
    </dgm:pt>
    <dgm:pt modelId="{9F3E5432-4917-490C-AB6A-1416938C0914}" type="pres">
      <dgm:prSet presAssocID="{6B382212-AA15-480E-85BC-2BA9ED068CA1}" presName="parTrans" presStyleLbl="bgSibTrans2D1" presStyleIdx="2" presStyleCnt="3" custAng="11076498" custScaleX="52920" custLinFactNeighborX="-38852" custLinFactNeighborY="-17233"/>
      <dgm:spPr/>
    </dgm:pt>
    <dgm:pt modelId="{74A813D2-08A7-404A-B787-4FD7FF666D1A}" type="pres">
      <dgm:prSet presAssocID="{95469701-C2FA-4654-B8B1-8FEA8682F5D7}" presName="node" presStyleLbl="node1" presStyleIdx="2" presStyleCnt="3" custRadScaleRad="116652" custRadScaleInc="9033">
        <dgm:presLayoutVars>
          <dgm:bulletEnabled val="1"/>
        </dgm:presLayoutVars>
      </dgm:prSet>
      <dgm:spPr/>
    </dgm:pt>
  </dgm:ptLst>
  <dgm:cxnLst>
    <dgm:cxn modelId="{FEB27D04-8021-4D6F-8FE1-685A78C6086D}" type="presOf" srcId="{0A545847-1722-4365-91E7-A401F6B8BE5B}" destId="{80FCB9D0-09D2-408D-A7B7-6B81A53E0B78}" srcOrd="0" destOrd="0" presId="urn:microsoft.com/office/officeart/2005/8/layout/radial4"/>
    <dgm:cxn modelId="{92490105-AA33-4168-8E23-0E17EFD2386F}" srcId="{0A545847-1722-4365-91E7-A401F6B8BE5B}" destId="{A5F0B69B-39F0-4B67-9F85-634A8F1D0DC6}" srcOrd="0" destOrd="0" parTransId="{7B37093A-F381-4255-A376-75510C538F68}" sibTransId="{3B07CF46-434A-4EC6-807C-FFB53E8ADBFE}"/>
    <dgm:cxn modelId="{14E6710B-887C-41DB-9462-3A596351CE27}" srcId="{A5F0B69B-39F0-4B67-9F85-634A8F1D0DC6}" destId="{14E02A53-4BC1-4909-8568-5D9BE455AE83}" srcOrd="1" destOrd="0" parTransId="{55AB0AC5-CE24-43CB-8C89-3BDAE1DEC997}" sibTransId="{1F47A562-EF0A-42DE-BB50-382C45C9E532}"/>
    <dgm:cxn modelId="{2EFFAB20-3C5E-4BC9-B8D4-A706027F7C57}" type="presOf" srcId="{A950CBB8-62D5-494A-9052-35CCB2868C3B}" destId="{682B5825-E5CE-44BE-B0D9-14DBE2EF0B21}" srcOrd="0" destOrd="0" presId="urn:microsoft.com/office/officeart/2005/8/layout/radial4"/>
    <dgm:cxn modelId="{C75FF720-CCB0-4281-9B7A-3847A17E1AEA}" type="presOf" srcId="{14E02A53-4BC1-4909-8568-5D9BE455AE83}" destId="{2D1E15EB-34DF-4E37-852A-6226E583B1E1}" srcOrd="0" destOrd="0" presId="urn:microsoft.com/office/officeart/2005/8/layout/radial4"/>
    <dgm:cxn modelId="{1E15A13E-5E6A-4F1D-814C-CE4D808192F0}" type="presOf" srcId="{6B382212-AA15-480E-85BC-2BA9ED068CA1}" destId="{9F3E5432-4917-490C-AB6A-1416938C0914}" srcOrd="0" destOrd="0" presId="urn:microsoft.com/office/officeart/2005/8/layout/radial4"/>
    <dgm:cxn modelId="{A85A1184-3103-4164-94F7-180891F9A2BA}" type="presOf" srcId="{95469701-C2FA-4654-B8B1-8FEA8682F5D7}" destId="{74A813D2-08A7-404A-B787-4FD7FF666D1A}" srcOrd="0" destOrd="0" presId="urn:microsoft.com/office/officeart/2005/8/layout/radial4"/>
    <dgm:cxn modelId="{9204B29F-7992-410A-9DB6-0D3FC5070712}" type="presOf" srcId="{A5F0B69B-39F0-4B67-9F85-634A8F1D0DC6}" destId="{6BE35B83-2E3C-4DDC-9AE0-6123D3776A79}" srcOrd="0" destOrd="0" presId="urn:microsoft.com/office/officeart/2005/8/layout/radial4"/>
    <dgm:cxn modelId="{7A66D9B9-B1F0-4548-A53F-37C79D93FF6B}" type="presOf" srcId="{55AB0AC5-CE24-43CB-8C89-3BDAE1DEC997}" destId="{9C4914C4-C247-4EEA-BE9C-0421CFDD61C7}" srcOrd="0" destOrd="0" presId="urn:microsoft.com/office/officeart/2005/8/layout/radial4"/>
    <dgm:cxn modelId="{A9439CBD-692E-4C31-93E9-23E8B1F54626}" srcId="{A5F0B69B-39F0-4B67-9F85-634A8F1D0DC6}" destId="{2FEE1D55-011C-47C4-97D3-EDC4064DD35E}" srcOrd="0" destOrd="0" parTransId="{A950CBB8-62D5-494A-9052-35CCB2868C3B}" sibTransId="{39CD5C6F-9529-4134-87E0-8431B593834A}"/>
    <dgm:cxn modelId="{398A37C3-4418-4010-9B2D-B36C83F2C5EA}" type="presOf" srcId="{2FEE1D55-011C-47C4-97D3-EDC4064DD35E}" destId="{BC036D0B-7FD1-4C16-A700-AF7DCB8146BE}" srcOrd="0" destOrd="0" presId="urn:microsoft.com/office/officeart/2005/8/layout/radial4"/>
    <dgm:cxn modelId="{C681A3F5-B21A-4307-8C76-4012D8299F61}" srcId="{A5F0B69B-39F0-4B67-9F85-634A8F1D0DC6}" destId="{95469701-C2FA-4654-B8B1-8FEA8682F5D7}" srcOrd="2" destOrd="0" parTransId="{6B382212-AA15-480E-85BC-2BA9ED068CA1}" sibTransId="{AD3B275F-33BF-444F-BB8C-0585E1FEEB42}"/>
    <dgm:cxn modelId="{CBC60A85-8664-4F37-B7B7-FC843BB369E7}" type="presParOf" srcId="{80FCB9D0-09D2-408D-A7B7-6B81A53E0B78}" destId="{6BE35B83-2E3C-4DDC-9AE0-6123D3776A79}" srcOrd="0" destOrd="0" presId="urn:microsoft.com/office/officeart/2005/8/layout/radial4"/>
    <dgm:cxn modelId="{A85B5FDB-141F-432B-923D-590B7F76B367}" type="presParOf" srcId="{80FCB9D0-09D2-408D-A7B7-6B81A53E0B78}" destId="{682B5825-E5CE-44BE-B0D9-14DBE2EF0B21}" srcOrd="1" destOrd="0" presId="urn:microsoft.com/office/officeart/2005/8/layout/radial4"/>
    <dgm:cxn modelId="{B49215D9-BA30-41D0-A5A8-FC165802DD43}" type="presParOf" srcId="{80FCB9D0-09D2-408D-A7B7-6B81A53E0B78}" destId="{BC036D0B-7FD1-4C16-A700-AF7DCB8146BE}" srcOrd="2" destOrd="0" presId="urn:microsoft.com/office/officeart/2005/8/layout/radial4"/>
    <dgm:cxn modelId="{7C928D90-24D7-4940-A044-D40D3FBD838B}" type="presParOf" srcId="{80FCB9D0-09D2-408D-A7B7-6B81A53E0B78}" destId="{9C4914C4-C247-4EEA-BE9C-0421CFDD61C7}" srcOrd="3" destOrd="0" presId="urn:microsoft.com/office/officeart/2005/8/layout/radial4"/>
    <dgm:cxn modelId="{108E4C5E-4BB0-46A6-B2DD-66999BD8696D}" type="presParOf" srcId="{80FCB9D0-09D2-408D-A7B7-6B81A53E0B78}" destId="{2D1E15EB-34DF-4E37-852A-6226E583B1E1}" srcOrd="4" destOrd="0" presId="urn:microsoft.com/office/officeart/2005/8/layout/radial4"/>
    <dgm:cxn modelId="{2A151430-8A1C-42D4-8D71-A5A0B3FF5315}" type="presParOf" srcId="{80FCB9D0-09D2-408D-A7B7-6B81A53E0B78}" destId="{9F3E5432-4917-490C-AB6A-1416938C0914}" srcOrd="5" destOrd="0" presId="urn:microsoft.com/office/officeart/2005/8/layout/radial4"/>
    <dgm:cxn modelId="{5E07A67B-9177-4D1C-89B6-3A1D159DAB35}" type="presParOf" srcId="{80FCB9D0-09D2-408D-A7B7-6B81A53E0B78}" destId="{74A813D2-08A7-404A-B787-4FD7FF666D1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4AC6BB-A3C7-4A1F-92ED-2599D3F645BE}"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GB"/>
        </a:p>
      </dgm:t>
    </dgm:pt>
    <dgm:pt modelId="{4AD82656-AFEE-4E89-AB05-FA9AA820AF96}">
      <dgm:prSet phldrT="[Text]"/>
      <dgm:spPr/>
      <dgm:t>
        <a:bodyPr/>
        <a:lstStyle/>
        <a:p>
          <a:pPr>
            <a:buNone/>
          </a:pPr>
          <a:r>
            <a:rPr lang="en-CA">
              <a:latin typeface="+mj-lt"/>
            </a:rPr>
            <a:t>Cultural humility – personally and institutionally</a:t>
          </a:r>
          <a:endParaRPr lang="en-GB"/>
        </a:p>
      </dgm:t>
    </dgm:pt>
    <dgm:pt modelId="{377EBCC7-9CE2-4F05-8F6B-6193F2FA7E03}" type="parTrans" cxnId="{C8FBC68D-ECEB-4F0A-9151-7F0290CA68A4}">
      <dgm:prSet/>
      <dgm:spPr/>
      <dgm:t>
        <a:bodyPr/>
        <a:lstStyle/>
        <a:p>
          <a:endParaRPr lang="en-GB"/>
        </a:p>
      </dgm:t>
    </dgm:pt>
    <dgm:pt modelId="{98CDD05F-8B23-4B93-9370-C6FB4648813E}" type="sibTrans" cxnId="{C8FBC68D-ECEB-4F0A-9151-7F0290CA68A4}">
      <dgm:prSet/>
      <dgm:spPr/>
      <dgm:t>
        <a:bodyPr/>
        <a:lstStyle/>
        <a:p>
          <a:endParaRPr lang="en-GB"/>
        </a:p>
      </dgm:t>
    </dgm:pt>
    <dgm:pt modelId="{DFC81610-25F8-4C43-90A5-0E1E16CEF348}">
      <dgm:prSet phldrT="[Text]"/>
      <dgm:spPr/>
      <dgm:t>
        <a:bodyPr/>
        <a:lstStyle/>
        <a:p>
          <a:pPr>
            <a:buNone/>
          </a:pPr>
          <a:r>
            <a:rPr lang="en-CA">
              <a:latin typeface="+mj-lt"/>
            </a:rPr>
            <a:t>Pluralistic community building</a:t>
          </a:r>
          <a:endParaRPr lang="en-GB"/>
        </a:p>
      </dgm:t>
    </dgm:pt>
    <dgm:pt modelId="{B5D86899-1EBB-47F9-A589-3A4CCBF148AC}" type="parTrans" cxnId="{489FAC74-FD2A-4F97-9CCC-1697AB68B6A8}">
      <dgm:prSet/>
      <dgm:spPr/>
      <dgm:t>
        <a:bodyPr/>
        <a:lstStyle/>
        <a:p>
          <a:endParaRPr lang="en-GB"/>
        </a:p>
      </dgm:t>
    </dgm:pt>
    <dgm:pt modelId="{4ABEDBE5-C343-4587-8BE7-6D762FAEE884}" type="sibTrans" cxnId="{489FAC74-FD2A-4F97-9CCC-1697AB68B6A8}">
      <dgm:prSet/>
      <dgm:spPr/>
      <dgm:t>
        <a:bodyPr/>
        <a:lstStyle/>
        <a:p>
          <a:endParaRPr lang="en-GB"/>
        </a:p>
      </dgm:t>
    </dgm:pt>
    <dgm:pt modelId="{95958FD8-93BA-46B8-97DB-FEB0A0296C2D}">
      <dgm:prSet phldrT="[Text]"/>
      <dgm:spPr/>
      <dgm:t>
        <a:bodyPr/>
        <a:lstStyle/>
        <a:p>
          <a:pPr>
            <a:buNone/>
          </a:pPr>
          <a:r>
            <a:rPr lang="en-US">
              <a:latin typeface="+mj-lt"/>
            </a:rPr>
            <a:t>Fostering these values with the communities that make up our university and region</a:t>
          </a:r>
          <a:endParaRPr lang="en-GB">
            <a:latin typeface="+mj-lt"/>
          </a:endParaRPr>
        </a:p>
      </dgm:t>
    </dgm:pt>
    <dgm:pt modelId="{E7E31F12-E39C-4892-879C-DC2AFC39A369}" type="parTrans" cxnId="{08F9129B-FC3E-4931-BA8D-F36C4A394C68}">
      <dgm:prSet/>
      <dgm:spPr/>
      <dgm:t>
        <a:bodyPr/>
        <a:lstStyle/>
        <a:p>
          <a:endParaRPr lang="en-GB"/>
        </a:p>
      </dgm:t>
    </dgm:pt>
    <dgm:pt modelId="{23B1FD73-EE65-4F76-899D-CCE88BD02CBC}" type="sibTrans" cxnId="{08F9129B-FC3E-4931-BA8D-F36C4A394C68}">
      <dgm:prSet/>
      <dgm:spPr/>
      <dgm:t>
        <a:bodyPr/>
        <a:lstStyle/>
        <a:p>
          <a:endParaRPr lang="en-GB"/>
        </a:p>
      </dgm:t>
    </dgm:pt>
    <dgm:pt modelId="{8D9BE454-55A7-43CF-9DF6-14B0C9A8E9CC}" type="pres">
      <dgm:prSet presAssocID="{6F4AC6BB-A3C7-4A1F-92ED-2599D3F645BE}" presName="cycle" presStyleCnt="0">
        <dgm:presLayoutVars>
          <dgm:dir/>
          <dgm:resizeHandles val="exact"/>
        </dgm:presLayoutVars>
      </dgm:prSet>
      <dgm:spPr/>
    </dgm:pt>
    <dgm:pt modelId="{0B39BF5A-5657-4681-968D-3E6F7C0A61EE}" type="pres">
      <dgm:prSet presAssocID="{4AD82656-AFEE-4E89-AB05-FA9AA820AF96}" presName="dummy" presStyleCnt="0"/>
      <dgm:spPr/>
    </dgm:pt>
    <dgm:pt modelId="{A3E7F387-656A-4809-9FEF-BDD6416BB7BA}" type="pres">
      <dgm:prSet presAssocID="{4AD82656-AFEE-4E89-AB05-FA9AA820AF96}" presName="node" presStyleLbl="revTx" presStyleIdx="0" presStyleCnt="3">
        <dgm:presLayoutVars>
          <dgm:bulletEnabled val="1"/>
        </dgm:presLayoutVars>
      </dgm:prSet>
      <dgm:spPr/>
    </dgm:pt>
    <dgm:pt modelId="{17B9C282-C6DF-423F-B077-497D6438E2B3}" type="pres">
      <dgm:prSet presAssocID="{98CDD05F-8B23-4B93-9370-C6FB4648813E}" presName="sibTrans" presStyleLbl="node1" presStyleIdx="0" presStyleCnt="3"/>
      <dgm:spPr/>
    </dgm:pt>
    <dgm:pt modelId="{420B15FF-607D-4F7E-868B-CC7E77829126}" type="pres">
      <dgm:prSet presAssocID="{DFC81610-25F8-4C43-90A5-0E1E16CEF348}" presName="dummy" presStyleCnt="0"/>
      <dgm:spPr/>
    </dgm:pt>
    <dgm:pt modelId="{0BBF162A-C64A-42B5-A5C0-8DDF87F8E0B2}" type="pres">
      <dgm:prSet presAssocID="{DFC81610-25F8-4C43-90A5-0E1E16CEF348}" presName="node" presStyleLbl="revTx" presStyleIdx="1" presStyleCnt="3">
        <dgm:presLayoutVars>
          <dgm:bulletEnabled val="1"/>
        </dgm:presLayoutVars>
      </dgm:prSet>
      <dgm:spPr/>
    </dgm:pt>
    <dgm:pt modelId="{D8C59FBF-C31D-4C3E-AAA0-98F28A9E7F52}" type="pres">
      <dgm:prSet presAssocID="{4ABEDBE5-C343-4587-8BE7-6D762FAEE884}" presName="sibTrans" presStyleLbl="node1" presStyleIdx="1" presStyleCnt="3"/>
      <dgm:spPr/>
    </dgm:pt>
    <dgm:pt modelId="{DFDBE275-8D2C-49BD-B409-F10A0D90EB5E}" type="pres">
      <dgm:prSet presAssocID="{95958FD8-93BA-46B8-97DB-FEB0A0296C2D}" presName="dummy" presStyleCnt="0"/>
      <dgm:spPr/>
    </dgm:pt>
    <dgm:pt modelId="{41D49E10-0B37-41EF-9301-19350D0D4AB9}" type="pres">
      <dgm:prSet presAssocID="{95958FD8-93BA-46B8-97DB-FEB0A0296C2D}" presName="node" presStyleLbl="revTx" presStyleIdx="2" presStyleCnt="3">
        <dgm:presLayoutVars>
          <dgm:bulletEnabled val="1"/>
        </dgm:presLayoutVars>
      </dgm:prSet>
      <dgm:spPr/>
    </dgm:pt>
    <dgm:pt modelId="{C6517E9B-C4C0-4D0C-A4A8-5465CDCF8526}" type="pres">
      <dgm:prSet presAssocID="{23B1FD73-EE65-4F76-899D-CCE88BD02CBC}" presName="sibTrans" presStyleLbl="node1" presStyleIdx="2" presStyleCnt="3"/>
      <dgm:spPr/>
    </dgm:pt>
  </dgm:ptLst>
  <dgm:cxnLst>
    <dgm:cxn modelId="{6DAABE38-8A06-4F1B-8D35-E94E379487A7}" type="presOf" srcId="{DFC81610-25F8-4C43-90A5-0E1E16CEF348}" destId="{0BBF162A-C64A-42B5-A5C0-8DDF87F8E0B2}" srcOrd="0" destOrd="0" presId="urn:microsoft.com/office/officeart/2005/8/layout/cycle1"/>
    <dgm:cxn modelId="{3AC69465-5F51-4AB9-B081-4089D6586D06}" type="presOf" srcId="{95958FD8-93BA-46B8-97DB-FEB0A0296C2D}" destId="{41D49E10-0B37-41EF-9301-19350D0D4AB9}" srcOrd="0" destOrd="0" presId="urn:microsoft.com/office/officeart/2005/8/layout/cycle1"/>
    <dgm:cxn modelId="{D7AE3B54-2DC9-4BB4-A538-62BF781FA407}" type="presOf" srcId="{23B1FD73-EE65-4F76-899D-CCE88BD02CBC}" destId="{C6517E9B-C4C0-4D0C-A4A8-5465CDCF8526}" srcOrd="0" destOrd="0" presId="urn:microsoft.com/office/officeart/2005/8/layout/cycle1"/>
    <dgm:cxn modelId="{489FAC74-FD2A-4F97-9CCC-1697AB68B6A8}" srcId="{6F4AC6BB-A3C7-4A1F-92ED-2599D3F645BE}" destId="{DFC81610-25F8-4C43-90A5-0E1E16CEF348}" srcOrd="1" destOrd="0" parTransId="{B5D86899-1EBB-47F9-A589-3A4CCBF148AC}" sibTransId="{4ABEDBE5-C343-4587-8BE7-6D762FAEE884}"/>
    <dgm:cxn modelId="{AA762258-7703-43F7-A8E7-2EF26DEF5A6D}" type="presOf" srcId="{4AD82656-AFEE-4E89-AB05-FA9AA820AF96}" destId="{A3E7F387-656A-4809-9FEF-BDD6416BB7BA}" srcOrd="0" destOrd="0" presId="urn:microsoft.com/office/officeart/2005/8/layout/cycle1"/>
    <dgm:cxn modelId="{C8FBC68D-ECEB-4F0A-9151-7F0290CA68A4}" srcId="{6F4AC6BB-A3C7-4A1F-92ED-2599D3F645BE}" destId="{4AD82656-AFEE-4E89-AB05-FA9AA820AF96}" srcOrd="0" destOrd="0" parTransId="{377EBCC7-9CE2-4F05-8F6B-6193F2FA7E03}" sibTransId="{98CDD05F-8B23-4B93-9370-C6FB4648813E}"/>
    <dgm:cxn modelId="{08F9129B-FC3E-4931-BA8D-F36C4A394C68}" srcId="{6F4AC6BB-A3C7-4A1F-92ED-2599D3F645BE}" destId="{95958FD8-93BA-46B8-97DB-FEB0A0296C2D}" srcOrd="2" destOrd="0" parTransId="{E7E31F12-E39C-4892-879C-DC2AFC39A369}" sibTransId="{23B1FD73-EE65-4F76-899D-CCE88BD02CBC}"/>
    <dgm:cxn modelId="{412010B3-72EF-4396-A924-362D178879B3}" type="presOf" srcId="{98CDD05F-8B23-4B93-9370-C6FB4648813E}" destId="{17B9C282-C6DF-423F-B077-497D6438E2B3}" srcOrd="0" destOrd="0" presId="urn:microsoft.com/office/officeart/2005/8/layout/cycle1"/>
    <dgm:cxn modelId="{A9E1ACBF-8C65-41E3-86D9-DB388CC6AB41}" type="presOf" srcId="{4ABEDBE5-C343-4587-8BE7-6D762FAEE884}" destId="{D8C59FBF-C31D-4C3E-AAA0-98F28A9E7F52}" srcOrd="0" destOrd="0" presId="urn:microsoft.com/office/officeart/2005/8/layout/cycle1"/>
    <dgm:cxn modelId="{25A6D6F0-C5C7-421B-BFFA-300CCA9480F8}" type="presOf" srcId="{6F4AC6BB-A3C7-4A1F-92ED-2599D3F645BE}" destId="{8D9BE454-55A7-43CF-9DF6-14B0C9A8E9CC}" srcOrd="0" destOrd="0" presId="urn:microsoft.com/office/officeart/2005/8/layout/cycle1"/>
    <dgm:cxn modelId="{19C7A21F-79C4-48D3-926A-C4418738B559}" type="presParOf" srcId="{8D9BE454-55A7-43CF-9DF6-14B0C9A8E9CC}" destId="{0B39BF5A-5657-4681-968D-3E6F7C0A61EE}" srcOrd="0" destOrd="0" presId="urn:microsoft.com/office/officeart/2005/8/layout/cycle1"/>
    <dgm:cxn modelId="{C92B4BDF-34C3-4EAD-B62B-67FF8CEA7777}" type="presParOf" srcId="{8D9BE454-55A7-43CF-9DF6-14B0C9A8E9CC}" destId="{A3E7F387-656A-4809-9FEF-BDD6416BB7BA}" srcOrd="1" destOrd="0" presId="urn:microsoft.com/office/officeart/2005/8/layout/cycle1"/>
    <dgm:cxn modelId="{10DFAAD4-72D6-4AC1-A3D1-8EDFC807098C}" type="presParOf" srcId="{8D9BE454-55A7-43CF-9DF6-14B0C9A8E9CC}" destId="{17B9C282-C6DF-423F-B077-497D6438E2B3}" srcOrd="2" destOrd="0" presId="urn:microsoft.com/office/officeart/2005/8/layout/cycle1"/>
    <dgm:cxn modelId="{DC1EE708-C385-4801-9872-D867E7247B3F}" type="presParOf" srcId="{8D9BE454-55A7-43CF-9DF6-14B0C9A8E9CC}" destId="{420B15FF-607D-4F7E-868B-CC7E77829126}" srcOrd="3" destOrd="0" presId="urn:microsoft.com/office/officeart/2005/8/layout/cycle1"/>
    <dgm:cxn modelId="{59527D69-401C-4574-82E9-BBDD884F8CFA}" type="presParOf" srcId="{8D9BE454-55A7-43CF-9DF6-14B0C9A8E9CC}" destId="{0BBF162A-C64A-42B5-A5C0-8DDF87F8E0B2}" srcOrd="4" destOrd="0" presId="urn:microsoft.com/office/officeart/2005/8/layout/cycle1"/>
    <dgm:cxn modelId="{633448F6-D0CB-442A-A8C6-BBE53B8DFC62}" type="presParOf" srcId="{8D9BE454-55A7-43CF-9DF6-14B0C9A8E9CC}" destId="{D8C59FBF-C31D-4C3E-AAA0-98F28A9E7F52}" srcOrd="5" destOrd="0" presId="urn:microsoft.com/office/officeart/2005/8/layout/cycle1"/>
    <dgm:cxn modelId="{1476803E-BD0C-4AD0-AE26-8CBB1382CA2C}" type="presParOf" srcId="{8D9BE454-55A7-43CF-9DF6-14B0C9A8E9CC}" destId="{DFDBE275-8D2C-49BD-B409-F10A0D90EB5E}" srcOrd="6" destOrd="0" presId="urn:microsoft.com/office/officeart/2005/8/layout/cycle1"/>
    <dgm:cxn modelId="{8AB2FCA4-10E8-47EB-8B3E-77E4F44D86CB}" type="presParOf" srcId="{8D9BE454-55A7-43CF-9DF6-14B0C9A8E9CC}" destId="{41D49E10-0B37-41EF-9301-19350D0D4AB9}" srcOrd="7" destOrd="0" presId="urn:microsoft.com/office/officeart/2005/8/layout/cycle1"/>
    <dgm:cxn modelId="{D537F8BC-B4AA-4F0F-9438-152E066F3337}" type="presParOf" srcId="{8D9BE454-55A7-43CF-9DF6-14B0C9A8E9CC}" destId="{C6517E9B-C4C0-4D0C-A4A8-5465CDCF8526}"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C996B1-16C8-4E9C-BCE5-848CA6F0E9FB}"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GB"/>
        </a:p>
      </dgm:t>
    </dgm:pt>
    <dgm:pt modelId="{8BCF7DF9-E62A-4B5B-A62A-B23CC935EAD4}">
      <dgm:prSet phldrT="[Text]"/>
      <dgm:spPr>
        <a:solidFill>
          <a:schemeClr val="accent1">
            <a:lumMod val="40000"/>
            <a:lumOff val="60000"/>
          </a:schemeClr>
        </a:solidFill>
      </dgm:spPr>
      <dgm:t>
        <a:bodyPr/>
        <a:lstStyle/>
        <a:p>
          <a:r>
            <a:rPr lang="en-CA">
              <a:solidFill>
                <a:srgbClr val="002E5F"/>
              </a:solidFill>
            </a:rPr>
            <a:t>A globally engaged community</a:t>
          </a:r>
          <a:endParaRPr lang="en-GB">
            <a:solidFill>
              <a:srgbClr val="002E5F"/>
            </a:solidFill>
          </a:endParaRPr>
        </a:p>
      </dgm:t>
    </dgm:pt>
    <dgm:pt modelId="{A82A6C39-C4CC-44D5-96EE-69BAD3961D47}" type="parTrans" cxnId="{5CF28F28-970F-4EC2-B50D-CD5D1511BB42}">
      <dgm:prSet/>
      <dgm:spPr/>
      <dgm:t>
        <a:bodyPr/>
        <a:lstStyle/>
        <a:p>
          <a:endParaRPr lang="en-GB"/>
        </a:p>
      </dgm:t>
    </dgm:pt>
    <dgm:pt modelId="{A606427E-CB5F-42D7-AD93-E328903F9065}" type="sibTrans" cxnId="{5CF28F28-970F-4EC2-B50D-CD5D1511BB42}">
      <dgm:prSet/>
      <dgm:spPr/>
      <dgm:t>
        <a:bodyPr/>
        <a:lstStyle/>
        <a:p>
          <a:endParaRPr lang="en-GB"/>
        </a:p>
      </dgm:t>
    </dgm:pt>
    <dgm:pt modelId="{0ED62489-164F-449E-B486-CF258217F2F1}">
      <dgm:prSet phldrT="[Text]" custT="1"/>
      <dgm:spPr/>
      <dgm:t>
        <a:bodyPr/>
        <a:lstStyle/>
        <a:p>
          <a:pPr>
            <a:buFont typeface="+mj-lt"/>
            <a:buNone/>
          </a:pPr>
          <a:r>
            <a:rPr lang="en-CA" sz="1600">
              <a:effectLst/>
              <a:latin typeface="+mj-lt"/>
              <a:ea typeface="Calibri" panose="020F0502020204030204" pitchFamily="34" charset="0"/>
            </a:rPr>
            <a:t>Recognizing the distinctive ways in which student clubs enrich the global university community through reciprocal relationship building.</a:t>
          </a:r>
          <a:endParaRPr lang="en-GB" sz="1600"/>
        </a:p>
      </dgm:t>
    </dgm:pt>
    <dgm:pt modelId="{DFE6FF61-9115-4572-8C00-C3839547FAD7}" type="parTrans" cxnId="{751A1040-E18C-48EA-A12D-366247C1D07A}">
      <dgm:prSet/>
      <dgm:spPr/>
      <dgm:t>
        <a:bodyPr/>
        <a:lstStyle/>
        <a:p>
          <a:endParaRPr lang="en-GB"/>
        </a:p>
      </dgm:t>
    </dgm:pt>
    <dgm:pt modelId="{707E43D7-F1E4-4D3A-9776-65B6E8206969}" type="sibTrans" cxnId="{751A1040-E18C-48EA-A12D-366247C1D07A}">
      <dgm:prSet/>
      <dgm:spPr/>
      <dgm:t>
        <a:bodyPr/>
        <a:lstStyle/>
        <a:p>
          <a:endParaRPr lang="en-GB"/>
        </a:p>
      </dgm:t>
    </dgm:pt>
    <dgm:pt modelId="{0B8A654B-1D59-4D97-90C1-A1E51C1B22AC}">
      <dgm:prSet phldrT="[Text]" custT="1"/>
      <dgm:spPr/>
      <dgm:t>
        <a:bodyPr/>
        <a:lstStyle/>
        <a:p>
          <a:pPr>
            <a:buFont typeface="+mj-lt"/>
            <a:buNone/>
          </a:pPr>
          <a:r>
            <a:rPr lang="en-US" sz="1600">
              <a:latin typeface="+mj-lt"/>
              <a:ea typeface="Calibri" panose="020F0502020204030204" pitchFamily="34" charset="0"/>
            </a:rPr>
            <a:t>Integrating a</a:t>
          </a:r>
          <a:r>
            <a:rPr lang="en-US" sz="1600">
              <a:effectLst/>
              <a:latin typeface="+mj-lt"/>
              <a:ea typeface="Calibri" panose="020F0502020204030204" pitchFamily="34" charset="0"/>
            </a:rPr>
            <a:t>nti-racism and inter-cultural awareness and humility training</a:t>
          </a:r>
          <a:r>
            <a:rPr lang="en-US" sz="1600">
              <a:latin typeface="+mj-lt"/>
              <a:ea typeface="Calibri" panose="020F0502020204030204" pitchFamily="34" charset="0"/>
            </a:rPr>
            <a:t> into our global engagement practice.</a:t>
          </a:r>
          <a:endParaRPr lang="en-GB" sz="1600"/>
        </a:p>
      </dgm:t>
    </dgm:pt>
    <dgm:pt modelId="{4FAD9D4F-1844-4BDF-B32F-A1CF8AD9309F}" type="parTrans" cxnId="{3585BB17-BA06-475C-B6EA-6B0938F7E196}">
      <dgm:prSet/>
      <dgm:spPr/>
      <dgm:t>
        <a:bodyPr/>
        <a:lstStyle/>
        <a:p>
          <a:endParaRPr lang="en-GB"/>
        </a:p>
      </dgm:t>
    </dgm:pt>
    <dgm:pt modelId="{645F832A-1935-4924-8693-F973817C3833}" type="sibTrans" cxnId="{3585BB17-BA06-475C-B6EA-6B0938F7E196}">
      <dgm:prSet/>
      <dgm:spPr/>
      <dgm:t>
        <a:bodyPr/>
        <a:lstStyle/>
        <a:p>
          <a:endParaRPr lang="en-GB"/>
        </a:p>
      </dgm:t>
    </dgm:pt>
    <dgm:pt modelId="{AC106D41-367B-4955-9AF6-F023EB0641D0}">
      <dgm:prSet phldrT="[Text]" custT="1"/>
      <dgm:spPr/>
      <dgm:t>
        <a:bodyPr/>
        <a:lstStyle/>
        <a:p>
          <a:pPr>
            <a:buFont typeface="+mj-lt"/>
            <a:buNone/>
          </a:pPr>
          <a:r>
            <a:rPr lang="en-US" sz="1600">
              <a:latin typeface="+mj-lt"/>
              <a:ea typeface="Calibri" panose="020F0502020204030204" pitchFamily="34" charset="0"/>
            </a:rPr>
            <a:t>Enhancing global engagement opportunities at the BISC.</a:t>
          </a:r>
          <a:endParaRPr lang="en-GB" sz="1600"/>
        </a:p>
      </dgm:t>
    </dgm:pt>
    <dgm:pt modelId="{6AF7C64B-5869-4115-95B6-F393731E14DA}" type="parTrans" cxnId="{0278ED1C-70AF-4CAF-A606-FD1FCD287F27}">
      <dgm:prSet/>
      <dgm:spPr/>
      <dgm:t>
        <a:bodyPr/>
        <a:lstStyle/>
        <a:p>
          <a:endParaRPr lang="en-GB"/>
        </a:p>
      </dgm:t>
    </dgm:pt>
    <dgm:pt modelId="{1D0DBC5C-F279-441B-8C6A-AB5B6E680047}" type="sibTrans" cxnId="{0278ED1C-70AF-4CAF-A606-FD1FCD287F27}">
      <dgm:prSet/>
      <dgm:spPr/>
      <dgm:t>
        <a:bodyPr/>
        <a:lstStyle/>
        <a:p>
          <a:endParaRPr lang="en-GB"/>
        </a:p>
      </dgm:t>
    </dgm:pt>
    <dgm:pt modelId="{4AB4A2D3-CE64-4B03-9C84-9CBF860D62A5}">
      <dgm:prSet phldrT="[Text]" custT="1"/>
      <dgm:spPr/>
      <dgm:t>
        <a:bodyPr/>
        <a:lstStyle/>
        <a:p>
          <a:pPr>
            <a:buFont typeface="+mj-lt"/>
            <a:buNone/>
          </a:pPr>
          <a:r>
            <a:rPr lang="en-US" sz="1600">
              <a:latin typeface="+mj-lt"/>
              <a:ea typeface="Calibri" panose="020F0502020204030204" pitchFamily="34" charset="0"/>
            </a:rPr>
            <a:t>Engaging in reciprocal relationships with partners in our broader community.</a:t>
          </a:r>
          <a:endParaRPr lang="en-GB" sz="1600"/>
        </a:p>
      </dgm:t>
    </dgm:pt>
    <dgm:pt modelId="{103F1CC3-3516-4867-A3CF-E67B08CDB6B0}" type="parTrans" cxnId="{7F07D994-3F69-40DC-B40E-19CA20B98621}">
      <dgm:prSet/>
      <dgm:spPr/>
      <dgm:t>
        <a:bodyPr/>
        <a:lstStyle/>
        <a:p>
          <a:endParaRPr lang="en-GB"/>
        </a:p>
      </dgm:t>
    </dgm:pt>
    <dgm:pt modelId="{F2C9C2EB-05C6-41F0-AA94-E73BE33852F1}" type="sibTrans" cxnId="{7F07D994-3F69-40DC-B40E-19CA20B98621}">
      <dgm:prSet/>
      <dgm:spPr/>
      <dgm:t>
        <a:bodyPr/>
        <a:lstStyle/>
        <a:p>
          <a:endParaRPr lang="en-GB"/>
        </a:p>
      </dgm:t>
    </dgm:pt>
    <dgm:pt modelId="{8F1D4E53-8135-4BFB-A4D1-1FFB9E1C1B5B}">
      <dgm:prSet phldrT="[Text]" custT="1"/>
      <dgm:spPr/>
      <dgm:t>
        <a:bodyPr/>
        <a:lstStyle/>
        <a:p>
          <a:pPr>
            <a:buFont typeface="+mj-lt"/>
            <a:buNone/>
          </a:pPr>
          <a:r>
            <a:rPr lang="en-US" sz="1600">
              <a:latin typeface="+mj-lt"/>
              <a:ea typeface="Calibri" panose="020F0502020204030204" pitchFamily="34" charset="0"/>
            </a:rPr>
            <a:t>Understanding the potential of a university-wide engagement with SDGs to put this vision into practice</a:t>
          </a:r>
          <a:r>
            <a:rPr lang="en-US" sz="1600">
              <a:effectLst/>
              <a:latin typeface="+mj-lt"/>
              <a:ea typeface="Calibri" panose="020F0502020204030204" pitchFamily="34" charset="0"/>
            </a:rPr>
            <a:t>.</a:t>
          </a:r>
          <a:endParaRPr lang="en-GB" sz="1600"/>
        </a:p>
      </dgm:t>
    </dgm:pt>
    <dgm:pt modelId="{B4BC5EB5-7ACE-4438-A700-E447C21F0B10}" type="parTrans" cxnId="{B11BBAF7-83D3-47B3-BA19-F0B2885B4342}">
      <dgm:prSet/>
      <dgm:spPr/>
      <dgm:t>
        <a:bodyPr/>
        <a:lstStyle/>
        <a:p>
          <a:endParaRPr lang="en-GB"/>
        </a:p>
      </dgm:t>
    </dgm:pt>
    <dgm:pt modelId="{312700DA-4867-42C7-AEC7-CEFEF8AC1C6E}" type="sibTrans" cxnId="{B11BBAF7-83D3-47B3-BA19-F0B2885B4342}">
      <dgm:prSet/>
      <dgm:spPr/>
      <dgm:t>
        <a:bodyPr/>
        <a:lstStyle/>
        <a:p>
          <a:endParaRPr lang="en-GB"/>
        </a:p>
      </dgm:t>
    </dgm:pt>
    <dgm:pt modelId="{BBB74BC0-310D-48F2-8E7E-4AF548D84FC2}">
      <dgm:prSet phldrT="[Text]" custT="1"/>
      <dgm:spPr/>
      <dgm:t>
        <a:bodyPr/>
        <a:lstStyle/>
        <a:p>
          <a:pPr>
            <a:buFont typeface="+mj-lt"/>
            <a:buNone/>
          </a:pPr>
          <a:r>
            <a:rPr lang="en-US" sz="1600">
              <a:effectLst/>
              <a:latin typeface="+mj-lt"/>
              <a:ea typeface="Calibri" panose="020F0502020204030204" pitchFamily="34" charset="0"/>
            </a:rPr>
            <a:t>Utilizing the university’s arts and cultural institutions and initiatives for deeper cultural expression </a:t>
          </a:r>
          <a:r>
            <a:rPr lang="en-CA" sz="1600">
              <a:latin typeface="+mj-lt"/>
            </a:rPr>
            <a:t>and engagement.</a:t>
          </a:r>
          <a:endParaRPr lang="en-GB" sz="1600"/>
        </a:p>
      </dgm:t>
    </dgm:pt>
    <dgm:pt modelId="{96C807C5-C992-4D48-A1C1-45312D4A3AA2}" type="parTrans" cxnId="{B4FC5082-2D59-4BD1-8C79-DF02020F1578}">
      <dgm:prSet/>
      <dgm:spPr/>
      <dgm:t>
        <a:bodyPr/>
        <a:lstStyle/>
        <a:p>
          <a:endParaRPr lang="en-GB"/>
        </a:p>
      </dgm:t>
    </dgm:pt>
    <dgm:pt modelId="{10D39809-0D2C-4456-8433-E2215D2ACF93}" type="sibTrans" cxnId="{B4FC5082-2D59-4BD1-8C79-DF02020F1578}">
      <dgm:prSet/>
      <dgm:spPr/>
      <dgm:t>
        <a:bodyPr/>
        <a:lstStyle/>
        <a:p>
          <a:endParaRPr lang="en-GB"/>
        </a:p>
      </dgm:t>
    </dgm:pt>
    <dgm:pt modelId="{6C0BF04F-CB33-4A1C-97D6-C48A4770A92C}" type="pres">
      <dgm:prSet presAssocID="{57C996B1-16C8-4E9C-BCE5-848CA6F0E9FB}" presName="cycle" presStyleCnt="0">
        <dgm:presLayoutVars>
          <dgm:chMax val="1"/>
          <dgm:dir/>
          <dgm:animLvl val="ctr"/>
          <dgm:resizeHandles val="exact"/>
        </dgm:presLayoutVars>
      </dgm:prSet>
      <dgm:spPr/>
    </dgm:pt>
    <dgm:pt modelId="{D089A12B-4EBA-4A3A-99DB-76F791BA9F92}" type="pres">
      <dgm:prSet presAssocID="{8BCF7DF9-E62A-4B5B-A62A-B23CC935EAD4}" presName="centerShape" presStyleLbl="node0" presStyleIdx="0" presStyleCnt="1"/>
      <dgm:spPr/>
    </dgm:pt>
    <dgm:pt modelId="{5CF08F30-17ED-4F56-BF8E-51FDE5BBED1B}" type="pres">
      <dgm:prSet presAssocID="{DFE6FF61-9115-4572-8C00-C3839547FAD7}" presName="Name9" presStyleLbl="parChTrans1D2" presStyleIdx="0" presStyleCnt="6"/>
      <dgm:spPr/>
    </dgm:pt>
    <dgm:pt modelId="{01715CA7-85A6-40B2-994F-6C97103FBC68}" type="pres">
      <dgm:prSet presAssocID="{DFE6FF61-9115-4572-8C00-C3839547FAD7}" presName="connTx" presStyleLbl="parChTrans1D2" presStyleIdx="0" presStyleCnt="6"/>
      <dgm:spPr/>
    </dgm:pt>
    <dgm:pt modelId="{7F4E1D4A-F710-45D3-AD42-CD0388CC1DAF}" type="pres">
      <dgm:prSet presAssocID="{0ED62489-164F-449E-B486-CF258217F2F1}" presName="node" presStyleLbl="node1" presStyleIdx="0" presStyleCnt="6" custScaleX="159025" custScaleY="137814">
        <dgm:presLayoutVars>
          <dgm:bulletEnabled val="1"/>
        </dgm:presLayoutVars>
      </dgm:prSet>
      <dgm:spPr/>
    </dgm:pt>
    <dgm:pt modelId="{22419A0D-30DF-4423-B8D5-94915FC4B38B}" type="pres">
      <dgm:prSet presAssocID="{4FAD9D4F-1844-4BDF-B32F-A1CF8AD9309F}" presName="Name9" presStyleLbl="parChTrans1D2" presStyleIdx="1" presStyleCnt="6"/>
      <dgm:spPr/>
    </dgm:pt>
    <dgm:pt modelId="{5EDCBF92-DBD5-4D8A-98CA-B3DCC24F599A}" type="pres">
      <dgm:prSet presAssocID="{4FAD9D4F-1844-4BDF-B32F-A1CF8AD9309F}" presName="connTx" presStyleLbl="parChTrans1D2" presStyleIdx="1" presStyleCnt="6"/>
      <dgm:spPr/>
    </dgm:pt>
    <dgm:pt modelId="{897FAE56-6985-4993-95EE-87E53E03A174}" type="pres">
      <dgm:prSet presAssocID="{0B8A654B-1D59-4D97-90C1-A1E51C1B22AC}" presName="node" presStyleLbl="node1" presStyleIdx="1" presStyleCnt="6" custScaleX="159025" custScaleY="137814" custRadScaleRad="207994" custRadScaleInc="33521">
        <dgm:presLayoutVars>
          <dgm:bulletEnabled val="1"/>
        </dgm:presLayoutVars>
      </dgm:prSet>
      <dgm:spPr/>
    </dgm:pt>
    <dgm:pt modelId="{999E74D3-E2D5-4B06-A7A7-0F6BDFAC248B}" type="pres">
      <dgm:prSet presAssocID="{B4BC5EB5-7ACE-4438-A700-E447C21F0B10}" presName="Name9" presStyleLbl="parChTrans1D2" presStyleIdx="2" presStyleCnt="6"/>
      <dgm:spPr/>
    </dgm:pt>
    <dgm:pt modelId="{4A84FC0B-B1F6-473A-BF57-2D454CAC97A7}" type="pres">
      <dgm:prSet presAssocID="{B4BC5EB5-7ACE-4438-A700-E447C21F0B10}" presName="connTx" presStyleLbl="parChTrans1D2" presStyleIdx="2" presStyleCnt="6"/>
      <dgm:spPr/>
    </dgm:pt>
    <dgm:pt modelId="{B30BEB86-82DB-4A65-886F-B8E08166C56B}" type="pres">
      <dgm:prSet presAssocID="{8F1D4E53-8135-4BFB-A4D1-1FFB9E1C1B5B}" presName="node" presStyleLbl="node1" presStyleIdx="2" presStyleCnt="6" custScaleX="159025" custScaleY="137814" custRadScaleRad="199318" custRadScaleInc="-36899">
        <dgm:presLayoutVars>
          <dgm:bulletEnabled val="1"/>
        </dgm:presLayoutVars>
      </dgm:prSet>
      <dgm:spPr/>
    </dgm:pt>
    <dgm:pt modelId="{36850029-8181-4D01-9322-6DF3FC51987A}" type="pres">
      <dgm:prSet presAssocID="{96C807C5-C992-4D48-A1C1-45312D4A3AA2}" presName="Name9" presStyleLbl="parChTrans1D2" presStyleIdx="3" presStyleCnt="6"/>
      <dgm:spPr/>
    </dgm:pt>
    <dgm:pt modelId="{42CCA538-3C1D-444D-9333-D98EBCE9B3EB}" type="pres">
      <dgm:prSet presAssocID="{96C807C5-C992-4D48-A1C1-45312D4A3AA2}" presName="connTx" presStyleLbl="parChTrans1D2" presStyleIdx="3" presStyleCnt="6"/>
      <dgm:spPr/>
    </dgm:pt>
    <dgm:pt modelId="{6AB78790-E230-4909-A43C-732449466597}" type="pres">
      <dgm:prSet presAssocID="{BBB74BC0-310D-48F2-8E7E-4AF548D84FC2}" presName="node" presStyleLbl="node1" presStyleIdx="3" presStyleCnt="6" custScaleX="159025" custScaleY="137814">
        <dgm:presLayoutVars>
          <dgm:bulletEnabled val="1"/>
        </dgm:presLayoutVars>
      </dgm:prSet>
      <dgm:spPr/>
    </dgm:pt>
    <dgm:pt modelId="{BA91486A-904E-45BB-9C31-B4BCE8BAB60E}" type="pres">
      <dgm:prSet presAssocID="{6AF7C64B-5869-4115-95B6-F393731E14DA}" presName="Name9" presStyleLbl="parChTrans1D2" presStyleIdx="4" presStyleCnt="6"/>
      <dgm:spPr/>
    </dgm:pt>
    <dgm:pt modelId="{46C53D9E-28B9-4FD0-B42C-E5C8000AB4FF}" type="pres">
      <dgm:prSet presAssocID="{6AF7C64B-5869-4115-95B6-F393731E14DA}" presName="connTx" presStyleLbl="parChTrans1D2" presStyleIdx="4" presStyleCnt="6"/>
      <dgm:spPr/>
    </dgm:pt>
    <dgm:pt modelId="{BC3D9D18-48FD-4DBF-9A99-055C650BD9BB}" type="pres">
      <dgm:prSet presAssocID="{AC106D41-367B-4955-9AF6-F023EB0641D0}" presName="node" presStyleLbl="node1" presStyleIdx="4" presStyleCnt="6" custScaleX="159025" custScaleY="137814" custRadScaleRad="209925" custRadScaleInc="36179">
        <dgm:presLayoutVars>
          <dgm:bulletEnabled val="1"/>
        </dgm:presLayoutVars>
      </dgm:prSet>
      <dgm:spPr/>
    </dgm:pt>
    <dgm:pt modelId="{E8B52B50-4139-42DC-8903-3430605820BB}" type="pres">
      <dgm:prSet presAssocID="{103F1CC3-3516-4867-A3CF-E67B08CDB6B0}" presName="Name9" presStyleLbl="parChTrans1D2" presStyleIdx="5" presStyleCnt="6"/>
      <dgm:spPr/>
    </dgm:pt>
    <dgm:pt modelId="{5D904985-C698-4D36-BF08-9A4BDFABA153}" type="pres">
      <dgm:prSet presAssocID="{103F1CC3-3516-4867-A3CF-E67B08CDB6B0}" presName="connTx" presStyleLbl="parChTrans1D2" presStyleIdx="5" presStyleCnt="6"/>
      <dgm:spPr/>
    </dgm:pt>
    <dgm:pt modelId="{DFC4DCB7-0530-4E33-9885-5167F40D4ADB}" type="pres">
      <dgm:prSet presAssocID="{4AB4A2D3-CE64-4B03-9C84-9CBF860D62A5}" presName="node" presStyleLbl="node1" presStyleIdx="5" presStyleCnt="6" custScaleX="159025" custScaleY="137814" custRadScaleRad="192586" custRadScaleInc="-27201">
        <dgm:presLayoutVars>
          <dgm:bulletEnabled val="1"/>
        </dgm:presLayoutVars>
      </dgm:prSet>
      <dgm:spPr/>
    </dgm:pt>
  </dgm:ptLst>
  <dgm:cxnLst>
    <dgm:cxn modelId="{3585BB17-BA06-475C-B6EA-6B0938F7E196}" srcId="{8BCF7DF9-E62A-4B5B-A62A-B23CC935EAD4}" destId="{0B8A654B-1D59-4D97-90C1-A1E51C1B22AC}" srcOrd="1" destOrd="0" parTransId="{4FAD9D4F-1844-4BDF-B32F-A1CF8AD9309F}" sibTransId="{645F832A-1935-4924-8693-F973817C3833}"/>
    <dgm:cxn modelId="{8342C218-E6D8-4778-8A9B-FE0DAB888C3E}" type="presOf" srcId="{4FAD9D4F-1844-4BDF-B32F-A1CF8AD9309F}" destId="{22419A0D-30DF-4423-B8D5-94915FC4B38B}" srcOrd="0" destOrd="0" presId="urn:microsoft.com/office/officeart/2005/8/layout/radial1"/>
    <dgm:cxn modelId="{0278ED1C-70AF-4CAF-A606-FD1FCD287F27}" srcId="{8BCF7DF9-E62A-4B5B-A62A-B23CC935EAD4}" destId="{AC106D41-367B-4955-9AF6-F023EB0641D0}" srcOrd="4" destOrd="0" parTransId="{6AF7C64B-5869-4115-95B6-F393731E14DA}" sibTransId="{1D0DBC5C-F279-441B-8C6A-AB5B6E680047}"/>
    <dgm:cxn modelId="{C48A5A24-3858-42D2-9F9F-E1FE0EC0899C}" type="presOf" srcId="{96C807C5-C992-4D48-A1C1-45312D4A3AA2}" destId="{36850029-8181-4D01-9322-6DF3FC51987A}" srcOrd="0" destOrd="0" presId="urn:microsoft.com/office/officeart/2005/8/layout/radial1"/>
    <dgm:cxn modelId="{5CF28F28-970F-4EC2-B50D-CD5D1511BB42}" srcId="{57C996B1-16C8-4E9C-BCE5-848CA6F0E9FB}" destId="{8BCF7DF9-E62A-4B5B-A62A-B23CC935EAD4}" srcOrd="0" destOrd="0" parTransId="{A82A6C39-C4CC-44D5-96EE-69BAD3961D47}" sibTransId="{A606427E-CB5F-42D7-AD93-E328903F9065}"/>
    <dgm:cxn modelId="{751A1040-E18C-48EA-A12D-366247C1D07A}" srcId="{8BCF7DF9-E62A-4B5B-A62A-B23CC935EAD4}" destId="{0ED62489-164F-449E-B486-CF258217F2F1}" srcOrd="0" destOrd="0" parTransId="{DFE6FF61-9115-4572-8C00-C3839547FAD7}" sibTransId="{707E43D7-F1E4-4D3A-9776-65B6E8206969}"/>
    <dgm:cxn modelId="{EEEA1A5B-A7ED-4771-8380-0C4267D5728C}" type="presOf" srcId="{96C807C5-C992-4D48-A1C1-45312D4A3AA2}" destId="{42CCA538-3C1D-444D-9333-D98EBCE9B3EB}" srcOrd="1" destOrd="0" presId="urn:microsoft.com/office/officeart/2005/8/layout/radial1"/>
    <dgm:cxn modelId="{44A41D61-8FE7-4D16-B5AF-73EF8FA3FD0D}" type="presOf" srcId="{8F1D4E53-8135-4BFB-A4D1-1FFB9E1C1B5B}" destId="{B30BEB86-82DB-4A65-886F-B8E08166C56B}" srcOrd="0" destOrd="0" presId="urn:microsoft.com/office/officeart/2005/8/layout/radial1"/>
    <dgm:cxn modelId="{A9D2D163-7F25-47FF-97C3-6A3DE3EEC4B8}" type="presOf" srcId="{8BCF7DF9-E62A-4B5B-A62A-B23CC935EAD4}" destId="{D089A12B-4EBA-4A3A-99DB-76F791BA9F92}" srcOrd="0" destOrd="0" presId="urn:microsoft.com/office/officeart/2005/8/layout/radial1"/>
    <dgm:cxn modelId="{FF02AD46-C4E7-46D4-9C81-5134ABA9155D}" type="presOf" srcId="{B4BC5EB5-7ACE-4438-A700-E447C21F0B10}" destId="{999E74D3-E2D5-4B06-A7A7-0F6BDFAC248B}" srcOrd="0" destOrd="0" presId="urn:microsoft.com/office/officeart/2005/8/layout/radial1"/>
    <dgm:cxn modelId="{EDAE7B49-945A-4134-9674-5347CF8343A9}" type="presOf" srcId="{6AF7C64B-5869-4115-95B6-F393731E14DA}" destId="{BA91486A-904E-45BB-9C31-B4BCE8BAB60E}" srcOrd="0" destOrd="0" presId="urn:microsoft.com/office/officeart/2005/8/layout/radial1"/>
    <dgm:cxn modelId="{28BF1250-96FF-4A52-A3F1-8DA2858DB812}" type="presOf" srcId="{BBB74BC0-310D-48F2-8E7E-4AF548D84FC2}" destId="{6AB78790-E230-4909-A43C-732449466597}" srcOrd="0" destOrd="0" presId="urn:microsoft.com/office/officeart/2005/8/layout/radial1"/>
    <dgm:cxn modelId="{58F7FF56-F8DB-4518-B61C-A4F02D567CB0}" type="presOf" srcId="{4AB4A2D3-CE64-4B03-9C84-9CBF860D62A5}" destId="{DFC4DCB7-0530-4E33-9885-5167F40D4ADB}" srcOrd="0" destOrd="0" presId="urn:microsoft.com/office/officeart/2005/8/layout/radial1"/>
    <dgm:cxn modelId="{68E12259-9D07-46A4-A5B8-6F0C5BC1A2C1}" type="presOf" srcId="{0ED62489-164F-449E-B486-CF258217F2F1}" destId="{7F4E1D4A-F710-45D3-AD42-CD0388CC1DAF}" srcOrd="0" destOrd="0" presId="urn:microsoft.com/office/officeart/2005/8/layout/radial1"/>
    <dgm:cxn modelId="{B4FC5082-2D59-4BD1-8C79-DF02020F1578}" srcId="{8BCF7DF9-E62A-4B5B-A62A-B23CC935EAD4}" destId="{BBB74BC0-310D-48F2-8E7E-4AF548D84FC2}" srcOrd="3" destOrd="0" parTransId="{96C807C5-C992-4D48-A1C1-45312D4A3AA2}" sibTransId="{10D39809-0D2C-4456-8433-E2215D2ACF93}"/>
    <dgm:cxn modelId="{7F07D994-3F69-40DC-B40E-19CA20B98621}" srcId="{8BCF7DF9-E62A-4B5B-A62A-B23CC935EAD4}" destId="{4AB4A2D3-CE64-4B03-9C84-9CBF860D62A5}" srcOrd="5" destOrd="0" parTransId="{103F1CC3-3516-4867-A3CF-E67B08CDB6B0}" sibTransId="{F2C9C2EB-05C6-41F0-AA94-E73BE33852F1}"/>
    <dgm:cxn modelId="{652498C1-B069-4EBA-8BB7-88D31E4FA469}" type="presOf" srcId="{103F1CC3-3516-4867-A3CF-E67B08CDB6B0}" destId="{5D904985-C698-4D36-BF08-9A4BDFABA153}" srcOrd="1" destOrd="0" presId="urn:microsoft.com/office/officeart/2005/8/layout/radial1"/>
    <dgm:cxn modelId="{A1A520C8-946C-404F-B941-FEA7618833A2}" type="presOf" srcId="{AC106D41-367B-4955-9AF6-F023EB0641D0}" destId="{BC3D9D18-48FD-4DBF-9A99-055C650BD9BB}" srcOrd="0" destOrd="0" presId="urn:microsoft.com/office/officeart/2005/8/layout/radial1"/>
    <dgm:cxn modelId="{F58116CA-2826-4647-8D90-B8E321A978AE}" type="presOf" srcId="{6AF7C64B-5869-4115-95B6-F393731E14DA}" destId="{46C53D9E-28B9-4FD0-B42C-E5C8000AB4FF}" srcOrd="1" destOrd="0" presId="urn:microsoft.com/office/officeart/2005/8/layout/radial1"/>
    <dgm:cxn modelId="{5674A7CF-6FE2-4070-B390-D7A17BA990CC}" type="presOf" srcId="{B4BC5EB5-7ACE-4438-A700-E447C21F0B10}" destId="{4A84FC0B-B1F6-473A-BF57-2D454CAC97A7}" srcOrd="1" destOrd="0" presId="urn:microsoft.com/office/officeart/2005/8/layout/radial1"/>
    <dgm:cxn modelId="{B1E845D5-E0AA-4D77-8CA3-13A9636C4DFF}" type="presOf" srcId="{57C996B1-16C8-4E9C-BCE5-848CA6F0E9FB}" destId="{6C0BF04F-CB33-4A1C-97D6-C48A4770A92C}" srcOrd="0" destOrd="0" presId="urn:microsoft.com/office/officeart/2005/8/layout/radial1"/>
    <dgm:cxn modelId="{536827DA-4261-4491-AA85-58769A8E9509}" type="presOf" srcId="{0B8A654B-1D59-4D97-90C1-A1E51C1B22AC}" destId="{897FAE56-6985-4993-95EE-87E53E03A174}" srcOrd="0" destOrd="0" presId="urn:microsoft.com/office/officeart/2005/8/layout/radial1"/>
    <dgm:cxn modelId="{F4439CEB-C41B-4869-A898-A560DAD53824}" type="presOf" srcId="{103F1CC3-3516-4867-A3CF-E67B08CDB6B0}" destId="{E8B52B50-4139-42DC-8903-3430605820BB}" srcOrd="0" destOrd="0" presId="urn:microsoft.com/office/officeart/2005/8/layout/radial1"/>
    <dgm:cxn modelId="{8B28E9F4-3683-484A-8A6C-C4136FF55644}" type="presOf" srcId="{DFE6FF61-9115-4572-8C00-C3839547FAD7}" destId="{01715CA7-85A6-40B2-994F-6C97103FBC68}" srcOrd="1" destOrd="0" presId="urn:microsoft.com/office/officeart/2005/8/layout/radial1"/>
    <dgm:cxn modelId="{DDDAF4F4-D110-4149-8E8E-EF4783F3D35D}" type="presOf" srcId="{4FAD9D4F-1844-4BDF-B32F-A1CF8AD9309F}" destId="{5EDCBF92-DBD5-4D8A-98CA-B3DCC24F599A}" srcOrd="1" destOrd="0" presId="urn:microsoft.com/office/officeart/2005/8/layout/radial1"/>
    <dgm:cxn modelId="{B11BBAF7-83D3-47B3-BA19-F0B2885B4342}" srcId="{8BCF7DF9-E62A-4B5B-A62A-B23CC935EAD4}" destId="{8F1D4E53-8135-4BFB-A4D1-1FFB9E1C1B5B}" srcOrd="2" destOrd="0" parTransId="{B4BC5EB5-7ACE-4438-A700-E447C21F0B10}" sibTransId="{312700DA-4867-42C7-AEC7-CEFEF8AC1C6E}"/>
    <dgm:cxn modelId="{6682A6FB-616D-4E04-9FDB-E084B8DDA743}" type="presOf" srcId="{DFE6FF61-9115-4572-8C00-C3839547FAD7}" destId="{5CF08F30-17ED-4F56-BF8E-51FDE5BBED1B}" srcOrd="0" destOrd="0" presId="urn:microsoft.com/office/officeart/2005/8/layout/radial1"/>
    <dgm:cxn modelId="{373A4C18-DABC-41EE-A49D-D0D84F06EE1B}" type="presParOf" srcId="{6C0BF04F-CB33-4A1C-97D6-C48A4770A92C}" destId="{D089A12B-4EBA-4A3A-99DB-76F791BA9F92}" srcOrd="0" destOrd="0" presId="urn:microsoft.com/office/officeart/2005/8/layout/radial1"/>
    <dgm:cxn modelId="{4A0A251B-E052-40BD-9E1F-933D6EBC4985}" type="presParOf" srcId="{6C0BF04F-CB33-4A1C-97D6-C48A4770A92C}" destId="{5CF08F30-17ED-4F56-BF8E-51FDE5BBED1B}" srcOrd="1" destOrd="0" presId="urn:microsoft.com/office/officeart/2005/8/layout/radial1"/>
    <dgm:cxn modelId="{C86D7DF9-27E0-4B03-BCC9-2A6A8D1E20FD}" type="presParOf" srcId="{5CF08F30-17ED-4F56-BF8E-51FDE5BBED1B}" destId="{01715CA7-85A6-40B2-994F-6C97103FBC68}" srcOrd="0" destOrd="0" presId="urn:microsoft.com/office/officeart/2005/8/layout/radial1"/>
    <dgm:cxn modelId="{1191E8BE-3B49-4A3C-990C-6D9186362228}" type="presParOf" srcId="{6C0BF04F-CB33-4A1C-97D6-C48A4770A92C}" destId="{7F4E1D4A-F710-45D3-AD42-CD0388CC1DAF}" srcOrd="2" destOrd="0" presId="urn:microsoft.com/office/officeart/2005/8/layout/radial1"/>
    <dgm:cxn modelId="{8EF4C5DE-A0B9-4587-809F-33EFBE1809D6}" type="presParOf" srcId="{6C0BF04F-CB33-4A1C-97D6-C48A4770A92C}" destId="{22419A0D-30DF-4423-B8D5-94915FC4B38B}" srcOrd="3" destOrd="0" presId="urn:microsoft.com/office/officeart/2005/8/layout/radial1"/>
    <dgm:cxn modelId="{B07D9814-F735-48DE-AF13-04E3B95F81CD}" type="presParOf" srcId="{22419A0D-30DF-4423-B8D5-94915FC4B38B}" destId="{5EDCBF92-DBD5-4D8A-98CA-B3DCC24F599A}" srcOrd="0" destOrd="0" presId="urn:microsoft.com/office/officeart/2005/8/layout/radial1"/>
    <dgm:cxn modelId="{79ADEAF6-F330-4162-A709-E9CC98155997}" type="presParOf" srcId="{6C0BF04F-CB33-4A1C-97D6-C48A4770A92C}" destId="{897FAE56-6985-4993-95EE-87E53E03A174}" srcOrd="4" destOrd="0" presId="urn:microsoft.com/office/officeart/2005/8/layout/radial1"/>
    <dgm:cxn modelId="{9678FC13-520F-4B0C-AC06-3789815F2CA0}" type="presParOf" srcId="{6C0BF04F-CB33-4A1C-97D6-C48A4770A92C}" destId="{999E74D3-E2D5-4B06-A7A7-0F6BDFAC248B}" srcOrd="5" destOrd="0" presId="urn:microsoft.com/office/officeart/2005/8/layout/radial1"/>
    <dgm:cxn modelId="{504BF3B3-A2C6-4938-98B0-CFE9C8584612}" type="presParOf" srcId="{999E74D3-E2D5-4B06-A7A7-0F6BDFAC248B}" destId="{4A84FC0B-B1F6-473A-BF57-2D454CAC97A7}" srcOrd="0" destOrd="0" presId="urn:microsoft.com/office/officeart/2005/8/layout/radial1"/>
    <dgm:cxn modelId="{CEAD2CEC-007A-44F3-9E8B-0E2379596D0C}" type="presParOf" srcId="{6C0BF04F-CB33-4A1C-97D6-C48A4770A92C}" destId="{B30BEB86-82DB-4A65-886F-B8E08166C56B}" srcOrd="6" destOrd="0" presId="urn:microsoft.com/office/officeart/2005/8/layout/radial1"/>
    <dgm:cxn modelId="{AF9F0CA8-D27F-4DA0-A57E-89B68CDB155B}" type="presParOf" srcId="{6C0BF04F-CB33-4A1C-97D6-C48A4770A92C}" destId="{36850029-8181-4D01-9322-6DF3FC51987A}" srcOrd="7" destOrd="0" presId="urn:microsoft.com/office/officeart/2005/8/layout/radial1"/>
    <dgm:cxn modelId="{E5A2112F-3F9B-466A-B1DD-98869BB3E3BB}" type="presParOf" srcId="{36850029-8181-4D01-9322-6DF3FC51987A}" destId="{42CCA538-3C1D-444D-9333-D98EBCE9B3EB}" srcOrd="0" destOrd="0" presId="urn:microsoft.com/office/officeart/2005/8/layout/radial1"/>
    <dgm:cxn modelId="{874773AD-06F6-4030-B73B-9BDD1EEFEFD8}" type="presParOf" srcId="{6C0BF04F-CB33-4A1C-97D6-C48A4770A92C}" destId="{6AB78790-E230-4909-A43C-732449466597}" srcOrd="8" destOrd="0" presId="urn:microsoft.com/office/officeart/2005/8/layout/radial1"/>
    <dgm:cxn modelId="{E94659C7-96DB-4B79-BCED-C703F55CC604}" type="presParOf" srcId="{6C0BF04F-CB33-4A1C-97D6-C48A4770A92C}" destId="{BA91486A-904E-45BB-9C31-B4BCE8BAB60E}" srcOrd="9" destOrd="0" presId="urn:microsoft.com/office/officeart/2005/8/layout/radial1"/>
    <dgm:cxn modelId="{45190A7A-F8D4-4237-B735-A0F99AD2C693}" type="presParOf" srcId="{BA91486A-904E-45BB-9C31-B4BCE8BAB60E}" destId="{46C53D9E-28B9-4FD0-B42C-E5C8000AB4FF}" srcOrd="0" destOrd="0" presId="urn:microsoft.com/office/officeart/2005/8/layout/radial1"/>
    <dgm:cxn modelId="{6B5C9FFE-85BB-410D-9EFF-0E7387AAE8FA}" type="presParOf" srcId="{6C0BF04F-CB33-4A1C-97D6-C48A4770A92C}" destId="{BC3D9D18-48FD-4DBF-9A99-055C650BD9BB}" srcOrd="10" destOrd="0" presId="urn:microsoft.com/office/officeart/2005/8/layout/radial1"/>
    <dgm:cxn modelId="{0258B832-16FA-4DE9-B0CA-6BBBDFD9A3DF}" type="presParOf" srcId="{6C0BF04F-CB33-4A1C-97D6-C48A4770A92C}" destId="{E8B52B50-4139-42DC-8903-3430605820BB}" srcOrd="11" destOrd="0" presId="urn:microsoft.com/office/officeart/2005/8/layout/radial1"/>
    <dgm:cxn modelId="{70130F61-F2FE-448E-B077-ED3F897CDD25}" type="presParOf" srcId="{E8B52B50-4139-42DC-8903-3430605820BB}" destId="{5D904985-C698-4D36-BF08-9A4BDFABA153}" srcOrd="0" destOrd="0" presId="urn:microsoft.com/office/officeart/2005/8/layout/radial1"/>
    <dgm:cxn modelId="{D8953329-4751-4BBA-878E-DF424C534AEC}" type="presParOf" srcId="{6C0BF04F-CB33-4A1C-97D6-C48A4770A92C}" destId="{DFC4DCB7-0530-4E33-9885-5167F40D4ADB}" srcOrd="1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93B487-6A8C-421C-BAD4-FAA899FD7FB2}"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1A0573DE-D332-4BD0-BF7B-A1BFD9A9AEC7}">
      <dgm:prSet phldrT="[Text]" custT="1"/>
      <dgm:spPr/>
      <dgm:t>
        <a:bodyPr/>
        <a:lstStyle/>
        <a:p>
          <a:r>
            <a:rPr lang="en-US" sz="1700"/>
            <a:t>Admitted</a:t>
          </a:r>
        </a:p>
      </dgm:t>
    </dgm:pt>
    <dgm:pt modelId="{9EFA5281-6FD5-40F4-A5AE-73F4854F674D}" type="parTrans" cxnId="{18D37D3E-5207-474D-A781-96F71D2BF197}">
      <dgm:prSet/>
      <dgm:spPr/>
      <dgm:t>
        <a:bodyPr/>
        <a:lstStyle/>
        <a:p>
          <a:endParaRPr lang="en-US"/>
        </a:p>
      </dgm:t>
    </dgm:pt>
    <dgm:pt modelId="{7355C3B5-B164-4A6F-896A-31F327E4831F}" type="sibTrans" cxnId="{18D37D3E-5207-474D-A781-96F71D2BF197}">
      <dgm:prSet/>
      <dgm:spPr/>
      <dgm:t>
        <a:bodyPr/>
        <a:lstStyle/>
        <a:p>
          <a:endParaRPr lang="en-US"/>
        </a:p>
      </dgm:t>
    </dgm:pt>
    <dgm:pt modelId="{3250C2F1-5978-4EA8-9AC1-46348FC93287}">
      <dgm:prSet phldrT="[Text]" custT="1"/>
      <dgm:spPr/>
      <dgm:t>
        <a:bodyPr/>
        <a:lstStyle/>
        <a:p>
          <a:r>
            <a:rPr lang="en-US" sz="1700"/>
            <a:t>Registered</a:t>
          </a:r>
        </a:p>
      </dgm:t>
    </dgm:pt>
    <dgm:pt modelId="{428F39D5-D4E8-47D9-B220-9A0DABA28154}" type="parTrans" cxnId="{803FE63D-8B29-4129-8813-4CB979D689BC}">
      <dgm:prSet/>
      <dgm:spPr/>
      <dgm:t>
        <a:bodyPr/>
        <a:lstStyle/>
        <a:p>
          <a:endParaRPr lang="en-US"/>
        </a:p>
      </dgm:t>
    </dgm:pt>
    <dgm:pt modelId="{FC0266AD-E1A8-42BD-911D-D8318375FC09}" type="sibTrans" cxnId="{803FE63D-8B29-4129-8813-4CB979D689BC}">
      <dgm:prSet/>
      <dgm:spPr/>
      <dgm:t>
        <a:bodyPr/>
        <a:lstStyle/>
        <a:p>
          <a:endParaRPr lang="en-US"/>
        </a:p>
      </dgm:t>
    </dgm:pt>
    <dgm:pt modelId="{0C30D0EF-ABE7-482D-9A00-D9303F810539}">
      <dgm:prSet phldrT="[Text]" custT="1"/>
      <dgm:spPr/>
      <dgm:t>
        <a:bodyPr/>
        <a:lstStyle/>
        <a:p>
          <a:r>
            <a:rPr lang="en-US" sz="1700"/>
            <a:t>Term to Term Progress</a:t>
          </a:r>
        </a:p>
      </dgm:t>
    </dgm:pt>
    <dgm:pt modelId="{4253D5B3-A05E-4764-A1DA-0C4706C89988}" type="parTrans" cxnId="{3C7F69D6-7A6D-48C1-B896-59F5CAF02FC6}">
      <dgm:prSet/>
      <dgm:spPr/>
      <dgm:t>
        <a:bodyPr/>
        <a:lstStyle/>
        <a:p>
          <a:endParaRPr lang="en-US"/>
        </a:p>
      </dgm:t>
    </dgm:pt>
    <dgm:pt modelId="{CCFD9D66-EB58-490A-BCFE-EB97A64D94DB}" type="sibTrans" cxnId="{3C7F69D6-7A6D-48C1-B896-59F5CAF02FC6}">
      <dgm:prSet/>
      <dgm:spPr/>
      <dgm:t>
        <a:bodyPr/>
        <a:lstStyle/>
        <a:p>
          <a:endParaRPr lang="en-US"/>
        </a:p>
      </dgm:t>
    </dgm:pt>
    <dgm:pt modelId="{073D860A-CBD2-4AC5-9F60-E242389CD695}">
      <dgm:prSet phldrT="[Text]" custT="1"/>
      <dgm:spPr/>
      <dgm:t>
        <a:bodyPr/>
        <a:lstStyle/>
        <a:p>
          <a:r>
            <a:rPr lang="en-US" sz="1700"/>
            <a:t>Graduated</a:t>
          </a:r>
        </a:p>
      </dgm:t>
    </dgm:pt>
    <dgm:pt modelId="{38E7D978-B671-44D4-A995-E822F3825F1B}" type="parTrans" cxnId="{1B5E4A00-CDAB-43A8-9D85-12496DDA2356}">
      <dgm:prSet/>
      <dgm:spPr/>
      <dgm:t>
        <a:bodyPr/>
        <a:lstStyle/>
        <a:p>
          <a:endParaRPr lang="en-US"/>
        </a:p>
      </dgm:t>
    </dgm:pt>
    <dgm:pt modelId="{70504D9A-0F1E-4981-8E76-AF167D4B943A}" type="sibTrans" cxnId="{1B5E4A00-CDAB-43A8-9D85-12496DDA2356}">
      <dgm:prSet/>
      <dgm:spPr/>
      <dgm:t>
        <a:bodyPr/>
        <a:lstStyle/>
        <a:p>
          <a:endParaRPr lang="en-US"/>
        </a:p>
      </dgm:t>
    </dgm:pt>
    <dgm:pt modelId="{5F9111C7-FA17-4A2C-A4BC-7FFCD0B0D3B9}">
      <dgm:prSet phldrT="[Text]" custT="1"/>
      <dgm:spPr/>
      <dgm:t>
        <a:bodyPr/>
        <a:lstStyle/>
        <a:p>
          <a:r>
            <a:rPr lang="en-US" sz="1700"/>
            <a:t>Alumni</a:t>
          </a:r>
        </a:p>
      </dgm:t>
    </dgm:pt>
    <dgm:pt modelId="{F202CAD9-3C76-487D-B620-F70D4D5B548C}" type="parTrans" cxnId="{6D0D4466-8F4C-4E41-B024-8E0775AD632C}">
      <dgm:prSet/>
      <dgm:spPr/>
      <dgm:t>
        <a:bodyPr/>
        <a:lstStyle/>
        <a:p>
          <a:endParaRPr lang="en-US"/>
        </a:p>
      </dgm:t>
    </dgm:pt>
    <dgm:pt modelId="{821A092E-C3FD-4D66-9861-9227C77650E1}" type="sibTrans" cxnId="{6D0D4466-8F4C-4E41-B024-8E0775AD632C}">
      <dgm:prSet/>
      <dgm:spPr/>
      <dgm:t>
        <a:bodyPr/>
        <a:lstStyle/>
        <a:p>
          <a:endParaRPr lang="en-US"/>
        </a:p>
      </dgm:t>
    </dgm:pt>
    <dgm:pt modelId="{D230E448-7B29-4B61-AB45-EBD59F56867C}">
      <dgm:prSet custT="1"/>
      <dgm:spPr/>
      <dgm:t>
        <a:bodyPr/>
        <a:lstStyle/>
        <a:p>
          <a:r>
            <a:rPr lang="en-US" sz="1700"/>
            <a:t>Applicants</a:t>
          </a:r>
        </a:p>
      </dgm:t>
    </dgm:pt>
    <dgm:pt modelId="{AC744675-AC59-4AA1-9C4B-C0D9905D5B19}" type="parTrans" cxnId="{28D620C0-E65D-44BB-A1B5-E0E486523CEA}">
      <dgm:prSet/>
      <dgm:spPr/>
      <dgm:t>
        <a:bodyPr/>
        <a:lstStyle/>
        <a:p>
          <a:endParaRPr lang="en-US"/>
        </a:p>
      </dgm:t>
    </dgm:pt>
    <dgm:pt modelId="{E293E8F1-9539-41B3-9E1D-F039EABEC434}" type="sibTrans" cxnId="{28D620C0-E65D-44BB-A1B5-E0E486523CEA}">
      <dgm:prSet/>
      <dgm:spPr/>
      <dgm:t>
        <a:bodyPr/>
        <a:lstStyle/>
        <a:p>
          <a:endParaRPr lang="en-US"/>
        </a:p>
      </dgm:t>
    </dgm:pt>
    <dgm:pt modelId="{8DA2B382-DF0E-46F3-9156-1CDD2C49DF6B}">
      <dgm:prSet custT="1"/>
      <dgm:spPr/>
      <dgm:t>
        <a:bodyPr/>
        <a:lstStyle/>
        <a:p>
          <a:r>
            <a:rPr lang="en-US" sz="1700"/>
            <a:t>Prospects</a:t>
          </a:r>
        </a:p>
      </dgm:t>
    </dgm:pt>
    <dgm:pt modelId="{FD8989FD-5EC0-4A72-B34D-B34D918727B4}" type="parTrans" cxnId="{14BD378E-0298-42A5-8B76-7FEBCA248847}">
      <dgm:prSet/>
      <dgm:spPr/>
      <dgm:t>
        <a:bodyPr/>
        <a:lstStyle/>
        <a:p>
          <a:endParaRPr lang="en-US"/>
        </a:p>
      </dgm:t>
    </dgm:pt>
    <dgm:pt modelId="{9F43C6B5-01C0-47D2-9A57-A4F08DD16EE9}" type="sibTrans" cxnId="{14BD378E-0298-42A5-8B76-7FEBCA248847}">
      <dgm:prSet/>
      <dgm:spPr/>
      <dgm:t>
        <a:bodyPr/>
        <a:lstStyle/>
        <a:p>
          <a:endParaRPr lang="en-US"/>
        </a:p>
      </dgm:t>
    </dgm:pt>
    <dgm:pt modelId="{CDE47813-B4C0-42B2-9F34-506C5D56E10C}">
      <dgm:prSet custT="1"/>
      <dgm:spPr/>
      <dgm:t>
        <a:bodyPr/>
        <a:lstStyle/>
        <a:p>
          <a:r>
            <a:rPr lang="en-US" sz="1700"/>
            <a:t>Strategic Enrolment</a:t>
          </a:r>
        </a:p>
      </dgm:t>
    </dgm:pt>
    <dgm:pt modelId="{31C056C6-F010-4075-B098-2A65C8621EBA}" type="parTrans" cxnId="{4CF17FEB-A55C-4989-9E58-88B5A3761D94}">
      <dgm:prSet/>
      <dgm:spPr/>
      <dgm:t>
        <a:bodyPr/>
        <a:lstStyle/>
        <a:p>
          <a:endParaRPr lang="en-US"/>
        </a:p>
      </dgm:t>
    </dgm:pt>
    <dgm:pt modelId="{00432F6E-5748-4FCE-9EDD-D4ADE3C178B5}" type="sibTrans" cxnId="{4CF17FEB-A55C-4989-9E58-88B5A3761D94}">
      <dgm:prSet/>
      <dgm:spPr/>
      <dgm:t>
        <a:bodyPr/>
        <a:lstStyle/>
        <a:p>
          <a:endParaRPr lang="en-US"/>
        </a:p>
      </dgm:t>
    </dgm:pt>
    <dgm:pt modelId="{96D69370-A82F-4CF1-9D10-B6922B09B7B6}" type="pres">
      <dgm:prSet presAssocID="{6E93B487-6A8C-421C-BAD4-FAA899FD7FB2}" presName="cycle" presStyleCnt="0">
        <dgm:presLayoutVars>
          <dgm:dir/>
          <dgm:resizeHandles val="exact"/>
        </dgm:presLayoutVars>
      </dgm:prSet>
      <dgm:spPr/>
    </dgm:pt>
    <dgm:pt modelId="{DC1272BE-AAFF-4186-9792-67F423030CE7}" type="pres">
      <dgm:prSet presAssocID="{CDE47813-B4C0-42B2-9F34-506C5D56E10C}" presName="node" presStyleLbl="node1" presStyleIdx="0" presStyleCnt="8" custScaleX="126104" custScaleY="162573">
        <dgm:presLayoutVars>
          <dgm:bulletEnabled val="1"/>
        </dgm:presLayoutVars>
      </dgm:prSet>
      <dgm:spPr/>
    </dgm:pt>
    <dgm:pt modelId="{E4AB1ABC-A401-4FDC-94DE-59B06CEC7D24}" type="pres">
      <dgm:prSet presAssocID="{CDE47813-B4C0-42B2-9F34-506C5D56E10C}" presName="spNode" presStyleCnt="0"/>
      <dgm:spPr/>
    </dgm:pt>
    <dgm:pt modelId="{EEACA9D9-CBEE-477D-AD3C-0DB7DC5F3978}" type="pres">
      <dgm:prSet presAssocID="{00432F6E-5748-4FCE-9EDD-D4ADE3C178B5}" presName="sibTrans" presStyleLbl="sibTrans1D1" presStyleIdx="0" presStyleCnt="8"/>
      <dgm:spPr/>
    </dgm:pt>
    <dgm:pt modelId="{6DBC9551-D6AC-4F2B-BDCE-7D20FF8E7215}" type="pres">
      <dgm:prSet presAssocID="{8DA2B382-DF0E-46F3-9156-1CDD2C49DF6B}" presName="node" presStyleLbl="node1" presStyleIdx="1" presStyleCnt="8" custScaleX="126104" custScaleY="162573">
        <dgm:presLayoutVars>
          <dgm:bulletEnabled val="1"/>
        </dgm:presLayoutVars>
      </dgm:prSet>
      <dgm:spPr/>
    </dgm:pt>
    <dgm:pt modelId="{2E8F496D-D33B-4C46-9721-1AA2D62FEE64}" type="pres">
      <dgm:prSet presAssocID="{8DA2B382-DF0E-46F3-9156-1CDD2C49DF6B}" presName="spNode" presStyleCnt="0"/>
      <dgm:spPr/>
    </dgm:pt>
    <dgm:pt modelId="{B815CCEE-269E-44CA-B2AD-CCEB587EA173}" type="pres">
      <dgm:prSet presAssocID="{9F43C6B5-01C0-47D2-9A57-A4F08DD16EE9}" presName="sibTrans" presStyleLbl="sibTrans1D1" presStyleIdx="1" presStyleCnt="8"/>
      <dgm:spPr/>
    </dgm:pt>
    <dgm:pt modelId="{52CD919B-C767-47E3-9E77-94AA997DD5E2}" type="pres">
      <dgm:prSet presAssocID="{D230E448-7B29-4B61-AB45-EBD59F56867C}" presName="node" presStyleLbl="node1" presStyleIdx="2" presStyleCnt="8" custScaleX="126104" custScaleY="162573">
        <dgm:presLayoutVars>
          <dgm:bulletEnabled val="1"/>
        </dgm:presLayoutVars>
      </dgm:prSet>
      <dgm:spPr/>
    </dgm:pt>
    <dgm:pt modelId="{2BD6FD15-2054-47C3-AA9C-DD01ABF88690}" type="pres">
      <dgm:prSet presAssocID="{D230E448-7B29-4B61-AB45-EBD59F56867C}" presName="spNode" presStyleCnt="0"/>
      <dgm:spPr/>
    </dgm:pt>
    <dgm:pt modelId="{67442E58-78ED-4A78-AFD9-DCC397CB322A}" type="pres">
      <dgm:prSet presAssocID="{E293E8F1-9539-41B3-9E1D-F039EABEC434}" presName="sibTrans" presStyleLbl="sibTrans1D1" presStyleIdx="2" presStyleCnt="8"/>
      <dgm:spPr/>
    </dgm:pt>
    <dgm:pt modelId="{2D117D40-B8D8-4DA8-AF7A-D49107384EE9}" type="pres">
      <dgm:prSet presAssocID="{1A0573DE-D332-4BD0-BF7B-A1BFD9A9AEC7}" presName="node" presStyleLbl="node1" presStyleIdx="3" presStyleCnt="8" custScaleX="126104" custScaleY="162573">
        <dgm:presLayoutVars>
          <dgm:bulletEnabled val="1"/>
        </dgm:presLayoutVars>
      </dgm:prSet>
      <dgm:spPr/>
    </dgm:pt>
    <dgm:pt modelId="{AF98A00B-4533-436A-AE89-AF8488417764}" type="pres">
      <dgm:prSet presAssocID="{1A0573DE-D332-4BD0-BF7B-A1BFD9A9AEC7}" presName="spNode" presStyleCnt="0"/>
      <dgm:spPr/>
    </dgm:pt>
    <dgm:pt modelId="{8F5DA49F-84B9-44F4-8289-299E29814FF6}" type="pres">
      <dgm:prSet presAssocID="{7355C3B5-B164-4A6F-896A-31F327E4831F}" presName="sibTrans" presStyleLbl="sibTrans1D1" presStyleIdx="3" presStyleCnt="8"/>
      <dgm:spPr/>
    </dgm:pt>
    <dgm:pt modelId="{D9C8186C-1DA5-44F6-BEC0-C36ACDDDC93E}" type="pres">
      <dgm:prSet presAssocID="{3250C2F1-5978-4EA8-9AC1-46348FC93287}" presName="node" presStyleLbl="node1" presStyleIdx="4" presStyleCnt="8" custScaleX="126104" custScaleY="162573">
        <dgm:presLayoutVars>
          <dgm:bulletEnabled val="1"/>
        </dgm:presLayoutVars>
      </dgm:prSet>
      <dgm:spPr/>
    </dgm:pt>
    <dgm:pt modelId="{161BC314-4DAC-4FEC-91B5-EFAC94B3B10B}" type="pres">
      <dgm:prSet presAssocID="{3250C2F1-5978-4EA8-9AC1-46348FC93287}" presName="spNode" presStyleCnt="0"/>
      <dgm:spPr/>
    </dgm:pt>
    <dgm:pt modelId="{B07C87B0-B574-4D1C-80F1-C5AFEBA38391}" type="pres">
      <dgm:prSet presAssocID="{FC0266AD-E1A8-42BD-911D-D8318375FC09}" presName="sibTrans" presStyleLbl="sibTrans1D1" presStyleIdx="4" presStyleCnt="8"/>
      <dgm:spPr/>
    </dgm:pt>
    <dgm:pt modelId="{1C4DB3EB-F316-4FCF-844C-37F11C4B4759}" type="pres">
      <dgm:prSet presAssocID="{0C30D0EF-ABE7-482D-9A00-D9303F810539}" presName="node" presStyleLbl="node1" presStyleIdx="5" presStyleCnt="8" custScaleX="126104" custScaleY="162573">
        <dgm:presLayoutVars>
          <dgm:bulletEnabled val="1"/>
        </dgm:presLayoutVars>
      </dgm:prSet>
      <dgm:spPr/>
    </dgm:pt>
    <dgm:pt modelId="{7AED38C2-A8B9-45C9-B504-135E82CD53E2}" type="pres">
      <dgm:prSet presAssocID="{0C30D0EF-ABE7-482D-9A00-D9303F810539}" presName="spNode" presStyleCnt="0"/>
      <dgm:spPr/>
    </dgm:pt>
    <dgm:pt modelId="{8AE59117-5BE9-482A-A5B1-5372EBFF4BA6}" type="pres">
      <dgm:prSet presAssocID="{CCFD9D66-EB58-490A-BCFE-EB97A64D94DB}" presName="sibTrans" presStyleLbl="sibTrans1D1" presStyleIdx="5" presStyleCnt="8"/>
      <dgm:spPr/>
    </dgm:pt>
    <dgm:pt modelId="{8F00E207-9596-4C7C-9062-5473E7C3467E}" type="pres">
      <dgm:prSet presAssocID="{073D860A-CBD2-4AC5-9F60-E242389CD695}" presName="node" presStyleLbl="node1" presStyleIdx="6" presStyleCnt="8" custScaleX="126104" custScaleY="162573">
        <dgm:presLayoutVars>
          <dgm:bulletEnabled val="1"/>
        </dgm:presLayoutVars>
      </dgm:prSet>
      <dgm:spPr/>
    </dgm:pt>
    <dgm:pt modelId="{6D693DD5-9859-489A-AC27-7909B6E2A834}" type="pres">
      <dgm:prSet presAssocID="{073D860A-CBD2-4AC5-9F60-E242389CD695}" presName="spNode" presStyleCnt="0"/>
      <dgm:spPr/>
    </dgm:pt>
    <dgm:pt modelId="{505073BB-4221-4833-8A1B-EB8EB81917E9}" type="pres">
      <dgm:prSet presAssocID="{70504D9A-0F1E-4981-8E76-AF167D4B943A}" presName="sibTrans" presStyleLbl="sibTrans1D1" presStyleIdx="6" presStyleCnt="8"/>
      <dgm:spPr/>
    </dgm:pt>
    <dgm:pt modelId="{1F230D69-B969-4828-9A8C-B337C53F3F19}" type="pres">
      <dgm:prSet presAssocID="{5F9111C7-FA17-4A2C-A4BC-7FFCD0B0D3B9}" presName="node" presStyleLbl="node1" presStyleIdx="7" presStyleCnt="8" custScaleX="126104" custScaleY="162573">
        <dgm:presLayoutVars>
          <dgm:bulletEnabled val="1"/>
        </dgm:presLayoutVars>
      </dgm:prSet>
      <dgm:spPr/>
    </dgm:pt>
    <dgm:pt modelId="{7CF90DBA-7146-49D8-A6E2-09C2CA98E24F}" type="pres">
      <dgm:prSet presAssocID="{5F9111C7-FA17-4A2C-A4BC-7FFCD0B0D3B9}" presName="spNode" presStyleCnt="0"/>
      <dgm:spPr/>
    </dgm:pt>
    <dgm:pt modelId="{300F33E5-B93E-4F38-9710-2F3ED72283B3}" type="pres">
      <dgm:prSet presAssocID="{821A092E-C3FD-4D66-9861-9227C77650E1}" presName="sibTrans" presStyleLbl="sibTrans1D1" presStyleIdx="7" presStyleCnt="8"/>
      <dgm:spPr/>
    </dgm:pt>
  </dgm:ptLst>
  <dgm:cxnLst>
    <dgm:cxn modelId="{1B5E4A00-CDAB-43A8-9D85-12496DDA2356}" srcId="{6E93B487-6A8C-421C-BAD4-FAA899FD7FB2}" destId="{073D860A-CBD2-4AC5-9F60-E242389CD695}" srcOrd="6" destOrd="0" parTransId="{38E7D978-B671-44D4-A995-E822F3825F1B}" sibTransId="{70504D9A-0F1E-4981-8E76-AF167D4B943A}"/>
    <dgm:cxn modelId="{8593410F-0BEA-45D2-A9CE-2D02D4FD8B60}" type="presOf" srcId="{D230E448-7B29-4B61-AB45-EBD59F56867C}" destId="{52CD919B-C767-47E3-9E77-94AA997DD5E2}" srcOrd="0" destOrd="0" presId="urn:microsoft.com/office/officeart/2005/8/layout/cycle5"/>
    <dgm:cxn modelId="{129CE018-FFAA-4C59-AC31-944C9D0AF22E}" type="presOf" srcId="{E293E8F1-9539-41B3-9E1D-F039EABEC434}" destId="{67442E58-78ED-4A78-AFD9-DCC397CB322A}" srcOrd="0" destOrd="0" presId="urn:microsoft.com/office/officeart/2005/8/layout/cycle5"/>
    <dgm:cxn modelId="{4DC8891E-FF07-4696-90AF-100E08008026}" type="presOf" srcId="{821A092E-C3FD-4D66-9861-9227C77650E1}" destId="{300F33E5-B93E-4F38-9710-2F3ED72283B3}" srcOrd="0" destOrd="0" presId="urn:microsoft.com/office/officeart/2005/8/layout/cycle5"/>
    <dgm:cxn modelId="{F50FF021-434A-4EA0-B94D-73AB437EBD8F}" type="presOf" srcId="{3250C2F1-5978-4EA8-9AC1-46348FC93287}" destId="{D9C8186C-1DA5-44F6-BEC0-C36ACDDDC93E}" srcOrd="0" destOrd="0" presId="urn:microsoft.com/office/officeart/2005/8/layout/cycle5"/>
    <dgm:cxn modelId="{BC4B9629-7F4A-4EF4-9CB6-E6ECC91AA3A6}" type="presOf" srcId="{1A0573DE-D332-4BD0-BF7B-A1BFD9A9AEC7}" destId="{2D117D40-B8D8-4DA8-AF7A-D49107384EE9}" srcOrd="0" destOrd="0" presId="urn:microsoft.com/office/officeart/2005/8/layout/cycle5"/>
    <dgm:cxn modelId="{401FAA37-084C-4625-91AE-D38EFBA15C15}" type="presOf" srcId="{CDE47813-B4C0-42B2-9F34-506C5D56E10C}" destId="{DC1272BE-AAFF-4186-9792-67F423030CE7}" srcOrd="0" destOrd="0" presId="urn:microsoft.com/office/officeart/2005/8/layout/cycle5"/>
    <dgm:cxn modelId="{803FE63D-8B29-4129-8813-4CB979D689BC}" srcId="{6E93B487-6A8C-421C-BAD4-FAA899FD7FB2}" destId="{3250C2F1-5978-4EA8-9AC1-46348FC93287}" srcOrd="4" destOrd="0" parTransId="{428F39D5-D4E8-47D9-B220-9A0DABA28154}" sibTransId="{FC0266AD-E1A8-42BD-911D-D8318375FC09}"/>
    <dgm:cxn modelId="{18D37D3E-5207-474D-A781-96F71D2BF197}" srcId="{6E93B487-6A8C-421C-BAD4-FAA899FD7FB2}" destId="{1A0573DE-D332-4BD0-BF7B-A1BFD9A9AEC7}" srcOrd="3" destOrd="0" parTransId="{9EFA5281-6FD5-40F4-A5AE-73F4854F674D}" sibTransId="{7355C3B5-B164-4A6F-896A-31F327E4831F}"/>
    <dgm:cxn modelId="{6D0D4466-8F4C-4E41-B024-8E0775AD632C}" srcId="{6E93B487-6A8C-421C-BAD4-FAA899FD7FB2}" destId="{5F9111C7-FA17-4A2C-A4BC-7FFCD0B0D3B9}" srcOrd="7" destOrd="0" parTransId="{F202CAD9-3C76-487D-B620-F70D4D5B548C}" sibTransId="{821A092E-C3FD-4D66-9861-9227C77650E1}"/>
    <dgm:cxn modelId="{48FA1275-8858-4166-8293-C5491330D296}" type="presOf" srcId="{FC0266AD-E1A8-42BD-911D-D8318375FC09}" destId="{B07C87B0-B574-4D1C-80F1-C5AFEBA38391}" srcOrd="0" destOrd="0" presId="urn:microsoft.com/office/officeart/2005/8/layout/cycle5"/>
    <dgm:cxn modelId="{856D807B-E0F7-4AA8-AAB3-F32CF91DF11D}" type="presOf" srcId="{0C30D0EF-ABE7-482D-9A00-D9303F810539}" destId="{1C4DB3EB-F316-4FCF-844C-37F11C4B4759}" srcOrd="0" destOrd="0" presId="urn:microsoft.com/office/officeart/2005/8/layout/cycle5"/>
    <dgm:cxn modelId="{14BD378E-0298-42A5-8B76-7FEBCA248847}" srcId="{6E93B487-6A8C-421C-BAD4-FAA899FD7FB2}" destId="{8DA2B382-DF0E-46F3-9156-1CDD2C49DF6B}" srcOrd="1" destOrd="0" parTransId="{FD8989FD-5EC0-4A72-B34D-B34D918727B4}" sibTransId="{9F43C6B5-01C0-47D2-9A57-A4F08DD16EE9}"/>
    <dgm:cxn modelId="{D839569C-456D-4E25-A14E-57479829CF49}" type="presOf" srcId="{8DA2B382-DF0E-46F3-9156-1CDD2C49DF6B}" destId="{6DBC9551-D6AC-4F2B-BDCE-7D20FF8E7215}" srcOrd="0" destOrd="0" presId="urn:microsoft.com/office/officeart/2005/8/layout/cycle5"/>
    <dgm:cxn modelId="{2019769F-B016-42B3-A0D8-F5A8F8DD2E54}" type="presOf" srcId="{9F43C6B5-01C0-47D2-9A57-A4F08DD16EE9}" destId="{B815CCEE-269E-44CA-B2AD-CCEB587EA173}" srcOrd="0" destOrd="0" presId="urn:microsoft.com/office/officeart/2005/8/layout/cycle5"/>
    <dgm:cxn modelId="{93AEEAA8-0965-4260-805E-00187980BC90}" type="presOf" srcId="{5F9111C7-FA17-4A2C-A4BC-7FFCD0B0D3B9}" destId="{1F230D69-B969-4828-9A8C-B337C53F3F19}" srcOrd="0" destOrd="0" presId="urn:microsoft.com/office/officeart/2005/8/layout/cycle5"/>
    <dgm:cxn modelId="{24EA97AF-3F1F-462E-A1EB-7A3CDE99BED5}" type="presOf" srcId="{073D860A-CBD2-4AC5-9F60-E242389CD695}" destId="{8F00E207-9596-4C7C-9062-5473E7C3467E}" srcOrd="0" destOrd="0" presId="urn:microsoft.com/office/officeart/2005/8/layout/cycle5"/>
    <dgm:cxn modelId="{28D620C0-E65D-44BB-A1B5-E0E486523CEA}" srcId="{6E93B487-6A8C-421C-BAD4-FAA899FD7FB2}" destId="{D230E448-7B29-4B61-AB45-EBD59F56867C}" srcOrd="2" destOrd="0" parTransId="{AC744675-AC59-4AA1-9C4B-C0D9905D5B19}" sibTransId="{E293E8F1-9539-41B3-9E1D-F039EABEC434}"/>
    <dgm:cxn modelId="{A75E3DC0-6606-4C10-BFE9-19001F1E5667}" type="presOf" srcId="{CCFD9D66-EB58-490A-BCFE-EB97A64D94DB}" destId="{8AE59117-5BE9-482A-A5B1-5372EBFF4BA6}" srcOrd="0" destOrd="0" presId="urn:microsoft.com/office/officeart/2005/8/layout/cycle5"/>
    <dgm:cxn modelId="{9226B2C7-F77F-498C-B156-1B3DC5312958}" type="presOf" srcId="{7355C3B5-B164-4A6F-896A-31F327E4831F}" destId="{8F5DA49F-84B9-44F4-8289-299E29814FF6}" srcOrd="0" destOrd="0" presId="urn:microsoft.com/office/officeart/2005/8/layout/cycle5"/>
    <dgm:cxn modelId="{7F98B0D0-D207-45A8-A6BD-7577C524FEA1}" type="presOf" srcId="{6E93B487-6A8C-421C-BAD4-FAA899FD7FB2}" destId="{96D69370-A82F-4CF1-9D10-B6922B09B7B6}" srcOrd="0" destOrd="0" presId="urn:microsoft.com/office/officeart/2005/8/layout/cycle5"/>
    <dgm:cxn modelId="{3C7F69D6-7A6D-48C1-B896-59F5CAF02FC6}" srcId="{6E93B487-6A8C-421C-BAD4-FAA899FD7FB2}" destId="{0C30D0EF-ABE7-482D-9A00-D9303F810539}" srcOrd="5" destOrd="0" parTransId="{4253D5B3-A05E-4764-A1DA-0C4706C89988}" sibTransId="{CCFD9D66-EB58-490A-BCFE-EB97A64D94DB}"/>
    <dgm:cxn modelId="{4CF17FEB-A55C-4989-9E58-88B5A3761D94}" srcId="{6E93B487-6A8C-421C-BAD4-FAA899FD7FB2}" destId="{CDE47813-B4C0-42B2-9F34-506C5D56E10C}" srcOrd="0" destOrd="0" parTransId="{31C056C6-F010-4075-B098-2A65C8621EBA}" sibTransId="{00432F6E-5748-4FCE-9EDD-D4ADE3C178B5}"/>
    <dgm:cxn modelId="{9C714DF2-7417-4D57-B99C-AA7F109B6641}" type="presOf" srcId="{00432F6E-5748-4FCE-9EDD-D4ADE3C178B5}" destId="{EEACA9D9-CBEE-477D-AD3C-0DB7DC5F3978}" srcOrd="0" destOrd="0" presId="urn:microsoft.com/office/officeart/2005/8/layout/cycle5"/>
    <dgm:cxn modelId="{BCBBF0FD-FAB9-46D8-AD72-67F8CA0469F8}" type="presOf" srcId="{70504D9A-0F1E-4981-8E76-AF167D4B943A}" destId="{505073BB-4221-4833-8A1B-EB8EB81917E9}" srcOrd="0" destOrd="0" presId="urn:microsoft.com/office/officeart/2005/8/layout/cycle5"/>
    <dgm:cxn modelId="{C7E55FA6-739C-49B1-879B-18EB29C1A003}" type="presParOf" srcId="{96D69370-A82F-4CF1-9D10-B6922B09B7B6}" destId="{DC1272BE-AAFF-4186-9792-67F423030CE7}" srcOrd="0" destOrd="0" presId="urn:microsoft.com/office/officeart/2005/8/layout/cycle5"/>
    <dgm:cxn modelId="{D4A853AA-F0DF-4669-84D1-30B636F41F45}" type="presParOf" srcId="{96D69370-A82F-4CF1-9D10-B6922B09B7B6}" destId="{E4AB1ABC-A401-4FDC-94DE-59B06CEC7D24}" srcOrd="1" destOrd="0" presId="urn:microsoft.com/office/officeart/2005/8/layout/cycle5"/>
    <dgm:cxn modelId="{2BF437B0-59D3-49ED-9C46-4C3399FCDE2E}" type="presParOf" srcId="{96D69370-A82F-4CF1-9D10-B6922B09B7B6}" destId="{EEACA9D9-CBEE-477D-AD3C-0DB7DC5F3978}" srcOrd="2" destOrd="0" presId="urn:microsoft.com/office/officeart/2005/8/layout/cycle5"/>
    <dgm:cxn modelId="{538ECB5D-77CE-4881-8404-B109BB8EBBE9}" type="presParOf" srcId="{96D69370-A82F-4CF1-9D10-B6922B09B7B6}" destId="{6DBC9551-D6AC-4F2B-BDCE-7D20FF8E7215}" srcOrd="3" destOrd="0" presId="urn:microsoft.com/office/officeart/2005/8/layout/cycle5"/>
    <dgm:cxn modelId="{4FE68C44-583C-4746-A086-3E2082D9FE25}" type="presParOf" srcId="{96D69370-A82F-4CF1-9D10-B6922B09B7B6}" destId="{2E8F496D-D33B-4C46-9721-1AA2D62FEE64}" srcOrd="4" destOrd="0" presId="urn:microsoft.com/office/officeart/2005/8/layout/cycle5"/>
    <dgm:cxn modelId="{EB095E49-23E6-4B55-8741-259957A46635}" type="presParOf" srcId="{96D69370-A82F-4CF1-9D10-B6922B09B7B6}" destId="{B815CCEE-269E-44CA-B2AD-CCEB587EA173}" srcOrd="5" destOrd="0" presId="urn:microsoft.com/office/officeart/2005/8/layout/cycle5"/>
    <dgm:cxn modelId="{CEA2B5A7-7B88-431C-B248-84C93D495302}" type="presParOf" srcId="{96D69370-A82F-4CF1-9D10-B6922B09B7B6}" destId="{52CD919B-C767-47E3-9E77-94AA997DD5E2}" srcOrd="6" destOrd="0" presId="urn:microsoft.com/office/officeart/2005/8/layout/cycle5"/>
    <dgm:cxn modelId="{B683FBF5-6828-49FE-B1E1-67B5C78FCAB9}" type="presParOf" srcId="{96D69370-A82F-4CF1-9D10-B6922B09B7B6}" destId="{2BD6FD15-2054-47C3-AA9C-DD01ABF88690}" srcOrd="7" destOrd="0" presId="urn:microsoft.com/office/officeart/2005/8/layout/cycle5"/>
    <dgm:cxn modelId="{1310396B-3F24-4182-94EE-C8AE37A82092}" type="presParOf" srcId="{96D69370-A82F-4CF1-9D10-B6922B09B7B6}" destId="{67442E58-78ED-4A78-AFD9-DCC397CB322A}" srcOrd="8" destOrd="0" presId="urn:microsoft.com/office/officeart/2005/8/layout/cycle5"/>
    <dgm:cxn modelId="{4FDDC353-B0EC-462B-A62F-B1D2EB50DD23}" type="presParOf" srcId="{96D69370-A82F-4CF1-9D10-B6922B09B7B6}" destId="{2D117D40-B8D8-4DA8-AF7A-D49107384EE9}" srcOrd="9" destOrd="0" presId="urn:microsoft.com/office/officeart/2005/8/layout/cycle5"/>
    <dgm:cxn modelId="{254F45D7-FF3F-4269-B969-37330D116CC8}" type="presParOf" srcId="{96D69370-A82F-4CF1-9D10-B6922B09B7B6}" destId="{AF98A00B-4533-436A-AE89-AF8488417764}" srcOrd="10" destOrd="0" presId="urn:microsoft.com/office/officeart/2005/8/layout/cycle5"/>
    <dgm:cxn modelId="{CAAB74B6-70AA-4C23-AB77-80CCBB269095}" type="presParOf" srcId="{96D69370-A82F-4CF1-9D10-B6922B09B7B6}" destId="{8F5DA49F-84B9-44F4-8289-299E29814FF6}" srcOrd="11" destOrd="0" presId="urn:microsoft.com/office/officeart/2005/8/layout/cycle5"/>
    <dgm:cxn modelId="{134086B7-85CF-4CD9-A5EF-657C3402A5BB}" type="presParOf" srcId="{96D69370-A82F-4CF1-9D10-B6922B09B7B6}" destId="{D9C8186C-1DA5-44F6-BEC0-C36ACDDDC93E}" srcOrd="12" destOrd="0" presId="urn:microsoft.com/office/officeart/2005/8/layout/cycle5"/>
    <dgm:cxn modelId="{E48C754D-4DB9-4E7F-B910-78DBAB1D4C7B}" type="presParOf" srcId="{96D69370-A82F-4CF1-9D10-B6922B09B7B6}" destId="{161BC314-4DAC-4FEC-91B5-EFAC94B3B10B}" srcOrd="13" destOrd="0" presId="urn:microsoft.com/office/officeart/2005/8/layout/cycle5"/>
    <dgm:cxn modelId="{C3120EB9-A685-437D-BFA3-484EB6EA46CC}" type="presParOf" srcId="{96D69370-A82F-4CF1-9D10-B6922B09B7B6}" destId="{B07C87B0-B574-4D1C-80F1-C5AFEBA38391}" srcOrd="14" destOrd="0" presId="urn:microsoft.com/office/officeart/2005/8/layout/cycle5"/>
    <dgm:cxn modelId="{AD1CFC89-4A28-46E8-93BA-840A1CF71AA7}" type="presParOf" srcId="{96D69370-A82F-4CF1-9D10-B6922B09B7B6}" destId="{1C4DB3EB-F316-4FCF-844C-37F11C4B4759}" srcOrd="15" destOrd="0" presId="urn:microsoft.com/office/officeart/2005/8/layout/cycle5"/>
    <dgm:cxn modelId="{5C1B46A7-E4BC-4C77-8C47-53BAEB69D07C}" type="presParOf" srcId="{96D69370-A82F-4CF1-9D10-B6922B09B7B6}" destId="{7AED38C2-A8B9-45C9-B504-135E82CD53E2}" srcOrd="16" destOrd="0" presId="urn:microsoft.com/office/officeart/2005/8/layout/cycle5"/>
    <dgm:cxn modelId="{D4E67533-EAFA-4C31-ADC9-1195E4CCF0C1}" type="presParOf" srcId="{96D69370-A82F-4CF1-9D10-B6922B09B7B6}" destId="{8AE59117-5BE9-482A-A5B1-5372EBFF4BA6}" srcOrd="17" destOrd="0" presId="urn:microsoft.com/office/officeart/2005/8/layout/cycle5"/>
    <dgm:cxn modelId="{0BE41E40-2DDD-4FBA-9905-D2D6FBE50179}" type="presParOf" srcId="{96D69370-A82F-4CF1-9D10-B6922B09B7B6}" destId="{8F00E207-9596-4C7C-9062-5473E7C3467E}" srcOrd="18" destOrd="0" presId="urn:microsoft.com/office/officeart/2005/8/layout/cycle5"/>
    <dgm:cxn modelId="{695BD48B-E100-4F5F-ABDA-C66EDA4A9E7A}" type="presParOf" srcId="{96D69370-A82F-4CF1-9D10-B6922B09B7B6}" destId="{6D693DD5-9859-489A-AC27-7909B6E2A834}" srcOrd="19" destOrd="0" presId="urn:microsoft.com/office/officeart/2005/8/layout/cycle5"/>
    <dgm:cxn modelId="{989EB634-9030-41C7-8913-825ED3234E96}" type="presParOf" srcId="{96D69370-A82F-4CF1-9D10-B6922B09B7B6}" destId="{505073BB-4221-4833-8A1B-EB8EB81917E9}" srcOrd="20" destOrd="0" presId="urn:microsoft.com/office/officeart/2005/8/layout/cycle5"/>
    <dgm:cxn modelId="{624A93FD-1DCD-44D4-A3EC-3F12ED4BBCE6}" type="presParOf" srcId="{96D69370-A82F-4CF1-9D10-B6922B09B7B6}" destId="{1F230D69-B969-4828-9A8C-B337C53F3F19}" srcOrd="21" destOrd="0" presId="urn:microsoft.com/office/officeart/2005/8/layout/cycle5"/>
    <dgm:cxn modelId="{B3F781E3-3F35-4B0B-A284-C1698E5DCAF2}" type="presParOf" srcId="{96D69370-A82F-4CF1-9D10-B6922B09B7B6}" destId="{7CF90DBA-7146-49D8-A6E2-09C2CA98E24F}" srcOrd="22" destOrd="0" presId="urn:microsoft.com/office/officeart/2005/8/layout/cycle5"/>
    <dgm:cxn modelId="{1EE0C5F9-D2A0-48EE-B5EC-1C02F68AEFD9}" type="presParOf" srcId="{96D69370-A82F-4CF1-9D10-B6922B09B7B6}" destId="{300F33E5-B93E-4F38-9710-2F3ED72283B3}"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C996B1-16C8-4E9C-BCE5-848CA6F0E9FB}"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GB"/>
        </a:p>
      </dgm:t>
    </dgm:pt>
    <dgm:pt modelId="{8BCF7DF9-E62A-4B5B-A62A-B23CC935EAD4}">
      <dgm:prSet phldrT="[Text]"/>
      <dgm:spPr>
        <a:solidFill>
          <a:schemeClr val="accent1">
            <a:lumMod val="40000"/>
            <a:lumOff val="60000"/>
          </a:schemeClr>
        </a:solidFill>
      </dgm:spPr>
      <dgm:t>
        <a:bodyPr/>
        <a:lstStyle/>
        <a:p>
          <a:r>
            <a:rPr lang="en-GB" b="1">
              <a:solidFill>
                <a:srgbClr val="002E5F"/>
              </a:solidFill>
              <a:latin typeface="+mj-lt"/>
            </a:rPr>
            <a:t>Strategic Priorities</a:t>
          </a:r>
        </a:p>
      </dgm:t>
    </dgm:pt>
    <dgm:pt modelId="{A82A6C39-C4CC-44D5-96EE-69BAD3961D47}" type="parTrans" cxnId="{5CF28F28-970F-4EC2-B50D-CD5D1511BB42}">
      <dgm:prSet/>
      <dgm:spPr/>
      <dgm:t>
        <a:bodyPr/>
        <a:lstStyle/>
        <a:p>
          <a:endParaRPr lang="en-GB"/>
        </a:p>
      </dgm:t>
    </dgm:pt>
    <dgm:pt modelId="{A606427E-CB5F-42D7-AD93-E328903F9065}" type="sibTrans" cxnId="{5CF28F28-970F-4EC2-B50D-CD5D1511BB42}">
      <dgm:prSet/>
      <dgm:spPr/>
      <dgm:t>
        <a:bodyPr/>
        <a:lstStyle/>
        <a:p>
          <a:endParaRPr lang="en-GB"/>
        </a:p>
      </dgm:t>
    </dgm:pt>
    <dgm:pt modelId="{0ED62489-164F-449E-B486-CF258217F2F1}">
      <dgm:prSet phldrT="[Text]" custT="1"/>
      <dgm:spPr/>
      <dgm:t>
        <a:bodyPr/>
        <a:lstStyle/>
        <a:p>
          <a:pPr>
            <a:buFont typeface="+mj-lt"/>
            <a:buNone/>
          </a:pPr>
          <a:r>
            <a:rPr lang="en-GB" sz="1600">
              <a:latin typeface="+mj-lt"/>
            </a:rPr>
            <a:t>Enhance</a:t>
          </a:r>
          <a:r>
            <a:rPr lang="en-GB" sz="1600" baseline="0">
              <a:latin typeface="+mj-lt"/>
            </a:rPr>
            <a:t> university-wide coordination of strategy and operations</a:t>
          </a:r>
          <a:endParaRPr lang="en-GB" sz="1600">
            <a:latin typeface="+mj-lt"/>
          </a:endParaRPr>
        </a:p>
      </dgm:t>
    </dgm:pt>
    <dgm:pt modelId="{DFE6FF61-9115-4572-8C00-C3839547FAD7}" type="parTrans" cxnId="{751A1040-E18C-48EA-A12D-366247C1D07A}">
      <dgm:prSet/>
      <dgm:spPr/>
      <dgm:t>
        <a:bodyPr/>
        <a:lstStyle/>
        <a:p>
          <a:endParaRPr lang="en-GB"/>
        </a:p>
      </dgm:t>
    </dgm:pt>
    <dgm:pt modelId="{707E43D7-F1E4-4D3A-9776-65B6E8206969}" type="sibTrans" cxnId="{751A1040-E18C-48EA-A12D-366247C1D07A}">
      <dgm:prSet/>
      <dgm:spPr/>
      <dgm:t>
        <a:bodyPr/>
        <a:lstStyle/>
        <a:p>
          <a:endParaRPr lang="en-GB"/>
        </a:p>
      </dgm:t>
    </dgm:pt>
    <dgm:pt modelId="{0B8A654B-1D59-4D97-90C1-A1E51C1B22AC}">
      <dgm:prSet phldrT="[Text]" custT="1"/>
      <dgm:spPr/>
      <dgm:t>
        <a:bodyPr/>
        <a:lstStyle/>
        <a:p>
          <a:pPr>
            <a:buFont typeface="+mj-lt"/>
            <a:buNone/>
          </a:pPr>
          <a:r>
            <a:rPr lang="en-GB" sz="1600">
              <a:latin typeface="+mj-lt"/>
            </a:rPr>
            <a:t>Increase</a:t>
          </a:r>
          <a:r>
            <a:rPr lang="en-GB" sz="1600" baseline="0">
              <a:latin typeface="+mj-lt"/>
            </a:rPr>
            <a:t> international student financial support in ways that reflect institutional priorities</a:t>
          </a:r>
          <a:endParaRPr lang="en-GB" sz="1600">
            <a:latin typeface="+mj-lt"/>
          </a:endParaRPr>
        </a:p>
      </dgm:t>
    </dgm:pt>
    <dgm:pt modelId="{4FAD9D4F-1844-4BDF-B32F-A1CF8AD9309F}" type="parTrans" cxnId="{3585BB17-BA06-475C-B6EA-6B0938F7E196}">
      <dgm:prSet/>
      <dgm:spPr/>
      <dgm:t>
        <a:bodyPr/>
        <a:lstStyle/>
        <a:p>
          <a:endParaRPr lang="en-GB"/>
        </a:p>
      </dgm:t>
    </dgm:pt>
    <dgm:pt modelId="{645F832A-1935-4924-8693-F973817C3833}" type="sibTrans" cxnId="{3585BB17-BA06-475C-B6EA-6B0938F7E196}">
      <dgm:prSet/>
      <dgm:spPr/>
      <dgm:t>
        <a:bodyPr/>
        <a:lstStyle/>
        <a:p>
          <a:endParaRPr lang="en-GB"/>
        </a:p>
      </dgm:t>
    </dgm:pt>
    <dgm:pt modelId="{AC106D41-367B-4955-9AF6-F023EB0641D0}">
      <dgm:prSet phldrT="[Text]" custT="1"/>
      <dgm:spPr/>
      <dgm:t>
        <a:bodyPr/>
        <a:lstStyle/>
        <a:p>
          <a:pPr>
            <a:buFont typeface="+mj-lt"/>
            <a:buNone/>
          </a:pPr>
          <a:r>
            <a:rPr lang="en-US" sz="1600">
              <a:latin typeface="+mj-lt"/>
              <a:ea typeface="Calibri" panose="020F0502020204030204" pitchFamily="34" charset="0"/>
            </a:rPr>
            <a:t>Identify opportunities for new programs and pathways to differentiate Queen’s </a:t>
          </a:r>
          <a:endParaRPr lang="en-GB" sz="1600"/>
        </a:p>
      </dgm:t>
    </dgm:pt>
    <dgm:pt modelId="{6AF7C64B-5869-4115-95B6-F393731E14DA}" type="parTrans" cxnId="{0278ED1C-70AF-4CAF-A606-FD1FCD287F27}">
      <dgm:prSet/>
      <dgm:spPr/>
      <dgm:t>
        <a:bodyPr/>
        <a:lstStyle/>
        <a:p>
          <a:endParaRPr lang="en-GB"/>
        </a:p>
      </dgm:t>
    </dgm:pt>
    <dgm:pt modelId="{1D0DBC5C-F279-441B-8C6A-AB5B6E680047}" type="sibTrans" cxnId="{0278ED1C-70AF-4CAF-A606-FD1FCD287F27}">
      <dgm:prSet/>
      <dgm:spPr/>
      <dgm:t>
        <a:bodyPr/>
        <a:lstStyle/>
        <a:p>
          <a:endParaRPr lang="en-GB"/>
        </a:p>
      </dgm:t>
    </dgm:pt>
    <dgm:pt modelId="{8F1D4E53-8135-4BFB-A4D1-1FFB9E1C1B5B}">
      <dgm:prSet phldrT="[Text]" custT="1"/>
      <dgm:spPr/>
      <dgm:t>
        <a:bodyPr/>
        <a:lstStyle/>
        <a:p>
          <a:pPr>
            <a:buFont typeface="+mj-lt"/>
            <a:buNone/>
          </a:pPr>
          <a:r>
            <a:rPr lang="en-GB" sz="1600">
              <a:latin typeface="+mj-lt"/>
            </a:rPr>
            <a:t>Refine university-wide geographic recruitment priorities</a:t>
          </a:r>
        </a:p>
      </dgm:t>
    </dgm:pt>
    <dgm:pt modelId="{B4BC5EB5-7ACE-4438-A700-E447C21F0B10}" type="parTrans" cxnId="{B11BBAF7-83D3-47B3-BA19-F0B2885B4342}">
      <dgm:prSet/>
      <dgm:spPr/>
      <dgm:t>
        <a:bodyPr/>
        <a:lstStyle/>
        <a:p>
          <a:endParaRPr lang="en-GB"/>
        </a:p>
      </dgm:t>
    </dgm:pt>
    <dgm:pt modelId="{312700DA-4867-42C7-AEC7-CEFEF8AC1C6E}" type="sibTrans" cxnId="{B11BBAF7-83D3-47B3-BA19-F0B2885B4342}">
      <dgm:prSet/>
      <dgm:spPr/>
      <dgm:t>
        <a:bodyPr/>
        <a:lstStyle/>
        <a:p>
          <a:endParaRPr lang="en-GB"/>
        </a:p>
      </dgm:t>
    </dgm:pt>
    <dgm:pt modelId="{BBB74BC0-310D-48F2-8E7E-4AF548D84FC2}">
      <dgm:prSet phldrT="[Text]" custT="1"/>
      <dgm:spPr/>
      <dgm:t>
        <a:bodyPr/>
        <a:lstStyle/>
        <a:p>
          <a:pPr>
            <a:buFont typeface="+mj-lt"/>
            <a:buNone/>
          </a:pPr>
          <a:r>
            <a:rPr lang="en-GB" sz="1600">
              <a:latin typeface="+mj-lt"/>
              <a:ea typeface="Calibri" panose="020F0502020204030204" pitchFamily="34" charset="0"/>
            </a:rPr>
            <a:t>Continue to engage international alumni in recruitment</a:t>
          </a:r>
        </a:p>
      </dgm:t>
    </dgm:pt>
    <dgm:pt modelId="{96C807C5-C992-4D48-A1C1-45312D4A3AA2}" type="parTrans" cxnId="{B4FC5082-2D59-4BD1-8C79-DF02020F1578}">
      <dgm:prSet/>
      <dgm:spPr/>
      <dgm:t>
        <a:bodyPr/>
        <a:lstStyle/>
        <a:p>
          <a:endParaRPr lang="en-GB"/>
        </a:p>
      </dgm:t>
    </dgm:pt>
    <dgm:pt modelId="{10D39809-0D2C-4456-8433-E2215D2ACF93}" type="sibTrans" cxnId="{B4FC5082-2D59-4BD1-8C79-DF02020F1578}">
      <dgm:prSet/>
      <dgm:spPr/>
      <dgm:t>
        <a:bodyPr/>
        <a:lstStyle/>
        <a:p>
          <a:endParaRPr lang="en-GB"/>
        </a:p>
      </dgm:t>
    </dgm:pt>
    <dgm:pt modelId="{4AB4A2D3-CE64-4B03-9C84-9CBF860D62A5}">
      <dgm:prSet phldrT="[Text]" custT="1"/>
      <dgm:spPr/>
      <dgm:t>
        <a:bodyPr/>
        <a:lstStyle/>
        <a:p>
          <a:pPr>
            <a:buFont typeface="+mj-lt"/>
            <a:buNone/>
          </a:pPr>
          <a:r>
            <a:rPr lang="en-US" sz="1600">
              <a:latin typeface="+mj-lt"/>
              <a:ea typeface="Calibri" panose="020F0502020204030204" pitchFamily="34" charset="0"/>
            </a:rPr>
            <a:t>Enhance systemic data collection and analysis to further decision making</a:t>
          </a:r>
          <a:endParaRPr lang="en-GB" sz="1600"/>
        </a:p>
      </dgm:t>
    </dgm:pt>
    <dgm:pt modelId="{F2C9C2EB-05C6-41F0-AA94-E73BE33852F1}" type="sibTrans" cxnId="{7F07D994-3F69-40DC-B40E-19CA20B98621}">
      <dgm:prSet/>
      <dgm:spPr/>
      <dgm:t>
        <a:bodyPr/>
        <a:lstStyle/>
        <a:p>
          <a:endParaRPr lang="en-GB"/>
        </a:p>
      </dgm:t>
    </dgm:pt>
    <dgm:pt modelId="{103F1CC3-3516-4867-A3CF-E67B08CDB6B0}" type="parTrans" cxnId="{7F07D994-3F69-40DC-B40E-19CA20B98621}">
      <dgm:prSet/>
      <dgm:spPr/>
      <dgm:t>
        <a:bodyPr/>
        <a:lstStyle/>
        <a:p>
          <a:endParaRPr lang="en-GB"/>
        </a:p>
      </dgm:t>
    </dgm:pt>
    <dgm:pt modelId="{6C0BF04F-CB33-4A1C-97D6-C48A4770A92C}" type="pres">
      <dgm:prSet presAssocID="{57C996B1-16C8-4E9C-BCE5-848CA6F0E9FB}" presName="cycle" presStyleCnt="0">
        <dgm:presLayoutVars>
          <dgm:chMax val="1"/>
          <dgm:dir/>
          <dgm:animLvl val="ctr"/>
          <dgm:resizeHandles val="exact"/>
        </dgm:presLayoutVars>
      </dgm:prSet>
      <dgm:spPr/>
    </dgm:pt>
    <dgm:pt modelId="{D089A12B-4EBA-4A3A-99DB-76F791BA9F92}" type="pres">
      <dgm:prSet presAssocID="{8BCF7DF9-E62A-4B5B-A62A-B23CC935EAD4}" presName="centerShape" presStyleLbl="node0" presStyleIdx="0" presStyleCnt="1"/>
      <dgm:spPr/>
    </dgm:pt>
    <dgm:pt modelId="{5CF08F30-17ED-4F56-BF8E-51FDE5BBED1B}" type="pres">
      <dgm:prSet presAssocID="{DFE6FF61-9115-4572-8C00-C3839547FAD7}" presName="Name9" presStyleLbl="parChTrans1D2" presStyleIdx="0" presStyleCnt="6"/>
      <dgm:spPr/>
    </dgm:pt>
    <dgm:pt modelId="{01715CA7-85A6-40B2-994F-6C97103FBC68}" type="pres">
      <dgm:prSet presAssocID="{DFE6FF61-9115-4572-8C00-C3839547FAD7}" presName="connTx" presStyleLbl="parChTrans1D2" presStyleIdx="0" presStyleCnt="6"/>
      <dgm:spPr/>
    </dgm:pt>
    <dgm:pt modelId="{7F4E1D4A-F710-45D3-AD42-CD0388CC1DAF}" type="pres">
      <dgm:prSet presAssocID="{0ED62489-164F-449E-B486-CF258217F2F1}" presName="node" presStyleLbl="node1" presStyleIdx="0" presStyleCnt="6" custScaleX="159025" custScaleY="137814">
        <dgm:presLayoutVars>
          <dgm:bulletEnabled val="1"/>
        </dgm:presLayoutVars>
      </dgm:prSet>
      <dgm:spPr/>
    </dgm:pt>
    <dgm:pt modelId="{22419A0D-30DF-4423-B8D5-94915FC4B38B}" type="pres">
      <dgm:prSet presAssocID="{4FAD9D4F-1844-4BDF-B32F-A1CF8AD9309F}" presName="Name9" presStyleLbl="parChTrans1D2" presStyleIdx="1" presStyleCnt="6"/>
      <dgm:spPr/>
    </dgm:pt>
    <dgm:pt modelId="{5EDCBF92-DBD5-4D8A-98CA-B3DCC24F599A}" type="pres">
      <dgm:prSet presAssocID="{4FAD9D4F-1844-4BDF-B32F-A1CF8AD9309F}" presName="connTx" presStyleLbl="parChTrans1D2" presStyleIdx="1" presStyleCnt="6"/>
      <dgm:spPr/>
    </dgm:pt>
    <dgm:pt modelId="{897FAE56-6985-4993-95EE-87E53E03A174}" type="pres">
      <dgm:prSet presAssocID="{0B8A654B-1D59-4D97-90C1-A1E51C1B22AC}" presName="node" presStyleLbl="node1" presStyleIdx="1" presStyleCnt="6" custScaleX="159025" custScaleY="137814" custRadScaleRad="207994" custRadScaleInc="33521">
        <dgm:presLayoutVars>
          <dgm:bulletEnabled val="1"/>
        </dgm:presLayoutVars>
      </dgm:prSet>
      <dgm:spPr/>
    </dgm:pt>
    <dgm:pt modelId="{999E74D3-E2D5-4B06-A7A7-0F6BDFAC248B}" type="pres">
      <dgm:prSet presAssocID="{B4BC5EB5-7ACE-4438-A700-E447C21F0B10}" presName="Name9" presStyleLbl="parChTrans1D2" presStyleIdx="2" presStyleCnt="6"/>
      <dgm:spPr/>
    </dgm:pt>
    <dgm:pt modelId="{4A84FC0B-B1F6-473A-BF57-2D454CAC97A7}" type="pres">
      <dgm:prSet presAssocID="{B4BC5EB5-7ACE-4438-A700-E447C21F0B10}" presName="connTx" presStyleLbl="parChTrans1D2" presStyleIdx="2" presStyleCnt="6"/>
      <dgm:spPr/>
    </dgm:pt>
    <dgm:pt modelId="{B30BEB86-82DB-4A65-886F-B8E08166C56B}" type="pres">
      <dgm:prSet presAssocID="{8F1D4E53-8135-4BFB-A4D1-1FFB9E1C1B5B}" presName="node" presStyleLbl="node1" presStyleIdx="2" presStyleCnt="6" custScaleX="159025" custScaleY="137814" custRadScaleRad="199318" custRadScaleInc="-36899">
        <dgm:presLayoutVars>
          <dgm:bulletEnabled val="1"/>
        </dgm:presLayoutVars>
      </dgm:prSet>
      <dgm:spPr/>
    </dgm:pt>
    <dgm:pt modelId="{36850029-8181-4D01-9322-6DF3FC51987A}" type="pres">
      <dgm:prSet presAssocID="{96C807C5-C992-4D48-A1C1-45312D4A3AA2}" presName="Name9" presStyleLbl="parChTrans1D2" presStyleIdx="3" presStyleCnt="6"/>
      <dgm:spPr/>
    </dgm:pt>
    <dgm:pt modelId="{42CCA538-3C1D-444D-9333-D98EBCE9B3EB}" type="pres">
      <dgm:prSet presAssocID="{96C807C5-C992-4D48-A1C1-45312D4A3AA2}" presName="connTx" presStyleLbl="parChTrans1D2" presStyleIdx="3" presStyleCnt="6"/>
      <dgm:spPr/>
    </dgm:pt>
    <dgm:pt modelId="{6AB78790-E230-4909-A43C-732449466597}" type="pres">
      <dgm:prSet presAssocID="{BBB74BC0-310D-48F2-8E7E-4AF548D84FC2}" presName="node" presStyleLbl="node1" presStyleIdx="3" presStyleCnt="6" custScaleX="159025" custScaleY="137814">
        <dgm:presLayoutVars>
          <dgm:bulletEnabled val="1"/>
        </dgm:presLayoutVars>
      </dgm:prSet>
      <dgm:spPr/>
    </dgm:pt>
    <dgm:pt modelId="{BA91486A-904E-45BB-9C31-B4BCE8BAB60E}" type="pres">
      <dgm:prSet presAssocID="{6AF7C64B-5869-4115-95B6-F393731E14DA}" presName="Name9" presStyleLbl="parChTrans1D2" presStyleIdx="4" presStyleCnt="6"/>
      <dgm:spPr/>
    </dgm:pt>
    <dgm:pt modelId="{46C53D9E-28B9-4FD0-B42C-E5C8000AB4FF}" type="pres">
      <dgm:prSet presAssocID="{6AF7C64B-5869-4115-95B6-F393731E14DA}" presName="connTx" presStyleLbl="parChTrans1D2" presStyleIdx="4" presStyleCnt="6"/>
      <dgm:spPr/>
    </dgm:pt>
    <dgm:pt modelId="{BC3D9D18-48FD-4DBF-9A99-055C650BD9BB}" type="pres">
      <dgm:prSet presAssocID="{AC106D41-367B-4955-9AF6-F023EB0641D0}" presName="node" presStyleLbl="node1" presStyleIdx="4" presStyleCnt="6" custScaleX="159025" custScaleY="137814" custRadScaleRad="209925" custRadScaleInc="36179">
        <dgm:presLayoutVars>
          <dgm:bulletEnabled val="1"/>
        </dgm:presLayoutVars>
      </dgm:prSet>
      <dgm:spPr/>
    </dgm:pt>
    <dgm:pt modelId="{E8B52B50-4139-42DC-8903-3430605820BB}" type="pres">
      <dgm:prSet presAssocID="{103F1CC3-3516-4867-A3CF-E67B08CDB6B0}" presName="Name9" presStyleLbl="parChTrans1D2" presStyleIdx="5" presStyleCnt="6"/>
      <dgm:spPr/>
    </dgm:pt>
    <dgm:pt modelId="{5D904985-C698-4D36-BF08-9A4BDFABA153}" type="pres">
      <dgm:prSet presAssocID="{103F1CC3-3516-4867-A3CF-E67B08CDB6B0}" presName="connTx" presStyleLbl="parChTrans1D2" presStyleIdx="5" presStyleCnt="6"/>
      <dgm:spPr/>
    </dgm:pt>
    <dgm:pt modelId="{DFC4DCB7-0530-4E33-9885-5167F40D4ADB}" type="pres">
      <dgm:prSet presAssocID="{4AB4A2D3-CE64-4B03-9C84-9CBF860D62A5}" presName="node" presStyleLbl="node1" presStyleIdx="5" presStyleCnt="6" custScaleX="159025" custScaleY="137814" custRadScaleRad="192586" custRadScaleInc="-27201">
        <dgm:presLayoutVars>
          <dgm:bulletEnabled val="1"/>
        </dgm:presLayoutVars>
      </dgm:prSet>
      <dgm:spPr/>
    </dgm:pt>
  </dgm:ptLst>
  <dgm:cxnLst>
    <dgm:cxn modelId="{3585BB17-BA06-475C-B6EA-6B0938F7E196}" srcId="{8BCF7DF9-E62A-4B5B-A62A-B23CC935EAD4}" destId="{0B8A654B-1D59-4D97-90C1-A1E51C1B22AC}" srcOrd="1" destOrd="0" parTransId="{4FAD9D4F-1844-4BDF-B32F-A1CF8AD9309F}" sibTransId="{645F832A-1935-4924-8693-F973817C3833}"/>
    <dgm:cxn modelId="{8342C218-E6D8-4778-8A9B-FE0DAB888C3E}" type="presOf" srcId="{4FAD9D4F-1844-4BDF-B32F-A1CF8AD9309F}" destId="{22419A0D-30DF-4423-B8D5-94915FC4B38B}" srcOrd="0" destOrd="0" presId="urn:microsoft.com/office/officeart/2005/8/layout/radial1"/>
    <dgm:cxn modelId="{0278ED1C-70AF-4CAF-A606-FD1FCD287F27}" srcId="{8BCF7DF9-E62A-4B5B-A62A-B23CC935EAD4}" destId="{AC106D41-367B-4955-9AF6-F023EB0641D0}" srcOrd="4" destOrd="0" parTransId="{6AF7C64B-5869-4115-95B6-F393731E14DA}" sibTransId="{1D0DBC5C-F279-441B-8C6A-AB5B6E680047}"/>
    <dgm:cxn modelId="{C48A5A24-3858-42D2-9F9F-E1FE0EC0899C}" type="presOf" srcId="{96C807C5-C992-4D48-A1C1-45312D4A3AA2}" destId="{36850029-8181-4D01-9322-6DF3FC51987A}" srcOrd="0" destOrd="0" presId="urn:microsoft.com/office/officeart/2005/8/layout/radial1"/>
    <dgm:cxn modelId="{5CF28F28-970F-4EC2-B50D-CD5D1511BB42}" srcId="{57C996B1-16C8-4E9C-BCE5-848CA6F0E9FB}" destId="{8BCF7DF9-E62A-4B5B-A62A-B23CC935EAD4}" srcOrd="0" destOrd="0" parTransId="{A82A6C39-C4CC-44D5-96EE-69BAD3961D47}" sibTransId="{A606427E-CB5F-42D7-AD93-E328903F9065}"/>
    <dgm:cxn modelId="{751A1040-E18C-48EA-A12D-366247C1D07A}" srcId="{8BCF7DF9-E62A-4B5B-A62A-B23CC935EAD4}" destId="{0ED62489-164F-449E-B486-CF258217F2F1}" srcOrd="0" destOrd="0" parTransId="{DFE6FF61-9115-4572-8C00-C3839547FAD7}" sibTransId="{707E43D7-F1E4-4D3A-9776-65B6E8206969}"/>
    <dgm:cxn modelId="{EEEA1A5B-A7ED-4771-8380-0C4267D5728C}" type="presOf" srcId="{96C807C5-C992-4D48-A1C1-45312D4A3AA2}" destId="{42CCA538-3C1D-444D-9333-D98EBCE9B3EB}" srcOrd="1" destOrd="0" presId="urn:microsoft.com/office/officeart/2005/8/layout/radial1"/>
    <dgm:cxn modelId="{44A41D61-8FE7-4D16-B5AF-73EF8FA3FD0D}" type="presOf" srcId="{8F1D4E53-8135-4BFB-A4D1-1FFB9E1C1B5B}" destId="{B30BEB86-82DB-4A65-886F-B8E08166C56B}" srcOrd="0" destOrd="0" presId="urn:microsoft.com/office/officeart/2005/8/layout/radial1"/>
    <dgm:cxn modelId="{A9D2D163-7F25-47FF-97C3-6A3DE3EEC4B8}" type="presOf" srcId="{8BCF7DF9-E62A-4B5B-A62A-B23CC935EAD4}" destId="{D089A12B-4EBA-4A3A-99DB-76F791BA9F92}" srcOrd="0" destOrd="0" presId="urn:microsoft.com/office/officeart/2005/8/layout/radial1"/>
    <dgm:cxn modelId="{FF02AD46-C4E7-46D4-9C81-5134ABA9155D}" type="presOf" srcId="{B4BC5EB5-7ACE-4438-A700-E447C21F0B10}" destId="{999E74D3-E2D5-4B06-A7A7-0F6BDFAC248B}" srcOrd="0" destOrd="0" presId="urn:microsoft.com/office/officeart/2005/8/layout/radial1"/>
    <dgm:cxn modelId="{EDAE7B49-945A-4134-9674-5347CF8343A9}" type="presOf" srcId="{6AF7C64B-5869-4115-95B6-F393731E14DA}" destId="{BA91486A-904E-45BB-9C31-B4BCE8BAB60E}" srcOrd="0" destOrd="0" presId="urn:microsoft.com/office/officeart/2005/8/layout/radial1"/>
    <dgm:cxn modelId="{28BF1250-96FF-4A52-A3F1-8DA2858DB812}" type="presOf" srcId="{BBB74BC0-310D-48F2-8E7E-4AF548D84FC2}" destId="{6AB78790-E230-4909-A43C-732449466597}" srcOrd="0" destOrd="0" presId="urn:microsoft.com/office/officeart/2005/8/layout/radial1"/>
    <dgm:cxn modelId="{58F7FF56-F8DB-4518-B61C-A4F02D567CB0}" type="presOf" srcId="{4AB4A2D3-CE64-4B03-9C84-9CBF860D62A5}" destId="{DFC4DCB7-0530-4E33-9885-5167F40D4ADB}" srcOrd="0" destOrd="0" presId="urn:microsoft.com/office/officeart/2005/8/layout/radial1"/>
    <dgm:cxn modelId="{68E12259-9D07-46A4-A5B8-6F0C5BC1A2C1}" type="presOf" srcId="{0ED62489-164F-449E-B486-CF258217F2F1}" destId="{7F4E1D4A-F710-45D3-AD42-CD0388CC1DAF}" srcOrd="0" destOrd="0" presId="urn:microsoft.com/office/officeart/2005/8/layout/radial1"/>
    <dgm:cxn modelId="{B4FC5082-2D59-4BD1-8C79-DF02020F1578}" srcId="{8BCF7DF9-E62A-4B5B-A62A-B23CC935EAD4}" destId="{BBB74BC0-310D-48F2-8E7E-4AF548D84FC2}" srcOrd="3" destOrd="0" parTransId="{96C807C5-C992-4D48-A1C1-45312D4A3AA2}" sibTransId="{10D39809-0D2C-4456-8433-E2215D2ACF93}"/>
    <dgm:cxn modelId="{7F07D994-3F69-40DC-B40E-19CA20B98621}" srcId="{8BCF7DF9-E62A-4B5B-A62A-B23CC935EAD4}" destId="{4AB4A2D3-CE64-4B03-9C84-9CBF860D62A5}" srcOrd="5" destOrd="0" parTransId="{103F1CC3-3516-4867-A3CF-E67B08CDB6B0}" sibTransId="{F2C9C2EB-05C6-41F0-AA94-E73BE33852F1}"/>
    <dgm:cxn modelId="{652498C1-B069-4EBA-8BB7-88D31E4FA469}" type="presOf" srcId="{103F1CC3-3516-4867-A3CF-E67B08CDB6B0}" destId="{5D904985-C698-4D36-BF08-9A4BDFABA153}" srcOrd="1" destOrd="0" presId="urn:microsoft.com/office/officeart/2005/8/layout/radial1"/>
    <dgm:cxn modelId="{A1A520C8-946C-404F-B941-FEA7618833A2}" type="presOf" srcId="{AC106D41-367B-4955-9AF6-F023EB0641D0}" destId="{BC3D9D18-48FD-4DBF-9A99-055C650BD9BB}" srcOrd="0" destOrd="0" presId="urn:microsoft.com/office/officeart/2005/8/layout/radial1"/>
    <dgm:cxn modelId="{F58116CA-2826-4647-8D90-B8E321A978AE}" type="presOf" srcId="{6AF7C64B-5869-4115-95B6-F393731E14DA}" destId="{46C53D9E-28B9-4FD0-B42C-E5C8000AB4FF}" srcOrd="1" destOrd="0" presId="urn:microsoft.com/office/officeart/2005/8/layout/radial1"/>
    <dgm:cxn modelId="{5674A7CF-6FE2-4070-B390-D7A17BA990CC}" type="presOf" srcId="{B4BC5EB5-7ACE-4438-A700-E447C21F0B10}" destId="{4A84FC0B-B1F6-473A-BF57-2D454CAC97A7}" srcOrd="1" destOrd="0" presId="urn:microsoft.com/office/officeart/2005/8/layout/radial1"/>
    <dgm:cxn modelId="{B1E845D5-E0AA-4D77-8CA3-13A9636C4DFF}" type="presOf" srcId="{57C996B1-16C8-4E9C-BCE5-848CA6F0E9FB}" destId="{6C0BF04F-CB33-4A1C-97D6-C48A4770A92C}" srcOrd="0" destOrd="0" presId="urn:microsoft.com/office/officeart/2005/8/layout/radial1"/>
    <dgm:cxn modelId="{536827DA-4261-4491-AA85-58769A8E9509}" type="presOf" srcId="{0B8A654B-1D59-4D97-90C1-A1E51C1B22AC}" destId="{897FAE56-6985-4993-95EE-87E53E03A174}" srcOrd="0" destOrd="0" presId="urn:microsoft.com/office/officeart/2005/8/layout/radial1"/>
    <dgm:cxn modelId="{F4439CEB-C41B-4869-A898-A560DAD53824}" type="presOf" srcId="{103F1CC3-3516-4867-A3CF-E67B08CDB6B0}" destId="{E8B52B50-4139-42DC-8903-3430605820BB}" srcOrd="0" destOrd="0" presId="urn:microsoft.com/office/officeart/2005/8/layout/radial1"/>
    <dgm:cxn modelId="{8B28E9F4-3683-484A-8A6C-C4136FF55644}" type="presOf" srcId="{DFE6FF61-9115-4572-8C00-C3839547FAD7}" destId="{01715CA7-85A6-40B2-994F-6C97103FBC68}" srcOrd="1" destOrd="0" presId="urn:microsoft.com/office/officeart/2005/8/layout/radial1"/>
    <dgm:cxn modelId="{DDDAF4F4-D110-4149-8E8E-EF4783F3D35D}" type="presOf" srcId="{4FAD9D4F-1844-4BDF-B32F-A1CF8AD9309F}" destId="{5EDCBF92-DBD5-4D8A-98CA-B3DCC24F599A}" srcOrd="1" destOrd="0" presId="urn:microsoft.com/office/officeart/2005/8/layout/radial1"/>
    <dgm:cxn modelId="{B11BBAF7-83D3-47B3-BA19-F0B2885B4342}" srcId="{8BCF7DF9-E62A-4B5B-A62A-B23CC935EAD4}" destId="{8F1D4E53-8135-4BFB-A4D1-1FFB9E1C1B5B}" srcOrd="2" destOrd="0" parTransId="{B4BC5EB5-7ACE-4438-A700-E447C21F0B10}" sibTransId="{312700DA-4867-42C7-AEC7-CEFEF8AC1C6E}"/>
    <dgm:cxn modelId="{6682A6FB-616D-4E04-9FDB-E084B8DDA743}" type="presOf" srcId="{DFE6FF61-9115-4572-8C00-C3839547FAD7}" destId="{5CF08F30-17ED-4F56-BF8E-51FDE5BBED1B}" srcOrd="0" destOrd="0" presId="urn:microsoft.com/office/officeart/2005/8/layout/radial1"/>
    <dgm:cxn modelId="{373A4C18-DABC-41EE-A49D-D0D84F06EE1B}" type="presParOf" srcId="{6C0BF04F-CB33-4A1C-97D6-C48A4770A92C}" destId="{D089A12B-4EBA-4A3A-99DB-76F791BA9F92}" srcOrd="0" destOrd="0" presId="urn:microsoft.com/office/officeart/2005/8/layout/radial1"/>
    <dgm:cxn modelId="{4A0A251B-E052-40BD-9E1F-933D6EBC4985}" type="presParOf" srcId="{6C0BF04F-CB33-4A1C-97D6-C48A4770A92C}" destId="{5CF08F30-17ED-4F56-BF8E-51FDE5BBED1B}" srcOrd="1" destOrd="0" presId="urn:microsoft.com/office/officeart/2005/8/layout/radial1"/>
    <dgm:cxn modelId="{C86D7DF9-27E0-4B03-BCC9-2A6A8D1E20FD}" type="presParOf" srcId="{5CF08F30-17ED-4F56-BF8E-51FDE5BBED1B}" destId="{01715CA7-85A6-40B2-994F-6C97103FBC68}" srcOrd="0" destOrd="0" presId="urn:microsoft.com/office/officeart/2005/8/layout/radial1"/>
    <dgm:cxn modelId="{1191E8BE-3B49-4A3C-990C-6D9186362228}" type="presParOf" srcId="{6C0BF04F-CB33-4A1C-97D6-C48A4770A92C}" destId="{7F4E1D4A-F710-45D3-AD42-CD0388CC1DAF}" srcOrd="2" destOrd="0" presId="urn:microsoft.com/office/officeart/2005/8/layout/radial1"/>
    <dgm:cxn modelId="{8EF4C5DE-A0B9-4587-809F-33EFBE1809D6}" type="presParOf" srcId="{6C0BF04F-CB33-4A1C-97D6-C48A4770A92C}" destId="{22419A0D-30DF-4423-B8D5-94915FC4B38B}" srcOrd="3" destOrd="0" presId="urn:microsoft.com/office/officeart/2005/8/layout/radial1"/>
    <dgm:cxn modelId="{B07D9814-F735-48DE-AF13-04E3B95F81CD}" type="presParOf" srcId="{22419A0D-30DF-4423-B8D5-94915FC4B38B}" destId="{5EDCBF92-DBD5-4D8A-98CA-B3DCC24F599A}" srcOrd="0" destOrd="0" presId="urn:microsoft.com/office/officeart/2005/8/layout/radial1"/>
    <dgm:cxn modelId="{79ADEAF6-F330-4162-A709-E9CC98155997}" type="presParOf" srcId="{6C0BF04F-CB33-4A1C-97D6-C48A4770A92C}" destId="{897FAE56-6985-4993-95EE-87E53E03A174}" srcOrd="4" destOrd="0" presId="urn:microsoft.com/office/officeart/2005/8/layout/radial1"/>
    <dgm:cxn modelId="{9678FC13-520F-4B0C-AC06-3789815F2CA0}" type="presParOf" srcId="{6C0BF04F-CB33-4A1C-97D6-C48A4770A92C}" destId="{999E74D3-E2D5-4B06-A7A7-0F6BDFAC248B}" srcOrd="5" destOrd="0" presId="urn:microsoft.com/office/officeart/2005/8/layout/radial1"/>
    <dgm:cxn modelId="{504BF3B3-A2C6-4938-98B0-CFE9C8584612}" type="presParOf" srcId="{999E74D3-E2D5-4B06-A7A7-0F6BDFAC248B}" destId="{4A84FC0B-B1F6-473A-BF57-2D454CAC97A7}" srcOrd="0" destOrd="0" presId="urn:microsoft.com/office/officeart/2005/8/layout/radial1"/>
    <dgm:cxn modelId="{CEAD2CEC-007A-44F3-9E8B-0E2379596D0C}" type="presParOf" srcId="{6C0BF04F-CB33-4A1C-97D6-C48A4770A92C}" destId="{B30BEB86-82DB-4A65-886F-B8E08166C56B}" srcOrd="6" destOrd="0" presId="urn:microsoft.com/office/officeart/2005/8/layout/radial1"/>
    <dgm:cxn modelId="{AF9F0CA8-D27F-4DA0-A57E-89B68CDB155B}" type="presParOf" srcId="{6C0BF04F-CB33-4A1C-97D6-C48A4770A92C}" destId="{36850029-8181-4D01-9322-6DF3FC51987A}" srcOrd="7" destOrd="0" presId="urn:microsoft.com/office/officeart/2005/8/layout/radial1"/>
    <dgm:cxn modelId="{E5A2112F-3F9B-466A-B1DD-98869BB3E3BB}" type="presParOf" srcId="{36850029-8181-4D01-9322-6DF3FC51987A}" destId="{42CCA538-3C1D-444D-9333-D98EBCE9B3EB}" srcOrd="0" destOrd="0" presId="urn:microsoft.com/office/officeart/2005/8/layout/radial1"/>
    <dgm:cxn modelId="{874773AD-06F6-4030-B73B-9BDD1EEFEFD8}" type="presParOf" srcId="{6C0BF04F-CB33-4A1C-97D6-C48A4770A92C}" destId="{6AB78790-E230-4909-A43C-732449466597}" srcOrd="8" destOrd="0" presId="urn:microsoft.com/office/officeart/2005/8/layout/radial1"/>
    <dgm:cxn modelId="{E94659C7-96DB-4B79-BCED-C703F55CC604}" type="presParOf" srcId="{6C0BF04F-CB33-4A1C-97D6-C48A4770A92C}" destId="{BA91486A-904E-45BB-9C31-B4BCE8BAB60E}" srcOrd="9" destOrd="0" presId="urn:microsoft.com/office/officeart/2005/8/layout/radial1"/>
    <dgm:cxn modelId="{45190A7A-F8D4-4237-B735-A0F99AD2C693}" type="presParOf" srcId="{BA91486A-904E-45BB-9C31-B4BCE8BAB60E}" destId="{46C53D9E-28B9-4FD0-B42C-E5C8000AB4FF}" srcOrd="0" destOrd="0" presId="urn:microsoft.com/office/officeart/2005/8/layout/radial1"/>
    <dgm:cxn modelId="{6B5C9FFE-85BB-410D-9EFF-0E7387AAE8FA}" type="presParOf" srcId="{6C0BF04F-CB33-4A1C-97D6-C48A4770A92C}" destId="{BC3D9D18-48FD-4DBF-9A99-055C650BD9BB}" srcOrd="10" destOrd="0" presId="urn:microsoft.com/office/officeart/2005/8/layout/radial1"/>
    <dgm:cxn modelId="{0258B832-16FA-4DE9-B0CA-6BBBDFD9A3DF}" type="presParOf" srcId="{6C0BF04F-CB33-4A1C-97D6-C48A4770A92C}" destId="{E8B52B50-4139-42DC-8903-3430605820BB}" srcOrd="11" destOrd="0" presId="urn:microsoft.com/office/officeart/2005/8/layout/radial1"/>
    <dgm:cxn modelId="{70130F61-F2FE-448E-B077-ED3F897CDD25}" type="presParOf" srcId="{E8B52B50-4139-42DC-8903-3430605820BB}" destId="{5D904985-C698-4D36-BF08-9A4BDFABA153}" srcOrd="0" destOrd="0" presId="urn:microsoft.com/office/officeart/2005/8/layout/radial1"/>
    <dgm:cxn modelId="{D8953329-4751-4BBA-878E-DF424C534AEC}" type="presParOf" srcId="{6C0BF04F-CB33-4A1C-97D6-C48A4770A92C}" destId="{DFC4DCB7-0530-4E33-9885-5167F40D4ADB}"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545847-1722-4365-91E7-A401F6B8BE5B}"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GB"/>
        </a:p>
      </dgm:t>
    </dgm:pt>
    <dgm:pt modelId="{A5F0B69B-39F0-4B67-9F85-634A8F1D0DC6}">
      <dgm:prSet phldrT="[Text]"/>
      <dgm:spPr>
        <a:solidFill>
          <a:schemeClr val="accent1">
            <a:lumMod val="20000"/>
            <a:lumOff val="80000"/>
          </a:schemeClr>
        </a:solidFill>
      </dgm:spPr>
      <dgm:t>
        <a:bodyPr/>
        <a:lstStyle/>
        <a:p>
          <a:r>
            <a:rPr lang="en-CA">
              <a:solidFill>
                <a:srgbClr val="002E5F"/>
              </a:solidFill>
              <a:latin typeface="+mj-lt"/>
            </a:rPr>
            <a:t>Values for globally engaged research, innovation, and knowledge mobilization</a:t>
          </a:r>
          <a:endParaRPr lang="en-GB">
            <a:solidFill>
              <a:srgbClr val="002E5F"/>
            </a:solidFill>
            <a:latin typeface="+mj-lt"/>
          </a:endParaRPr>
        </a:p>
      </dgm:t>
    </dgm:pt>
    <dgm:pt modelId="{7B37093A-F381-4255-A376-75510C538F68}" type="parTrans" cxnId="{92490105-AA33-4168-8E23-0E17EFD2386F}">
      <dgm:prSet/>
      <dgm:spPr/>
      <dgm:t>
        <a:bodyPr/>
        <a:lstStyle/>
        <a:p>
          <a:endParaRPr lang="en-GB"/>
        </a:p>
      </dgm:t>
    </dgm:pt>
    <dgm:pt modelId="{3B07CF46-434A-4EC6-807C-FFB53E8ADBFE}" type="sibTrans" cxnId="{92490105-AA33-4168-8E23-0E17EFD2386F}">
      <dgm:prSet/>
      <dgm:spPr/>
      <dgm:t>
        <a:bodyPr/>
        <a:lstStyle/>
        <a:p>
          <a:endParaRPr lang="en-GB"/>
        </a:p>
      </dgm:t>
    </dgm:pt>
    <dgm:pt modelId="{95469701-C2FA-4654-B8B1-8FEA8682F5D7}">
      <dgm:prSet phldrT="[Text]"/>
      <dgm:spPr/>
      <dgm:t>
        <a:bodyPr/>
        <a:lstStyle/>
        <a:p>
          <a:r>
            <a:rPr lang="en-GB">
              <a:latin typeface="+mj-lt"/>
            </a:rPr>
            <a:t>Research</a:t>
          </a:r>
          <a:r>
            <a:rPr lang="en-GB" baseline="0">
              <a:latin typeface="+mj-lt"/>
            </a:rPr>
            <a:t> excellence and impact</a:t>
          </a:r>
          <a:endParaRPr lang="en-GB">
            <a:latin typeface="+mj-lt"/>
          </a:endParaRPr>
        </a:p>
      </dgm:t>
    </dgm:pt>
    <dgm:pt modelId="{6B382212-AA15-480E-85BC-2BA9ED068CA1}" type="parTrans" cxnId="{C681A3F5-B21A-4307-8C76-4012D8299F61}">
      <dgm:prSet/>
      <dgm:spPr>
        <a:solidFill>
          <a:schemeClr val="accent1">
            <a:lumMod val="20000"/>
            <a:lumOff val="80000"/>
          </a:schemeClr>
        </a:solidFill>
      </dgm:spPr>
      <dgm:t>
        <a:bodyPr/>
        <a:lstStyle/>
        <a:p>
          <a:endParaRPr lang="en-GB"/>
        </a:p>
      </dgm:t>
    </dgm:pt>
    <dgm:pt modelId="{AD3B275F-33BF-444F-BB8C-0585E1FEEB42}" type="sibTrans" cxnId="{C681A3F5-B21A-4307-8C76-4012D8299F61}">
      <dgm:prSet/>
      <dgm:spPr/>
      <dgm:t>
        <a:bodyPr/>
        <a:lstStyle/>
        <a:p>
          <a:endParaRPr lang="en-GB"/>
        </a:p>
      </dgm:t>
    </dgm:pt>
    <dgm:pt modelId="{2FEE1D55-011C-47C4-97D3-EDC4064DD35E}">
      <dgm:prSet phldrT="[Text]"/>
      <dgm:spPr/>
      <dgm:t>
        <a:bodyPr/>
        <a:lstStyle/>
        <a:p>
          <a:r>
            <a:rPr lang="en-CA">
              <a:latin typeface="+mj-lt"/>
            </a:rPr>
            <a:t>Reciprocal and mutually beneficial partnerships </a:t>
          </a:r>
          <a:endParaRPr lang="en-GB"/>
        </a:p>
      </dgm:t>
    </dgm:pt>
    <dgm:pt modelId="{39CD5C6F-9529-4134-87E0-8431B593834A}" type="sibTrans" cxnId="{A9439CBD-692E-4C31-93E9-23E8B1F54626}">
      <dgm:prSet/>
      <dgm:spPr/>
      <dgm:t>
        <a:bodyPr/>
        <a:lstStyle/>
        <a:p>
          <a:endParaRPr lang="en-GB"/>
        </a:p>
      </dgm:t>
    </dgm:pt>
    <dgm:pt modelId="{A950CBB8-62D5-494A-9052-35CCB2868C3B}" type="parTrans" cxnId="{A9439CBD-692E-4C31-93E9-23E8B1F54626}">
      <dgm:prSet/>
      <dgm:spPr>
        <a:solidFill>
          <a:schemeClr val="accent1">
            <a:lumMod val="20000"/>
            <a:lumOff val="80000"/>
          </a:schemeClr>
        </a:solidFill>
      </dgm:spPr>
      <dgm:t>
        <a:bodyPr/>
        <a:lstStyle/>
        <a:p>
          <a:endParaRPr lang="en-GB"/>
        </a:p>
      </dgm:t>
    </dgm:pt>
    <dgm:pt modelId="{14E02A53-4BC1-4909-8568-5D9BE455AE83}">
      <dgm:prSet phldrT="[Text]"/>
      <dgm:spPr/>
      <dgm:t>
        <a:bodyPr/>
        <a:lstStyle/>
        <a:p>
          <a:r>
            <a:rPr lang="en-CA">
              <a:latin typeface="+mj-lt"/>
            </a:rPr>
            <a:t> Respect for diverse ways of knowing and approaches </a:t>
          </a:r>
          <a:endParaRPr lang="en-GB"/>
        </a:p>
      </dgm:t>
    </dgm:pt>
    <dgm:pt modelId="{1F47A562-EF0A-42DE-BB50-382C45C9E532}" type="sibTrans" cxnId="{14E6710B-887C-41DB-9462-3A596351CE27}">
      <dgm:prSet/>
      <dgm:spPr/>
      <dgm:t>
        <a:bodyPr/>
        <a:lstStyle/>
        <a:p>
          <a:endParaRPr lang="en-GB"/>
        </a:p>
      </dgm:t>
    </dgm:pt>
    <dgm:pt modelId="{55AB0AC5-CE24-43CB-8C89-3BDAE1DEC997}" type="parTrans" cxnId="{14E6710B-887C-41DB-9462-3A596351CE27}">
      <dgm:prSet/>
      <dgm:spPr>
        <a:solidFill>
          <a:schemeClr val="accent1">
            <a:lumMod val="20000"/>
            <a:lumOff val="80000"/>
          </a:schemeClr>
        </a:solidFill>
      </dgm:spPr>
      <dgm:t>
        <a:bodyPr/>
        <a:lstStyle/>
        <a:p>
          <a:endParaRPr lang="en-GB"/>
        </a:p>
      </dgm:t>
    </dgm:pt>
    <dgm:pt modelId="{80FCB9D0-09D2-408D-A7B7-6B81A53E0B78}" type="pres">
      <dgm:prSet presAssocID="{0A545847-1722-4365-91E7-A401F6B8BE5B}" presName="cycle" presStyleCnt="0">
        <dgm:presLayoutVars>
          <dgm:chMax val="1"/>
          <dgm:dir/>
          <dgm:animLvl val="ctr"/>
          <dgm:resizeHandles val="exact"/>
        </dgm:presLayoutVars>
      </dgm:prSet>
      <dgm:spPr/>
    </dgm:pt>
    <dgm:pt modelId="{6BE35B83-2E3C-4DDC-9AE0-6123D3776A79}" type="pres">
      <dgm:prSet presAssocID="{A5F0B69B-39F0-4B67-9F85-634A8F1D0DC6}" presName="centerShape" presStyleLbl="node0" presStyleIdx="0" presStyleCnt="1" custLinFactNeighborY="-77738"/>
      <dgm:spPr/>
    </dgm:pt>
    <dgm:pt modelId="{682B5825-E5CE-44BE-B0D9-14DBE2EF0B21}" type="pres">
      <dgm:prSet presAssocID="{A950CBB8-62D5-494A-9052-35CCB2868C3B}" presName="parTrans" presStyleLbl="bgSibTrans2D1" presStyleIdx="0" presStyleCnt="3" custAng="10532065" custScaleX="43246" custLinFactNeighborX="37114" custLinFactNeighborY="-11233"/>
      <dgm:spPr/>
    </dgm:pt>
    <dgm:pt modelId="{BC036D0B-7FD1-4C16-A700-AF7DCB8146BE}" type="pres">
      <dgm:prSet presAssocID="{2FEE1D55-011C-47C4-97D3-EDC4064DD35E}" presName="node" presStyleLbl="node1" presStyleIdx="0" presStyleCnt="3" custRadScaleRad="116029" custRadScaleInc="-8742">
        <dgm:presLayoutVars>
          <dgm:bulletEnabled val="1"/>
        </dgm:presLayoutVars>
      </dgm:prSet>
      <dgm:spPr/>
    </dgm:pt>
    <dgm:pt modelId="{9C4914C4-C247-4EEA-BE9C-0421CFDD61C7}" type="pres">
      <dgm:prSet presAssocID="{55AB0AC5-CE24-43CB-8C89-3BDAE1DEC997}" presName="parTrans" presStyleLbl="bgSibTrans2D1" presStyleIdx="1" presStyleCnt="3" custAng="10800000" custScaleX="67042" custLinFactY="-9322" custLinFactNeighborX="337" custLinFactNeighborY="-100000"/>
      <dgm:spPr/>
    </dgm:pt>
    <dgm:pt modelId="{2D1E15EB-34DF-4E37-852A-6226E583B1E1}" type="pres">
      <dgm:prSet presAssocID="{14E02A53-4BC1-4909-8568-5D9BE455AE83}" presName="node" presStyleLbl="node1" presStyleIdx="1" presStyleCnt="3" custRadScaleRad="853" custRadScaleInc="-300000">
        <dgm:presLayoutVars>
          <dgm:bulletEnabled val="1"/>
        </dgm:presLayoutVars>
      </dgm:prSet>
      <dgm:spPr/>
    </dgm:pt>
    <dgm:pt modelId="{9F3E5432-4917-490C-AB6A-1416938C0914}" type="pres">
      <dgm:prSet presAssocID="{6B382212-AA15-480E-85BC-2BA9ED068CA1}" presName="parTrans" presStyleLbl="bgSibTrans2D1" presStyleIdx="2" presStyleCnt="3" custAng="11076498" custScaleX="52920" custLinFactNeighborX="-41075" custLinFactNeighborY="-17233"/>
      <dgm:spPr/>
    </dgm:pt>
    <dgm:pt modelId="{74A813D2-08A7-404A-B787-4FD7FF666D1A}" type="pres">
      <dgm:prSet presAssocID="{95469701-C2FA-4654-B8B1-8FEA8682F5D7}" presName="node" presStyleLbl="node1" presStyleIdx="2" presStyleCnt="3" custRadScaleRad="116652" custRadScaleInc="9033">
        <dgm:presLayoutVars>
          <dgm:bulletEnabled val="1"/>
        </dgm:presLayoutVars>
      </dgm:prSet>
      <dgm:spPr/>
    </dgm:pt>
  </dgm:ptLst>
  <dgm:cxnLst>
    <dgm:cxn modelId="{FEB27D04-8021-4D6F-8FE1-685A78C6086D}" type="presOf" srcId="{0A545847-1722-4365-91E7-A401F6B8BE5B}" destId="{80FCB9D0-09D2-408D-A7B7-6B81A53E0B78}" srcOrd="0" destOrd="0" presId="urn:microsoft.com/office/officeart/2005/8/layout/radial4"/>
    <dgm:cxn modelId="{92490105-AA33-4168-8E23-0E17EFD2386F}" srcId="{0A545847-1722-4365-91E7-A401F6B8BE5B}" destId="{A5F0B69B-39F0-4B67-9F85-634A8F1D0DC6}" srcOrd="0" destOrd="0" parTransId="{7B37093A-F381-4255-A376-75510C538F68}" sibTransId="{3B07CF46-434A-4EC6-807C-FFB53E8ADBFE}"/>
    <dgm:cxn modelId="{14E6710B-887C-41DB-9462-3A596351CE27}" srcId="{A5F0B69B-39F0-4B67-9F85-634A8F1D0DC6}" destId="{14E02A53-4BC1-4909-8568-5D9BE455AE83}" srcOrd="1" destOrd="0" parTransId="{55AB0AC5-CE24-43CB-8C89-3BDAE1DEC997}" sibTransId="{1F47A562-EF0A-42DE-BB50-382C45C9E532}"/>
    <dgm:cxn modelId="{2EFFAB20-3C5E-4BC9-B8D4-A706027F7C57}" type="presOf" srcId="{A950CBB8-62D5-494A-9052-35CCB2868C3B}" destId="{682B5825-E5CE-44BE-B0D9-14DBE2EF0B21}" srcOrd="0" destOrd="0" presId="urn:microsoft.com/office/officeart/2005/8/layout/radial4"/>
    <dgm:cxn modelId="{C75FF720-CCB0-4281-9B7A-3847A17E1AEA}" type="presOf" srcId="{14E02A53-4BC1-4909-8568-5D9BE455AE83}" destId="{2D1E15EB-34DF-4E37-852A-6226E583B1E1}" srcOrd="0" destOrd="0" presId="urn:microsoft.com/office/officeart/2005/8/layout/radial4"/>
    <dgm:cxn modelId="{1E15A13E-5E6A-4F1D-814C-CE4D808192F0}" type="presOf" srcId="{6B382212-AA15-480E-85BC-2BA9ED068CA1}" destId="{9F3E5432-4917-490C-AB6A-1416938C0914}" srcOrd="0" destOrd="0" presId="urn:microsoft.com/office/officeart/2005/8/layout/radial4"/>
    <dgm:cxn modelId="{A85A1184-3103-4164-94F7-180891F9A2BA}" type="presOf" srcId="{95469701-C2FA-4654-B8B1-8FEA8682F5D7}" destId="{74A813D2-08A7-404A-B787-4FD7FF666D1A}" srcOrd="0" destOrd="0" presId="urn:microsoft.com/office/officeart/2005/8/layout/radial4"/>
    <dgm:cxn modelId="{9204B29F-7992-410A-9DB6-0D3FC5070712}" type="presOf" srcId="{A5F0B69B-39F0-4B67-9F85-634A8F1D0DC6}" destId="{6BE35B83-2E3C-4DDC-9AE0-6123D3776A79}" srcOrd="0" destOrd="0" presId="urn:microsoft.com/office/officeart/2005/8/layout/radial4"/>
    <dgm:cxn modelId="{7A66D9B9-B1F0-4548-A53F-37C79D93FF6B}" type="presOf" srcId="{55AB0AC5-CE24-43CB-8C89-3BDAE1DEC997}" destId="{9C4914C4-C247-4EEA-BE9C-0421CFDD61C7}" srcOrd="0" destOrd="0" presId="urn:microsoft.com/office/officeart/2005/8/layout/radial4"/>
    <dgm:cxn modelId="{A9439CBD-692E-4C31-93E9-23E8B1F54626}" srcId="{A5F0B69B-39F0-4B67-9F85-634A8F1D0DC6}" destId="{2FEE1D55-011C-47C4-97D3-EDC4064DD35E}" srcOrd="0" destOrd="0" parTransId="{A950CBB8-62D5-494A-9052-35CCB2868C3B}" sibTransId="{39CD5C6F-9529-4134-87E0-8431B593834A}"/>
    <dgm:cxn modelId="{398A37C3-4418-4010-9B2D-B36C83F2C5EA}" type="presOf" srcId="{2FEE1D55-011C-47C4-97D3-EDC4064DD35E}" destId="{BC036D0B-7FD1-4C16-A700-AF7DCB8146BE}" srcOrd="0" destOrd="0" presId="urn:microsoft.com/office/officeart/2005/8/layout/radial4"/>
    <dgm:cxn modelId="{C681A3F5-B21A-4307-8C76-4012D8299F61}" srcId="{A5F0B69B-39F0-4B67-9F85-634A8F1D0DC6}" destId="{95469701-C2FA-4654-B8B1-8FEA8682F5D7}" srcOrd="2" destOrd="0" parTransId="{6B382212-AA15-480E-85BC-2BA9ED068CA1}" sibTransId="{AD3B275F-33BF-444F-BB8C-0585E1FEEB42}"/>
    <dgm:cxn modelId="{CBC60A85-8664-4F37-B7B7-FC843BB369E7}" type="presParOf" srcId="{80FCB9D0-09D2-408D-A7B7-6B81A53E0B78}" destId="{6BE35B83-2E3C-4DDC-9AE0-6123D3776A79}" srcOrd="0" destOrd="0" presId="urn:microsoft.com/office/officeart/2005/8/layout/radial4"/>
    <dgm:cxn modelId="{A85B5FDB-141F-432B-923D-590B7F76B367}" type="presParOf" srcId="{80FCB9D0-09D2-408D-A7B7-6B81A53E0B78}" destId="{682B5825-E5CE-44BE-B0D9-14DBE2EF0B21}" srcOrd="1" destOrd="0" presId="urn:microsoft.com/office/officeart/2005/8/layout/radial4"/>
    <dgm:cxn modelId="{B49215D9-BA30-41D0-A5A8-FC165802DD43}" type="presParOf" srcId="{80FCB9D0-09D2-408D-A7B7-6B81A53E0B78}" destId="{BC036D0B-7FD1-4C16-A700-AF7DCB8146BE}" srcOrd="2" destOrd="0" presId="urn:microsoft.com/office/officeart/2005/8/layout/radial4"/>
    <dgm:cxn modelId="{7C928D90-24D7-4940-A044-D40D3FBD838B}" type="presParOf" srcId="{80FCB9D0-09D2-408D-A7B7-6B81A53E0B78}" destId="{9C4914C4-C247-4EEA-BE9C-0421CFDD61C7}" srcOrd="3" destOrd="0" presId="urn:microsoft.com/office/officeart/2005/8/layout/radial4"/>
    <dgm:cxn modelId="{108E4C5E-4BB0-46A6-B2DD-66999BD8696D}" type="presParOf" srcId="{80FCB9D0-09D2-408D-A7B7-6B81A53E0B78}" destId="{2D1E15EB-34DF-4E37-852A-6226E583B1E1}" srcOrd="4" destOrd="0" presId="urn:microsoft.com/office/officeart/2005/8/layout/radial4"/>
    <dgm:cxn modelId="{2A151430-8A1C-42D4-8D71-A5A0B3FF5315}" type="presParOf" srcId="{80FCB9D0-09D2-408D-A7B7-6B81A53E0B78}" destId="{9F3E5432-4917-490C-AB6A-1416938C0914}" srcOrd="5" destOrd="0" presId="urn:microsoft.com/office/officeart/2005/8/layout/radial4"/>
    <dgm:cxn modelId="{5E07A67B-9177-4D1C-89B6-3A1D159DAB35}" type="presParOf" srcId="{80FCB9D0-09D2-408D-A7B7-6B81A53E0B78}" destId="{74A813D2-08A7-404A-B787-4FD7FF666D1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C5F610-9FEE-4DD5-A776-C2A43BC3A8C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47C6192-5D90-408C-9702-9DDBB32B59D7}">
      <dgm:prSet phldrT="[Text]" custT="1"/>
      <dgm:spPr/>
      <dgm:t>
        <a:bodyPr/>
        <a:lstStyle/>
        <a:p>
          <a:r>
            <a:rPr lang="en-US" sz="3600">
              <a:latin typeface="Open Sans" panose="020B0606030504020204" pitchFamily="34" charset="0"/>
              <a:ea typeface="Open Sans" panose="020B0606030504020204" pitchFamily="34" charset="0"/>
              <a:cs typeface="Open Sans" panose="020B0606030504020204" pitchFamily="34" charset="0"/>
            </a:rPr>
            <a:t>Strategic</a:t>
          </a:r>
        </a:p>
      </dgm:t>
    </dgm:pt>
    <dgm:pt modelId="{7C848AC8-B007-429C-AEAF-CB04E1EC0F75}" type="parTrans" cxnId="{851EE74C-4C70-44B0-B333-61D050648513}">
      <dgm:prSet/>
      <dgm:spPr/>
      <dgm:t>
        <a:bodyPr/>
        <a:lstStyle/>
        <a:p>
          <a:endParaRPr lang="en-US">
            <a:latin typeface="+mj-lt"/>
          </a:endParaRPr>
        </a:p>
      </dgm:t>
    </dgm:pt>
    <dgm:pt modelId="{859B0848-258E-4401-849B-A03C57CAD1CE}" type="sibTrans" cxnId="{851EE74C-4C70-44B0-B333-61D050648513}">
      <dgm:prSet/>
      <dgm:spPr/>
      <dgm:t>
        <a:bodyPr/>
        <a:lstStyle/>
        <a:p>
          <a:endParaRPr lang="en-US">
            <a:latin typeface="+mj-lt"/>
          </a:endParaRPr>
        </a:p>
      </dgm:t>
    </dgm:pt>
    <dgm:pt modelId="{07A1174B-7545-4C91-BA5D-6515E0D6C084}">
      <dgm:prSet phldrT="[Text]" custT="1"/>
      <dgm:spPr/>
      <dgm:t>
        <a:bodyPr/>
        <a:lstStyle/>
        <a:p>
          <a:r>
            <a:rPr lang="en-US" sz="2000">
              <a:latin typeface="Open Sans" panose="020B0606030504020204" pitchFamily="34" charset="0"/>
              <a:ea typeface="Open Sans" panose="020B0606030504020204" pitchFamily="34" charset="0"/>
              <a:cs typeface="Open Sans" panose="020B0606030504020204" pitchFamily="34" charset="0"/>
            </a:rPr>
            <a:t>Strategic global engagement research group </a:t>
          </a:r>
        </a:p>
      </dgm:t>
    </dgm:pt>
    <dgm:pt modelId="{09F22F3D-9745-4D03-8BB8-D1D4A7500C0E}" type="parTrans" cxnId="{93283A61-F578-455E-9783-73DEBE140A30}">
      <dgm:prSet/>
      <dgm:spPr/>
      <dgm:t>
        <a:bodyPr/>
        <a:lstStyle/>
        <a:p>
          <a:endParaRPr lang="en-US">
            <a:latin typeface="+mj-lt"/>
          </a:endParaRPr>
        </a:p>
      </dgm:t>
    </dgm:pt>
    <dgm:pt modelId="{09EAC175-782B-4DAB-ABEA-0716EB09C622}" type="sibTrans" cxnId="{93283A61-F578-455E-9783-73DEBE140A30}">
      <dgm:prSet/>
      <dgm:spPr/>
      <dgm:t>
        <a:bodyPr/>
        <a:lstStyle/>
        <a:p>
          <a:endParaRPr lang="en-US">
            <a:latin typeface="+mj-lt"/>
          </a:endParaRPr>
        </a:p>
      </dgm:t>
    </dgm:pt>
    <dgm:pt modelId="{D4CBA930-BBC9-459E-BB60-6903BD8696C8}">
      <dgm:prSet phldrT="[Text]" custT="1"/>
      <dgm:spPr/>
      <dgm:t>
        <a:bodyPr/>
        <a:lstStyle/>
        <a:p>
          <a:r>
            <a:rPr lang="en-US" sz="2000">
              <a:latin typeface="Open Sans" panose="020B0606030504020204" pitchFamily="34" charset="0"/>
              <a:ea typeface="Open Sans" panose="020B0606030504020204" pitchFamily="34" charset="0"/>
              <a:cs typeface="Open Sans" panose="020B0606030504020204" pitchFamily="34" charset="0"/>
            </a:rPr>
            <a:t>SDG framework</a:t>
          </a:r>
        </a:p>
      </dgm:t>
    </dgm:pt>
    <dgm:pt modelId="{168AD10B-0DD4-4217-8E38-DB1B9FF37D20}" type="parTrans" cxnId="{60A2F7A7-BF8E-4E44-919C-BC071E3E3B97}">
      <dgm:prSet/>
      <dgm:spPr/>
      <dgm:t>
        <a:bodyPr/>
        <a:lstStyle/>
        <a:p>
          <a:endParaRPr lang="en-US">
            <a:latin typeface="+mj-lt"/>
          </a:endParaRPr>
        </a:p>
      </dgm:t>
    </dgm:pt>
    <dgm:pt modelId="{BB44F5E0-B557-4BDA-A407-560E2B52A89D}" type="sibTrans" cxnId="{60A2F7A7-BF8E-4E44-919C-BC071E3E3B97}">
      <dgm:prSet/>
      <dgm:spPr/>
      <dgm:t>
        <a:bodyPr/>
        <a:lstStyle/>
        <a:p>
          <a:endParaRPr lang="en-US">
            <a:latin typeface="+mj-lt"/>
          </a:endParaRPr>
        </a:p>
      </dgm:t>
    </dgm:pt>
    <dgm:pt modelId="{4EAB1C4D-DB91-4F44-969F-452C7C6EAD97}">
      <dgm:prSet phldrT="[Text]" custT="1"/>
      <dgm:spPr/>
      <dgm:t>
        <a:bodyPr/>
        <a:lstStyle/>
        <a:p>
          <a:r>
            <a:rPr lang="en-US" sz="3600">
              <a:latin typeface="Open Sans" panose="020B0606030504020204" pitchFamily="34" charset="0"/>
              <a:ea typeface="Open Sans" panose="020B0606030504020204" pitchFamily="34" charset="0"/>
              <a:cs typeface="Open Sans" panose="020B0606030504020204" pitchFamily="34" charset="0"/>
            </a:rPr>
            <a:t>Evidence Based</a:t>
          </a:r>
        </a:p>
      </dgm:t>
    </dgm:pt>
    <dgm:pt modelId="{814A8F62-AB14-4FC6-9371-D6C5ACCDD8F4}" type="parTrans" cxnId="{3A7A2384-F6DD-479D-8E8D-99C1E02D526F}">
      <dgm:prSet/>
      <dgm:spPr/>
      <dgm:t>
        <a:bodyPr/>
        <a:lstStyle/>
        <a:p>
          <a:endParaRPr lang="en-US">
            <a:latin typeface="+mj-lt"/>
          </a:endParaRPr>
        </a:p>
      </dgm:t>
    </dgm:pt>
    <dgm:pt modelId="{6874694A-65AB-4196-B0ED-81660AD769B7}" type="sibTrans" cxnId="{3A7A2384-F6DD-479D-8E8D-99C1E02D526F}">
      <dgm:prSet/>
      <dgm:spPr/>
      <dgm:t>
        <a:bodyPr/>
        <a:lstStyle/>
        <a:p>
          <a:endParaRPr lang="en-US">
            <a:latin typeface="+mj-lt"/>
          </a:endParaRPr>
        </a:p>
      </dgm:t>
    </dgm:pt>
    <dgm:pt modelId="{A6120FD1-EDC6-4426-98A6-233268409A33}">
      <dgm:prSet phldrT="[Text]" custT="1"/>
      <dgm:spPr/>
      <dgm:t>
        <a:bodyPr/>
        <a:lstStyle/>
        <a:p>
          <a:r>
            <a:rPr lang="en-US" sz="2000">
              <a:latin typeface="Open Sans" panose="020B0606030504020204" pitchFamily="34" charset="0"/>
              <a:ea typeface="Open Sans" panose="020B0606030504020204" pitchFamily="34" charset="0"/>
              <a:cs typeface="Open Sans" panose="020B0606030504020204" pitchFamily="34" charset="0"/>
            </a:rPr>
            <a:t>Assess existing data and address gaps</a:t>
          </a:r>
        </a:p>
      </dgm:t>
    </dgm:pt>
    <dgm:pt modelId="{5D56D746-684E-4329-B662-711E213A9EE2}" type="parTrans" cxnId="{0EB3A532-6602-4C6F-99B2-6705A517B7E5}">
      <dgm:prSet/>
      <dgm:spPr/>
      <dgm:t>
        <a:bodyPr/>
        <a:lstStyle/>
        <a:p>
          <a:endParaRPr lang="en-US">
            <a:latin typeface="+mj-lt"/>
          </a:endParaRPr>
        </a:p>
      </dgm:t>
    </dgm:pt>
    <dgm:pt modelId="{91AF3A14-6F22-4A02-A780-AF89E0146696}" type="sibTrans" cxnId="{0EB3A532-6602-4C6F-99B2-6705A517B7E5}">
      <dgm:prSet/>
      <dgm:spPr/>
      <dgm:t>
        <a:bodyPr/>
        <a:lstStyle/>
        <a:p>
          <a:endParaRPr lang="en-US">
            <a:latin typeface="+mj-lt"/>
          </a:endParaRPr>
        </a:p>
      </dgm:t>
    </dgm:pt>
    <dgm:pt modelId="{6E6568C8-0D34-4235-86B4-6A1CABF0532E}">
      <dgm:prSet phldrT="[Text]" custT="1"/>
      <dgm:spPr/>
      <dgm:t>
        <a:bodyPr/>
        <a:lstStyle/>
        <a:p>
          <a:r>
            <a:rPr lang="en-US" sz="3600">
              <a:latin typeface="Open Sans" panose="020B0606030504020204" pitchFamily="34" charset="0"/>
              <a:ea typeface="Open Sans" panose="020B0606030504020204" pitchFamily="34" charset="0"/>
              <a:cs typeface="Open Sans" panose="020B0606030504020204" pitchFamily="34" charset="0"/>
            </a:rPr>
            <a:t>Resourced</a:t>
          </a:r>
        </a:p>
      </dgm:t>
    </dgm:pt>
    <dgm:pt modelId="{A9D685FC-0DAA-44C8-A0BD-4D04F9EFCD0F}" type="parTrans" cxnId="{2409E377-E5CA-4BD5-9AA8-14DDDA22DE59}">
      <dgm:prSet/>
      <dgm:spPr/>
      <dgm:t>
        <a:bodyPr/>
        <a:lstStyle/>
        <a:p>
          <a:endParaRPr lang="en-US">
            <a:latin typeface="+mj-lt"/>
          </a:endParaRPr>
        </a:p>
      </dgm:t>
    </dgm:pt>
    <dgm:pt modelId="{62F4B964-0B96-417F-B798-E5ED26F74926}" type="sibTrans" cxnId="{2409E377-E5CA-4BD5-9AA8-14DDDA22DE59}">
      <dgm:prSet/>
      <dgm:spPr/>
      <dgm:t>
        <a:bodyPr/>
        <a:lstStyle/>
        <a:p>
          <a:endParaRPr lang="en-US">
            <a:latin typeface="+mj-lt"/>
          </a:endParaRPr>
        </a:p>
      </dgm:t>
    </dgm:pt>
    <dgm:pt modelId="{4F3306B7-B503-4FBB-AEDE-7F28062AE1D7}">
      <dgm:prSet phldrT="[Text]" custT="1"/>
      <dgm:spPr/>
      <dgm:t>
        <a:bodyPr/>
        <a:lstStyle/>
        <a:p>
          <a:r>
            <a:rPr lang="en-US" sz="2000">
              <a:latin typeface="Open Sans" panose="020B0606030504020204" pitchFamily="34" charset="0"/>
              <a:ea typeface="Open Sans" panose="020B0606030504020204" pitchFamily="34" charset="0"/>
              <a:cs typeface="Open Sans" panose="020B0606030504020204" pitchFamily="34" charset="0"/>
            </a:rPr>
            <a:t>Time</a:t>
          </a:r>
        </a:p>
      </dgm:t>
    </dgm:pt>
    <dgm:pt modelId="{7B08C8A6-1AF2-413D-887A-9DF30232388E}" type="parTrans" cxnId="{41BD12F8-291F-4822-B589-2D64B946E40A}">
      <dgm:prSet/>
      <dgm:spPr/>
      <dgm:t>
        <a:bodyPr/>
        <a:lstStyle/>
        <a:p>
          <a:endParaRPr lang="en-US">
            <a:latin typeface="+mj-lt"/>
          </a:endParaRPr>
        </a:p>
      </dgm:t>
    </dgm:pt>
    <dgm:pt modelId="{0A2A9765-DB7D-4A20-B790-6B7FB16035AC}" type="sibTrans" cxnId="{41BD12F8-291F-4822-B589-2D64B946E40A}">
      <dgm:prSet/>
      <dgm:spPr/>
      <dgm:t>
        <a:bodyPr/>
        <a:lstStyle/>
        <a:p>
          <a:endParaRPr lang="en-US">
            <a:latin typeface="+mj-lt"/>
          </a:endParaRPr>
        </a:p>
      </dgm:t>
    </dgm:pt>
    <dgm:pt modelId="{6863B4A1-B9DD-4B95-8A3E-04EE77E76335}">
      <dgm:prSet phldrT="[Text]" custT="1"/>
      <dgm:spPr/>
      <dgm:t>
        <a:bodyPr/>
        <a:lstStyle/>
        <a:p>
          <a:r>
            <a:rPr lang="en-US" sz="2000">
              <a:latin typeface="Open Sans" panose="020B0606030504020204" pitchFamily="34" charset="0"/>
              <a:ea typeface="Open Sans" panose="020B0606030504020204" pitchFamily="34" charset="0"/>
              <a:cs typeface="Open Sans" panose="020B0606030504020204" pitchFamily="34" charset="0"/>
            </a:rPr>
            <a:t>Financial</a:t>
          </a:r>
        </a:p>
      </dgm:t>
    </dgm:pt>
    <dgm:pt modelId="{3B077780-982D-46C4-B134-D34F50AF35FE}" type="parTrans" cxnId="{F193EA5B-8D3C-4D14-ADD9-4590E534DD8C}">
      <dgm:prSet/>
      <dgm:spPr/>
      <dgm:t>
        <a:bodyPr/>
        <a:lstStyle/>
        <a:p>
          <a:endParaRPr lang="en-US">
            <a:latin typeface="+mj-lt"/>
          </a:endParaRPr>
        </a:p>
      </dgm:t>
    </dgm:pt>
    <dgm:pt modelId="{4EDFE214-D833-475F-9337-8D7FB1FE0141}" type="sibTrans" cxnId="{F193EA5B-8D3C-4D14-ADD9-4590E534DD8C}">
      <dgm:prSet/>
      <dgm:spPr/>
      <dgm:t>
        <a:bodyPr/>
        <a:lstStyle/>
        <a:p>
          <a:endParaRPr lang="en-US">
            <a:latin typeface="+mj-lt"/>
          </a:endParaRPr>
        </a:p>
      </dgm:t>
    </dgm:pt>
    <dgm:pt modelId="{CBFDFAEC-145C-43F8-8C0B-A06D474DA82D}">
      <dgm:prSet phldrT="[Text]" custT="1"/>
      <dgm:spPr/>
      <dgm:t>
        <a:bodyPr/>
        <a:lstStyle/>
        <a:p>
          <a:r>
            <a:rPr lang="en-US" sz="2000">
              <a:latin typeface="Open Sans" panose="020B0606030504020204" pitchFamily="34" charset="0"/>
              <a:ea typeface="Open Sans" panose="020B0606030504020204" pitchFamily="34" charset="0"/>
              <a:cs typeface="Open Sans" panose="020B0606030504020204" pitchFamily="34" charset="0"/>
            </a:rPr>
            <a:t>Benchmark</a:t>
          </a:r>
        </a:p>
      </dgm:t>
    </dgm:pt>
    <dgm:pt modelId="{EECE7B8F-C5C7-4010-92D4-E02E693EB12B}" type="parTrans" cxnId="{16651D5D-EDA5-4C1E-AE59-25B5B6964A54}">
      <dgm:prSet/>
      <dgm:spPr/>
      <dgm:t>
        <a:bodyPr/>
        <a:lstStyle/>
        <a:p>
          <a:endParaRPr lang="en-US">
            <a:latin typeface="+mj-lt"/>
          </a:endParaRPr>
        </a:p>
      </dgm:t>
    </dgm:pt>
    <dgm:pt modelId="{E9C1F71B-1861-490A-B220-29BBFE3B7B47}" type="sibTrans" cxnId="{16651D5D-EDA5-4C1E-AE59-25B5B6964A54}">
      <dgm:prSet/>
      <dgm:spPr/>
      <dgm:t>
        <a:bodyPr/>
        <a:lstStyle/>
        <a:p>
          <a:endParaRPr lang="en-US">
            <a:latin typeface="+mj-lt"/>
          </a:endParaRPr>
        </a:p>
      </dgm:t>
    </dgm:pt>
    <dgm:pt modelId="{FEDFEFA4-4619-4D34-9FDF-004D07EF4FBD}">
      <dgm:prSet phldrT="[Text]" custT="1"/>
      <dgm:spPr/>
      <dgm:t>
        <a:bodyPr/>
        <a:lstStyle/>
        <a:p>
          <a:r>
            <a:rPr lang="en-US" sz="2000">
              <a:latin typeface="Open Sans" panose="020B0606030504020204" pitchFamily="34" charset="0"/>
              <a:ea typeface="Open Sans" panose="020B0606030504020204" pitchFamily="34" charset="0"/>
              <a:cs typeface="Open Sans" panose="020B0606030504020204" pitchFamily="34" charset="0"/>
            </a:rPr>
            <a:t>Human </a:t>
          </a:r>
        </a:p>
      </dgm:t>
    </dgm:pt>
    <dgm:pt modelId="{9518B386-E6E4-453E-AACE-DD8A8305E5D9}" type="parTrans" cxnId="{DFBB707D-EA65-4B51-B4D8-EA0E9DE97756}">
      <dgm:prSet/>
      <dgm:spPr/>
      <dgm:t>
        <a:bodyPr/>
        <a:lstStyle/>
        <a:p>
          <a:endParaRPr lang="en-US">
            <a:latin typeface="+mj-lt"/>
          </a:endParaRPr>
        </a:p>
      </dgm:t>
    </dgm:pt>
    <dgm:pt modelId="{A4248E60-C700-4638-91C1-80EC98C11686}" type="sibTrans" cxnId="{DFBB707D-EA65-4B51-B4D8-EA0E9DE97756}">
      <dgm:prSet/>
      <dgm:spPr/>
      <dgm:t>
        <a:bodyPr/>
        <a:lstStyle/>
        <a:p>
          <a:endParaRPr lang="en-US">
            <a:latin typeface="+mj-lt"/>
          </a:endParaRPr>
        </a:p>
      </dgm:t>
    </dgm:pt>
    <dgm:pt modelId="{AB7208E9-344E-4EC0-87AB-AFE31C13485D}">
      <dgm:prSet phldrT="[Text]" custT="1"/>
      <dgm:spPr/>
      <dgm:t>
        <a:bodyPr/>
        <a:lstStyle/>
        <a:p>
          <a:r>
            <a:rPr lang="en-US" sz="2000">
              <a:latin typeface="Open Sans" panose="020B0606030504020204" pitchFamily="34" charset="0"/>
              <a:ea typeface="Open Sans" panose="020B0606030504020204" pitchFamily="34" charset="0"/>
              <a:cs typeface="Open Sans" panose="020B0606030504020204" pitchFamily="34" charset="0"/>
            </a:rPr>
            <a:t>Global presence/rankings</a:t>
          </a:r>
        </a:p>
      </dgm:t>
    </dgm:pt>
    <dgm:pt modelId="{F1E57D09-14AD-4390-A274-B0FF262C452A}" type="parTrans" cxnId="{04FCE461-C347-40C4-90EA-1C9BF6E0723B}">
      <dgm:prSet/>
      <dgm:spPr/>
      <dgm:t>
        <a:bodyPr/>
        <a:lstStyle/>
        <a:p>
          <a:endParaRPr lang="en-US">
            <a:latin typeface="+mj-lt"/>
          </a:endParaRPr>
        </a:p>
      </dgm:t>
    </dgm:pt>
    <dgm:pt modelId="{EACC869D-284A-428F-82E7-A9E91598CB89}" type="sibTrans" cxnId="{04FCE461-C347-40C4-90EA-1C9BF6E0723B}">
      <dgm:prSet/>
      <dgm:spPr/>
      <dgm:t>
        <a:bodyPr/>
        <a:lstStyle/>
        <a:p>
          <a:endParaRPr lang="en-US">
            <a:latin typeface="+mj-lt"/>
          </a:endParaRPr>
        </a:p>
      </dgm:t>
    </dgm:pt>
    <dgm:pt modelId="{8BE17661-5728-4AC8-B642-6A7DCE983AD6}">
      <dgm:prSet phldrT="[Text]" custT="1"/>
      <dgm:spPr/>
      <dgm:t>
        <a:bodyPr/>
        <a:lstStyle/>
        <a:p>
          <a:r>
            <a:rPr lang="en-US" sz="2000">
              <a:latin typeface="Open Sans" panose="020B0606030504020204" pitchFamily="34" charset="0"/>
              <a:ea typeface="Open Sans" panose="020B0606030504020204" pitchFamily="34" charset="0"/>
              <a:cs typeface="Open Sans" panose="020B0606030504020204" pitchFamily="34" charset="0"/>
            </a:rPr>
            <a:t>Develop meaningful metrics</a:t>
          </a:r>
        </a:p>
      </dgm:t>
    </dgm:pt>
    <dgm:pt modelId="{96BED487-EB2F-4605-9C50-9B287F6F7F4B}" type="parTrans" cxnId="{C233CA2A-B639-4462-8034-B40258D7DA75}">
      <dgm:prSet/>
      <dgm:spPr/>
      <dgm:t>
        <a:bodyPr/>
        <a:lstStyle/>
        <a:p>
          <a:endParaRPr lang="en-US">
            <a:latin typeface="+mj-lt"/>
          </a:endParaRPr>
        </a:p>
      </dgm:t>
    </dgm:pt>
    <dgm:pt modelId="{E36AC308-870C-4DFC-A438-D4A69A4C9A99}" type="sibTrans" cxnId="{C233CA2A-B639-4462-8034-B40258D7DA75}">
      <dgm:prSet/>
      <dgm:spPr/>
      <dgm:t>
        <a:bodyPr/>
        <a:lstStyle/>
        <a:p>
          <a:endParaRPr lang="en-US">
            <a:latin typeface="+mj-lt"/>
          </a:endParaRPr>
        </a:p>
      </dgm:t>
    </dgm:pt>
    <dgm:pt modelId="{05773CB9-6DBF-4116-A760-7CDD4C54A527}" type="pres">
      <dgm:prSet presAssocID="{E8C5F610-9FEE-4DD5-A776-C2A43BC3A8C7}" presName="Name0" presStyleCnt="0">
        <dgm:presLayoutVars>
          <dgm:dir/>
          <dgm:animLvl val="lvl"/>
          <dgm:resizeHandles val="exact"/>
        </dgm:presLayoutVars>
      </dgm:prSet>
      <dgm:spPr/>
    </dgm:pt>
    <dgm:pt modelId="{8E6CDA54-8112-4885-869F-A7A84583A6DD}" type="pres">
      <dgm:prSet presAssocID="{A47C6192-5D90-408C-9702-9DDBB32B59D7}" presName="linNode" presStyleCnt="0"/>
      <dgm:spPr/>
    </dgm:pt>
    <dgm:pt modelId="{545660B3-E6AC-4934-B214-0A0313D31C8A}" type="pres">
      <dgm:prSet presAssocID="{A47C6192-5D90-408C-9702-9DDBB32B59D7}" presName="parentText" presStyleLbl="node1" presStyleIdx="0" presStyleCnt="3" custLinFactNeighborX="-144" custLinFactNeighborY="-94">
        <dgm:presLayoutVars>
          <dgm:chMax val="1"/>
          <dgm:bulletEnabled val="1"/>
        </dgm:presLayoutVars>
      </dgm:prSet>
      <dgm:spPr/>
    </dgm:pt>
    <dgm:pt modelId="{C671C9BD-AD72-43DB-AC70-E2586FB527E0}" type="pres">
      <dgm:prSet presAssocID="{A47C6192-5D90-408C-9702-9DDBB32B59D7}" presName="descendantText" presStyleLbl="alignAccFollowNode1" presStyleIdx="0" presStyleCnt="3" custLinFactNeighborY="0">
        <dgm:presLayoutVars>
          <dgm:bulletEnabled val="1"/>
        </dgm:presLayoutVars>
      </dgm:prSet>
      <dgm:spPr/>
    </dgm:pt>
    <dgm:pt modelId="{767D492D-FDCF-479F-BC2D-0AA2CB7DAB8C}" type="pres">
      <dgm:prSet presAssocID="{859B0848-258E-4401-849B-A03C57CAD1CE}" presName="sp" presStyleCnt="0"/>
      <dgm:spPr/>
    </dgm:pt>
    <dgm:pt modelId="{0B4D5A3F-2D3C-4410-B705-BF3C9482FBAF}" type="pres">
      <dgm:prSet presAssocID="{4EAB1C4D-DB91-4F44-969F-452C7C6EAD97}" presName="linNode" presStyleCnt="0"/>
      <dgm:spPr/>
    </dgm:pt>
    <dgm:pt modelId="{6D8390A3-4C7B-41A9-8F6B-74EACCEF73BC}" type="pres">
      <dgm:prSet presAssocID="{4EAB1C4D-DB91-4F44-969F-452C7C6EAD97}" presName="parentText" presStyleLbl="node1" presStyleIdx="1" presStyleCnt="3">
        <dgm:presLayoutVars>
          <dgm:chMax val="1"/>
          <dgm:bulletEnabled val="1"/>
        </dgm:presLayoutVars>
      </dgm:prSet>
      <dgm:spPr/>
    </dgm:pt>
    <dgm:pt modelId="{BBE12222-6F68-49D2-BE26-B8E6A1100EE3}" type="pres">
      <dgm:prSet presAssocID="{4EAB1C4D-DB91-4F44-969F-452C7C6EAD97}" presName="descendantText" presStyleLbl="alignAccFollowNode1" presStyleIdx="1" presStyleCnt="3">
        <dgm:presLayoutVars>
          <dgm:bulletEnabled val="1"/>
        </dgm:presLayoutVars>
      </dgm:prSet>
      <dgm:spPr/>
    </dgm:pt>
    <dgm:pt modelId="{7150DE4F-7B18-4A3B-AFFF-2249BCBFC5C2}" type="pres">
      <dgm:prSet presAssocID="{6874694A-65AB-4196-B0ED-81660AD769B7}" presName="sp" presStyleCnt="0"/>
      <dgm:spPr/>
    </dgm:pt>
    <dgm:pt modelId="{CA578878-0BBA-4F3E-8187-CF5A7234B7D9}" type="pres">
      <dgm:prSet presAssocID="{6E6568C8-0D34-4235-86B4-6A1CABF0532E}" presName="linNode" presStyleCnt="0"/>
      <dgm:spPr/>
    </dgm:pt>
    <dgm:pt modelId="{DE469478-39AC-4EC4-8334-7C04F1E6A921}" type="pres">
      <dgm:prSet presAssocID="{6E6568C8-0D34-4235-86B4-6A1CABF0532E}" presName="parentText" presStyleLbl="node1" presStyleIdx="2" presStyleCnt="3">
        <dgm:presLayoutVars>
          <dgm:chMax val="1"/>
          <dgm:bulletEnabled val="1"/>
        </dgm:presLayoutVars>
      </dgm:prSet>
      <dgm:spPr/>
    </dgm:pt>
    <dgm:pt modelId="{3D1BA867-31C7-4CC9-A53D-2AE03BA57030}" type="pres">
      <dgm:prSet presAssocID="{6E6568C8-0D34-4235-86B4-6A1CABF0532E}" presName="descendantText" presStyleLbl="alignAccFollowNode1" presStyleIdx="2" presStyleCnt="3">
        <dgm:presLayoutVars>
          <dgm:bulletEnabled val="1"/>
        </dgm:presLayoutVars>
      </dgm:prSet>
      <dgm:spPr/>
    </dgm:pt>
  </dgm:ptLst>
  <dgm:cxnLst>
    <dgm:cxn modelId="{687C0A05-F5F2-43D0-B9BB-50D2647C45F2}" type="presOf" srcId="{8BE17661-5728-4AC8-B642-6A7DCE983AD6}" destId="{BBE12222-6F68-49D2-BE26-B8E6A1100EE3}" srcOrd="0" destOrd="2" presId="urn:microsoft.com/office/officeart/2005/8/layout/vList5"/>
    <dgm:cxn modelId="{FD98E41E-FE16-4953-ADB1-C1333B54748A}" type="presOf" srcId="{6E6568C8-0D34-4235-86B4-6A1CABF0532E}" destId="{DE469478-39AC-4EC4-8334-7C04F1E6A921}" srcOrd="0" destOrd="0" presId="urn:microsoft.com/office/officeart/2005/8/layout/vList5"/>
    <dgm:cxn modelId="{C233CA2A-B639-4462-8034-B40258D7DA75}" srcId="{4EAB1C4D-DB91-4F44-969F-452C7C6EAD97}" destId="{8BE17661-5728-4AC8-B642-6A7DCE983AD6}" srcOrd="2" destOrd="0" parTransId="{96BED487-EB2F-4605-9C50-9B287F6F7F4B}" sibTransId="{E36AC308-870C-4DFC-A438-D4A69A4C9A99}"/>
    <dgm:cxn modelId="{0EB3A532-6602-4C6F-99B2-6705A517B7E5}" srcId="{4EAB1C4D-DB91-4F44-969F-452C7C6EAD97}" destId="{A6120FD1-EDC6-4426-98A6-233268409A33}" srcOrd="0" destOrd="0" parTransId="{5D56D746-684E-4329-B662-711E213A9EE2}" sibTransId="{91AF3A14-6F22-4A02-A780-AF89E0146696}"/>
    <dgm:cxn modelId="{075B6738-9992-47BC-8AD6-96F5F84F1F4A}" type="presOf" srcId="{E8C5F610-9FEE-4DD5-A776-C2A43BC3A8C7}" destId="{05773CB9-6DBF-4116-A760-7CDD4C54A527}" srcOrd="0" destOrd="0" presId="urn:microsoft.com/office/officeart/2005/8/layout/vList5"/>
    <dgm:cxn modelId="{907D9440-C7FF-4B44-8015-EB5C37359A5D}" type="presOf" srcId="{AB7208E9-344E-4EC0-87AB-AFE31C13485D}" destId="{C671C9BD-AD72-43DB-AC70-E2586FB527E0}" srcOrd="0" destOrd="2" presId="urn:microsoft.com/office/officeart/2005/8/layout/vList5"/>
    <dgm:cxn modelId="{882D8E5B-7BDE-4421-95E5-5A0F3E5ECEA0}" type="presOf" srcId="{D4CBA930-BBC9-459E-BB60-6903BD8696C8}" destId="{C671C9BD-AD72-43DB-AC70-E2586FB527E0}" srcOrd="0" destOrd="1" presId="urn:microsoft.com/office/officeart/2005/8/layout/vList5"/>
    <dgm:cxn modelId="{F193EA5B-8D3C-4D14-ADD9-4590E534DD8C}" srcId="{6E6568C8-0D34-4235-86B4-6A1CABF0532E}" destId="{6863B4A1-B9DD-4B95-8A3E-04EE77E76335}" srcOrd="1" destOrd="0" parTransId="{3B077780-982D-46C4-B134-D34F50AF35FE}" sibTransId="{4EDFE214-D833-475F-9337-8D7FB1FE0141}"/>
    <dgm:cxn modelId="{16651D5D-EDA5-4C1E-AE59-25B5B6964A54}" srcId="{4EAB1C4D-DB91-4F44-969F-452C7C6EAD97}" destId="{CBFDFAEC-145C-43F8-8C0B-A06D474DA82D}" srcOrd="1" destOrd="0" parTransId="{EECE7B8F-C5C7-4010-92D4-E02E693EB12B}" sibTransId="{E9C1F71B-1861-490A-B220-29BBFE3B7B47}"/>
    <dgm:cxn modelId="{93283A61-F578-455E-9783-73DEBE140A30}" srcId="{A47C6192-5D90-408C-9702-9DDBB32B59D7}" destId="{07A1174B-7545-4C91-BA5D-6515E0D6C084}" srcOrd="0" destOrd="0" parTransId="{09F22F3D-9745-4D03-8BB8-D1D4A7500C0E}" sibTransId="{09EAC175-782B-4DAB-ABEA-0716EB09C622}"/>
    <dgm:cxn modelId="{04FCE461-C347-40C4-90EA-1C9BF6E0723B}" srcId="{A47C6192-5D90-408C-9702-9DDBB32B59D7}" destId="{AB7208E9-344E-4EC0-87AB-AFE31C13485D}" srcOrd="2" destOrd="0" parTransId="{F1E57D09-14AD-4390-A274-B0FF262C452A}" sibTransId="{EACC869D-284A-428F-82E7-A9E91598CB89}"/>
    <dgm:cxn modelId="{1F98116A-4EFC-4D6B-85D0-66F97DA45D87}" type="presOf" srcId="{FEDFEFA4-4619-4D34-9FDF-004D07EF4FBD}" destId="{3D1BA867-31C7-4CC9-A53D-2AE03BA57030}" srcOrd="0" destOrd="2" presId="urn:microsoft.com/office/officeart/2005/8/layout/vList5"/>
    <dgm:cxn modelId="{851EE74C-4C70-44B0-B333-61D050648513}" srcId="{E8C5F610-9FEE-4DD5-A776-C2A43BC3A8C7}" destId="{A47C6192-5D90-408C-9702-9DDBB32B59D7}" srcOrd="0" destOrd="0" parTransId="{7C848AC8-B007-429C-AEAF-CB04E1EC0F75}" sibTransId="{859B0848-258E-4401-849B-A03C57CAD1CE}"/>
    <dgm:cxn modelId="{3C61596E-6693-4444-B1FB-2DFA39F9B109}" type="presOf" srcId="{A6120FD1-EDC6-4426-98A6-233268409A33}" destId="{BBE12222-6F68-49D2-BE26-B8E6A1100EE3}" srcOrd="0" destOrd="0" presId="urn:microsoft.com/office/officeart/2005/8/layout/vList5"/>
    <dgm:cxn modelId="{4ADF2852-F287-46A8-8036-7683F191E0B9}" type="presOf" srcId="{CBFDFAEC-145C-43F8-8C0B-A06D474DA82D}" destId="{BBE12222-6F68-49D2-BE26-B8E6A1100EE3}" srcOrd="0" destOrd="1" presId="urn:microsoft.com/office/officeart/2005/8/layout/vList5"/>
    <dgm:cxn modelId="{AA76B475-3CF0-42BF-AB90-E69B4FF3F60A}" type="presOf" srcId="{6863B4A1-B9DD-4B95-8A3E-04EE77E76335}" destId="{3D1BA867-31C7-4CC9-A53D-2AE03BA57030}" srcOrd="0" destOrd="1" presId="urn:microsoft.com/office/officeart/2005/8/layout/vList5"/>
    <dgm:cxn modelId="{2409E377-E5CA-4BD5-9AA8-14DDDA22DE59}" srcId="{E8C5F610-9FEE-4DD5-A776-C2A43BC3A8C7}" destId="{6E6568C8-0D34-4235-86B4-6A1CABF0532E}" srcOrd="2" destOrd="0" parTransId="{A9D685FC-0DAA-44C8-A0BD-4D04F9EFCD0F}" sibTransId="{62F4B964-0B96-417F-B798-E5ED26F74926}"/>
    <dgm:cxn modelId="{DFBB707D-EA65-4B51-B4D8-EA0E9DE97756}" srcId="{6E6568C8-0D34-4235-86B4-6A1CABF0532E}" destId="{FEDFEFA4-4619-4D34-9FDF-004D07EF4FBD}" srcOrd="2" destOrd="0" parTransId="{9518B386-E6E4-453E-AACE-DD8A8305E5D9}" sibTransId="{A4248E60-C700-4638-91C1-80EC98C11686}"/>
    <dgm:cxn modelId="{3A7A2384-F6DD-479D-8E8D-99C1E02D526F}" srcId="{E8C5F610-9FEE-4DD5-A776-C2A43BC3A8C7}" destId="{4EAB1C4D-DB91-4F44-969F-452C7C6EAD97}" srcOrd="1" destOrd="0" parTransId="{814A8F62-AB14-4FC6-9371-D6C5ACCDD8F4}" sibTransId="{6874694A-65AB-4196-B0ED-81660AD769B7}"/>
    <dgm:cxn modelId="{60A2F7A7-BF8E-4E44-919C-BC071E3E3B97}" srcId="{A47C6192-5D90-408C-9702-9DDBB32B59D7}" destId="{D4CBA930-BBC9-459E-BB60-6903BD8696C8}" srcOrd="1" destOrd="0" parTransId="{168AD10B-0DD4-4217-8E38-DB1B9FF37D20}" sibTransId="{BB44F5E0-B557-4BDA-A407-560E2B52A89D}"/>
    <dgm:cxn modelId="{886C86B5-716B-44A3-91BC-61AB8B2987BD}" type="presOf" srcId="{A47C6192-5D90-408C-9702-9DDBB32B59D7}" destId="{545660B3-E6AC-4934-B214-0A0313D31C8A}" srcOrd="0" destOrd="0" presId="urn:microsoft.com/office/officeart/2005/8/layout/vList5"/>
    <dgm:cxn modelId="{1CBEFCC3-3C74-4A0C-814E-F69B3A9E9011}" type="presOf" srcId="{07A1174B-7545-4C91-BA5D-6515E0D6C084}" destId="{C671C9BD-AD72-43DB-AC70-E2586FB527E0}" srcOrd="0" destOrd="0" presId="urn:microsoft.com/office/officeart/2005/8/layout/vList5"/>
    <dgm:cxn modelId="{97D3E7D7-96B8-44B2-A097-21F4C2BBF287}" type="presOf" srcId="{4F3306B7-B503-4FBB-AEDE-7F28062AE1D7}" destId="{3D1BA867-31C7-4CC9-A53D-2AE03BA57030}" srcOrd="0" destOrd="0" presId="urn:microsoft.com/office/officeart/2005/8/layout/vList5"/>
    <dgm:cxn modelId="{01272DEA-ACDA-4688-B68C-8934660338EE}" type="presOf" srcId="{4EAB1C4D-DB91-4F44-969F-452C7C6EAD97}" destId="{6D8390A3-4C7B-41A9-8F6B-74EACCEF73BC}" srcOrd="0" destOrd="0" presId="urn:microsoft.com/office/officeart/2005/8/layout/vList5"/>
    <dgm:cxn modelId="{41BD12F8-291F-4822-B589-2D64B946E40A}" srcId="{6E6568C8-0D34-4235-86B4-6A1CABF0532E}" destId="{4F3306B7-B503-4FBB-AEDE-7F28062AE1D7}" srcOrd="0" destOrd="0" parTransId="{7B08C8A6-1AF2-413D-887A-9DF30232388E}" sibTransId="{0A2A9765-DB7D-4A20-B790-6B7FB16035AC}"/>
    <dgm:cxn modelId="{20C45B10-2427-483F-9A8A-ADBBB60D46F0}" type="presParOf" srcId="{05773CB9-6DBF-4116-A760-7CDD4C54A527}" destId="{8E6CDA54-8112-4885-869F-A7A84583A6DD}" srcOrd="0" destOrd="0" presId="urn:microsoft.com/office/officeart/2005/8/layout/vList5"/>
    <dgm:cxn modelId="{D1FAA5B5-9B15-450C-B3ED-A73C0A033165}" type="presParOf" srcId="{8E6CDA54-8112-4885-869F-A7A84583A6DD}" destId="{545660B3-E6AC-4934-B214-0A0313D31C8A}" srcOrd="0" destOrd="0" presId="urn:microsoft.com/office/officeart/2005/8/layout/vList5"/>
    <dgm:cxn modelId="{4FF8110F-70B0-4B1F-B008-F424409820BC}" type="presParOf" srcId="{8E6CDA54-8112-4885-869F-A7A84583A6DD}" destId="{C671C9BD-AD72-43DB-AC70-E2586FB527E0}" srcOrd="1" destOrd="0" presId="urn:microsoft.com/office/officeart/2005/8/layout/vList5"/>
    <dgm:cxn modelId="{D9739753-9400-462F-B82A-852A1893C9E7}" type="presParOf" srcId="{05773CB9-6DBF-4116-A760-7CDD4C54A527}" destId="{767D492D-FDCF-479F-BC2D-0AA2CB7DAB8C}" srcOrd="1" destOrd="0" presId="urn:microsoft.com/office/officeart/2005/8/layout/vList5"/>
    <dgm:cxn modelId="{60E523A4-B0AE-453A-8473-35E12F75BFE8}" type="presParOf" srcId="{05773CB9-6DBF-4116-A760-7CDD4C54A527}" destId="{0B4D5A3F-2D3C-4410-B705-BF3C9482FBAF}" srcOrd="2" destOrd="0" presId="urn:microsoft.com/office/officeart/2005/8/layout/vList5"/>
    <dgm:cxn modelId="{4F22F946-07F2-4B89-90EC-EE70355BF79D}" type="presParOf" srcId="{0B4D5A3F-2D3C-4410-B705-BF3C9482FBAF}" destId="{6D8390A3-4C7B-41A9-8F6B-74EACCEF73BC}" srcOrd="0" destOrd="0" presId="urn:microsoft.com/office/officeart/2005/8/layout/vList5"/>
    <dgm:cxn modelId="{4852DA66-74E7-4D5D-B974-58394AE017D1}" type="presParOf" srcId="{0B4D5A3F-2D3C-4410-B705-BF3C9482FBAF}" destId="{BBE12222-6F68-49D2-BE26-B8E6A1100EE3}" srcOrd="1" destOrd="0" presId="urn:microsoft.com/office/officeart/2005/8/layout/vList5"/>
    <dgm:cxn modelId="{A37540E6-2648-4109-8AA0-9ED1D1680B96}" type="presParOf" srcId="{05773CB9-6DBF-4116-A760-7CDD4C54A527}" destId="{7150DE4F-7B18-4A3B-AFFF-2249BCBFC5C2}" srcOrd="3" destOrd="0" presId="urn:microsoft.com/office/officeart/2005/8/layout/vList5"/>
    <dgm:cxn modelId="{7B6EC7A3-E850-4CA6-AE28-8D876E8AD8C7}" type="presParOf" srcId="{05773CB9-6DBF-4116-A760-7CDD4C54A527}" destId="{CA578878-0BBA-4F3E-8187-CF5A7234B7D9}" srcOrd="4" destOrd="0" presId="urn:microsoft.com/office/officeart/2005/8/layout/vList5"/>
    <dgm:cxn modelId="{537493A0-F964-41AA-A40C-58CA280BCBB1}" type="presParOf" srcId="{CA578878-0BBA-4F3E-8187-CF5A7234B7D9}" destId="{DE469478-39AC-4EC4-8334-7C04F1E6A921}" srcOrd="0" destOrd="0" presId="urn:microsoft.com/office/officeart/2005/8/layout/vList5"/>
    <dgm:cxn modelId="{074DD17B-FBEA-4897-8636-48A7B0DC63D4}" type="presParOf" srcId="{CA578878-0BBA-4F3E-8187-CF5A7234B7D9}" destId="{3D1BA867-31C7-4CC9-A53D-2AE03BA5703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1AEE0-CAE1-4B72-9167-E5D8387C05B3}">
      <dsp:nvSpPr>
        <dsp:cNvPr id="0" name=""/>
        <dsp:cNvSpPr/>
      </dsp:nvSpPr>
      <dsp:spPr>
        <a:xfrm>
          <a:off x="0" y="0"/>
          <a:ext cx="10497786" cy="4479920"/>
        </a:xfrm>
        <a:prstGeom prst="roundRect">
          <a:avLst>
            <a:gd name="adj" fmla="val 85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2765728"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CA" sz="2800" i="0" kern="1200">
              <a:effectLst/>
              <a:latin typeface="Open Sans" panose="020B0606030504020204" pitchFamily="34" charset="0"/>
              <a:ea typeface="Open Sans" panose="020B0606030504020204" pitchFamily="34" charset="0"/>
              <a:cs typeface="Open Sans" panose="020B0606030504020204" pitchFamily="34" charset="0"/>
            </a:rPr>
            <a:t>Engage in a way that </a:t>
          </a:r>
          <a:r>
            <a:rPr lang="en-CA" sz="2800" b="1" i="0" kern="1200">
              <a:effectLst/>
              <a:latin typeface="Open Sans" panose="020B0606030504020204" pitchFamily="34" charset="0"/>
              <a:ea typeface="Open Sans" panose="020B0606030504020204" pitchFamily="34" charset="0"/>
              <a:cs typeface="Open Sans" panose="020B0606030504020204" pitchFamily="34" charset="0"/>
            </a:rPr>
            <a:t>benefits students</a:t>
          </a:r>
          <a:r>
            <a:rPr lang="en-CA" sz="2800" i="0" kern="1200">
              <a:effectLst/>
              <a:latin typeface="Open Sans" panose="020B0606030504020204" pitchFamily="34" charset="0"/>
              <a:ea typeface="Open Sans" panose="020B0606030504020204" pitchFamily="34" charset="0"/>
              <a:cs typeface="Open Sans" panose="020B0606030504020204" pitchFamily="34" charset="0"/>
            </a:rPr>
            <a:t>, </a:t>
          </a:r>
          <a:r>
            <a:rPr lang="en-CA" sz="2800" b="1" i="0" kern="1200">
              <a:effectLst/>
              <a:latin typeface="Open Sans" panose="020B0606030504020204" pitchFamily="34" charset="0"/>
              <a:ea typeface="Open Sans" panose="020B0606030504020204" pitchFamily="34" charset="0"/>
              <a:cs typeface="Open Sans" panose="020B0606030504020204" pitchFamily="34" charset="0"/>
            </a:rPr>
            <a:t>Queen’s,</a:t>
          </a:r>
          <a:r>
            <a:rPr lang="en-CA" sz="2800" i="0" kern="1200">
              <a:effectLst/>
              <a:latin typeface="Open Sans" panose="020B0606030504020204" pitchFamily="34" charset="0"/>
              <a:ea typeface="Open Sans" panose="020B0606030504020204" pitchFamily="34" charset="0"/>
              <a:cs typeface="Open Sans" panose="020B0606030504020204" pitchFamily="34" charset="0"/>
            </a:rPr>
            <a:t> the </a:t>
          </a:r>
          <a:r>
            <a:rPr lang="en-CA" sz="2800" b="1" i="0" kern="1200">
              <a:effectLst/>
              <a:latin typeface="Open Sans" panose="020B0606030504020204" pitchFamily="34" charset="0"/>
              <a:ea typeface="Open Sans" panose="020B0606030504020204" pitchFamily="34" charset="0"/>
              <a:cs typeface="Open Sans" panose="020B0606030504020204" pitchFamily="34" charset="0"/>
            </a:rPr>
            <a:t>host institution/partner </a:t>
          </a:r>
          <a:r>
            <a:rPr lang="en-CA" sz="2800" i="0" kern="1200">
              <a:effectLst/>
              <a:latin typeface="Open Sans" panose="020B0606030504020204" pitchFamily="34" charset="0"/>
              <a:ea typeface="Open Sans" panose="020B0606030504020204" pitchFamily="34" charset="0"/>
              <a:cs typeface="Open Sans" panose="020B0606030504020204" pitchFamily="34" charset="0"/>
            </a:rPr>
            <a:t>and the </a:t>
          </a:r>
          <a:r>
            <a:rPr lang="en-CA" sz="2800" b="1" i="0" kern="1200">
              <a:effectLst/>
              <a:latin typeface="Open Sans" panose="020B0606030504020204" pitchFamily="34" charset="0"/>
              <a:ea typeface="Open Sans" panose="020B0606030504020204" pitchFamily="34" charset="0"/>
              <a:cs typeface="Open Sans" panose="020B0606030504020204" pitchFamily="34" charset="0"/>
            </a:rPr>
            <a:t>local community</a:t>
          </a:r>
          <a:endParaRPr lang="en-GB" sz="2800" b="1" i="0" kern="1200">
            <a:latin typeface="Open Sans" panose="020B0606030504020204" pitchFamily="34" charset="0"/>
            <a:ea typeface="Open Sans" panose="020B0606030504020204" pitchFamily="34" charset="0"/>
            <a:cs typeface="Open Sans" panose="020B0606030504020204" pitchFamily="34" charset="0"/>
          </a:endParaRPr>
        </a:p>
      </dsp:txBody>
      <dsp:txXfrm>
        <a:off x="111531" y="111531"/>
        <a:ext cx="10274724" cy="4256858"/>
      </dsp:txXfrm>
    </dsp:sp>
    <dsp:sp modelId="{81A5D133-878A-485D-BB28-5CF30AEEF157}">
      <dsp:nvSpPr>
        <dsp:cNvPr id="0" name=""/>
        <dsp:cNvSpPr/>
      </dsp:nvSpPr>
      <dsp:spPr>
        <a:xfrm>
          <a:off x="235811" y="1527697"/>
          <a:ext cx="2464006" cy="2015964"/>
        </a:xfrm>
        <a:prstGeom prst="roundRect">
          <a:avLst>
            <a:gd name="adj" fmla="val 10500"/>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a:effectLst/>
              <a:latin typeface="Open Sans" panose="020B0606030504020204" pitchFamily="34" charset="0"/>
              <a:ea typeface="Open Sans" panose="020B0606030504020204" pitchFamily="34" charset="0"/>
              <a:cs typeface="Open Sans" panose="020B0606030504020204" pitchFamily="34" charset="0"/>
            </a:rPr>
            <a:t>Anti-racism and anti-oppression</a:t>
          </a:r>
          <a:endParaRPr lang="en-GB" sz="2400" kern="1200">
            <a:latin typeface="Open Sans" panose="020B0606030504020204" pitchFamily="34" charset="0"/>
            <a:ea typeface="Open Sans" panose="020B0606030504020204" pitchFamily="34" charset="0"/>
            <a:cs typeface="Open Sans" panose="020B0606030504020204" pitchFamily="34" charset="0"/>
          </a:endParaRPr>
        </a:p>
      </dsp:txBody>
      <dsp:txXfrm>
        <a:off x="297809" y="1589695"/>
        <a:ext cx="2340010" cy="1891968"/>
      </dsp:txXfrm>
    </dsp:sp>
    <dsp:sp modelId="{D3A3840F-F385-4F25-B63F-7148C2DA02A1}">
      <dsp:nvSpPr>
        <dsp:cNvPr id="0" name=""/>
        <dsp:cNvSpPr/>
      </dsp:nvSpPr>
      <dsp:spPr>
        <a:xfrm>
          <a:off x="2738723" y="1527697"/>
          <a:ext cx="2464006" cy="2015964"/>
        </a:xfrm>
        <a:prstGeom prst="roundRect">
          <a:avLst>
            <a:gd name="adj" fmla="val 10500"/>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effectLst/>
              <a:latin typeface="Open Sans" panose="020B0606030504020204" pitchFamily="34" charset="0"/>
              <a:ea typeface="Open Sans" panose="020B0606030504020204" pitchFamily="34" charset="0"/>
              <a:cs typeface="Open Sans" panose="020B0606030504020204" pitchFamily="34" charset="0"/>
            </a:rPr>
            <a:t>Indigenization</a:t>
          </a:r>
          <a:endParaRPr lang="en-GB" sz="2400" kern="1200">
            <a:latin typeface="Open Sans" panose="020B0606030504020204" pitchFamily="34" charset="0"/>
            <a:ea typeface="Open Sans" panose="020B0606030504020204" pitchFamily="34" charset="0"/>
            <a:cs typeface="Open Sans" panose="020B0606030504020204" pitchFamily="34" charset="0"/>
          </a:endParaRPr>
        </a:p>
      </dsp:txBody>
      <dsp:txXfrm>
        <a:off x="2800721" y="1589695"/>
        <a:ext cx="2340010" cy="1891968"/>
      </dsp:txXfrm>
    </dsp:sp>
    <dsp:sp modelId="{26168640-0646-4E76-B71B-2E88107F1922}">
      <dsp:nvSpPr>
        <dsp:cNvPr id="0" name=""/>
        <dsp:cNvSpPr/>
      </dsp:nvSpPr>
      <dsp:spPr>
        <a:xfrm>
          <a:off x="5241635" y="1527697"/>
          <a:ext cx="2464006" cy="2015964"/>
        </a:xfrm>
        <a:prstGeom prst="roundRect">
          <a:avLst>
            <a:gd name="adj" fmla="val 10500"/>
          </a:avLst>
        </a:prstGeom>
        <a:solidFill>
          <a:schemeClr val="lt1">
            <a:alpha val="90000"/>
            <a:hueOff val="0"/>
            <a:satOff val="0"/>
            <a:lumOff val="0"/>
            <a:alphaOff val="0"/>
          </a:schemeClr>
        </a:solidFill>
        <a:ln w="6350" cap="flat" cmpd="sng" algn="ctr">
          <a:solidFill>
            <a:schemeClr val="accent1">
              <a:shade val="50000"/>
              <a:hueOff val="402493"/>
              <a:satOff val="-9802"/>
              <a:lumOff val="4289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a:effectLst/>
              <a:latin typeface="Open Sans" panose="020B0606030504020204" pitchFamily="34" charset="0"/>
              <a:ea typeface="Open Sans" panose="020B0606030504020204" pitchFamily="34" charset="0"/>
              <a:cs typeface="Open Sans" panose="020B0606030504020204" pitchFamily="34" charset="0"/>
            </a:rPr>
            <a:t>Decolonization (4Rs framework)</a:t>
          </a:r>
          <a:endParaRPr lang="en-GB" sz="2400" kern="1200">
            <a:latin typeface="Open Sans" panose="020B0606030504020204" pitchFamily="34" charset="0"/>
            <a:ea typeface="Open Sans" panose="020B0606030504020204" pitchFamily="34" charset="0"/>
            <a:cs typeface="Open Sans" panose="020B0606030504020204" pitchFamily="34" charset="0"/>
          </a:endParaRPr>
        </a:p>
      </dsp:txBody>
      <dsp:txXfrm>
        <a:off x="5303633" y="1589695"/>
        <a:ext cx="2340010" cy="1891968"/>
      </dsp:txXfrm>
    </dsp:sp>
    <dsp:sp modelId="{0C25F54B-A065-44FB-9153-8515370C896C}">
      <dsp:nvSpPr>
        <dsp:cNvPr id="0" name=""/>
        <dsp:cNvSpPr/>
      </dsp:nvSpPr>
      <dsp:spPr>
        <a:xfrm>
          <a:off x="7744547" y="1527697"/>
          <a:ext cx="2464006" cy="2015964"/>
        </a:xfrm>
        <a:prstGeom prst="roundRect">
          <a:avLst>
            <a:gd name="adj" fmla="val 10500"/>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CA" sz="2400" kern="1200">
              <a:effectLst/>
              <a:latin typeface="Open Sans" panose="020B0606030504020204" pitchFamily="34" charset="0"/>
              <a:ea typeface="Open Sans" panose="020B0606030504020204" pitchFamily="34" charset="0"/>
              <a:cs typeface="Open Sans" panose="020B0606030504020204" pitchFamily="34" charset="0"/>
            </a:rPr>
            <a:t>Equitable and sustainable partnerships </a:t>
          </a:r>
          <a:endParaRPr lang="en-GB" sz="2400" kern="1200">
            <a:latin typeface="Open Sans" panose="020B0606030504020204" pitchFamily="34" charset="0"/>
            <a:ea typeface="Open Sans" panose="020B0606030504020204" pitchFamily="34" charset="0"/>
            <a:cs typeface="Open Sans" panose="020B0606030504020204" pitchFamily="34" charset="0"/>
          </a:endParaRPr>
        </a:p>
      </dsp:txBody>
      <dsp:txXfrm>
        <a:off x="7806545" y="1589695"/>
        <a:ext cx="2340010" cy="1891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13C34-5FA7-4F92-8E5F-9C9303A0AF72}">
      <dsp:nvSpPr>
        <dsp:cNvPr id="0" name=""/>
        <dsp:cNvSpPr/>
      </dsp:nvSpPr>
      <dsp:spPr>
        <a:xfrm>
          <a:off x="0" y="554576"/>
          <a:ext cx="3013075" cy="18078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kern="1200">
              <a:latin typeface="+mj-lt"/>
            </a:rPr>
            <a:t>Content</a:t>
          </a:r>
          <a:endParaRPr lang="en-GB" sz="3600" kern="1200">
            <a:latin typeface="+mj-lt"/>
          </a:endParaRPr>
        </a:p>
      </dsp:txBody>
      <dsp:txXfrm>
        <a:off x="0" y="554576"/>
        <a:ext cx="3013075" cy="1807845"/>
      </dsp:txXfrm>
    </dsp:sp>
    <dsp:sp modelId="{0613D010-4063-4B1F-8349-A39F46AB05D0}">
      <dsp:nvSpPr>
        <dsp:cNvPr id="0" name=""/>
        <dsp:cNvSpPr/>
      </dsp:nvSpPr>
      <dsp:spPr>
        <a:xfrm>
          <a:off x="3314383" y="554576"/>
          <a:ext cx="3013075" cy="18078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kern="1200">
              <a:latin typeface="+mj-lt"/>
            </a:rPr>
            <a:t>Program Requirements</a:t>
          </a:r>
          <a:endParaRPr lang="en-GB" sz="3600" kern="1200">
            <a:latin typeface="+mj-lt"/>
          </a:endParaRPr>
        </a:p>
      </dsp:txBody>
      <dsp:txXfrm>
        <a:off x="3314383" y="554576"/>
        <a:ext cx="3013075" cy="1807845"/>
      </dsp:txXfrm>
    </dsp:sp>
    <dsp:sp modelId="{5345AED2-257A-461C-AD73-897335C103DF}">
      <dsp:nvSpPr>
        <dsp:cNvPr id="0" name=""/>
        <dsp:cNvSpPr/>
      </dsp:nvSpPr>
      <dsp:spPr>
        <a:xfrm>
          <a:off x="6628767" y="554576"/>
          <a:ext cx="3013075" cy="18078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kern="1200">
              <a:latin typeface="+mj-lt"/>
            </a:rPr>
            <a:t>Learning Outcomes</a:t>
          </a:r>
          <a:endParaRPr lang="en-GB" sz="3600" kern="1200">
            <a:latin typeface="+mj-lt"/>
          </a:endParaRPr>
        </a:p>
      </dsp:txBody>
      <dsp:txXfrm>
        <a:off x="6628767" y="554576"/>
        <a:ext cx="3013075" cy="1807845"/>
      </dsp:txXfrm>
    </dsp:sp>
    <dsp:sp modelId="{DFD81BB7-3F50-4EA0-821C-27ABD02BAACE}">
      <dsp:nvSpPr>
        <dsp:cNvPr id="0" name=""/>
        <dsp:cNvSpPr/>
      </dsp:nvSpPr>
      <dsp:spPr>
        <a:xfrm>
          <a:off x="0" y="2663729"/>
          <a:ext cx="3013075" cy="18078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kern="1200">
              <a:latin typeface="+mj-lt"/>
            </a:rPr>
            <a:t>Methods of Assessment</a:t>
          </a:r>
          <a:endParaRPr lang="en-GB" sz="3600" kern="1200">
            <a:latin typeface="+mj-lt"/>
          </a:endParaRPr>
        </a:p>
      </dsp:txBody>
      <dsp:txXfrm>
        <a:off x="0" y="2663729"/>
        <a:ext cx="3013075" cy="1807845"/>
      </dsp:txXfrm>
    </dsp:sp>
    <dsp:sp modelId="{7B6B5ABD-E358-46C5-93E2-79D5D35F73DE}">
      <dsp:nvSpPr>
        <dsp:cNvPr id="0" name=""/>
        <dsp:cNvSpPr/>
      </dsp:nvSpPr>
      <dsp:spPr>
        <a:xfrm>
          <a:off x="3314383" y="2663729"/>
          <a:ext cx="3013075" cy="18078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kern="1200">
              <a:latin typeface="+mj-lt"/>
            </a:rPr>
            <a:t>Teaching &amp; Learning Activities</a:t>
          </a:r>
          <a:endParaRPr lang="en-GB" sz="3600" kern="1200">
            <a:latin typeface="+mj-lt"/>
          </a:endParaRPr>
        </a:p>
      </dsp:txBody>
      <dsp:txXfrm>
        <a:off x="3314383" y="2663729"/>
        <a:ext cx="3013075" cy="1807845"/>
      </dsp:txXfrm>
    </dsp:sp>
    <dsp:sp modelId="{BC1ACD31-9B06-469B-86C9-10984D692404}">
      <dsp:nvSpPr>
        <dsp:cNvPr id="0" name=""/>
        <dsp:cNvSpPr/>
      </dsp:nvSpPr>
      <dsp:spPr>
        <a:xfrm>
          <a:off x="6628767" y="2663729"/>
          <a:ext cx="3013075" cy="18078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kern="1200">
              <a:latin typeface="+mj-lt"/>
            </a:rPr>
            <a:t>Modes of Delivery</a:t>
          </a:r>
          <a:endParaRPr lang="en-GB" sz="3600" kern="1200">
            <a:latin typeface="+mj-lt"/>
          </a:endParaRPr>
        </a:p>
      </dsp:txBody>
      <dsp:txXfrm>
        <a:off x="6628767" y="2663729"/>
        <a:ext cx="3013075" cy="1807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35B83-2E3C-4DDC-9AE0-6123D3776A79}">
      <dsp:nvSpPr>
        <dsp:cNvPr id="0" name=""/>
        <dsp:cNvSpPr/>
      </dsp:nvSpPr>
      <dsp:spPr>
        <a:xfrm>
          <a:off x="3510728" y="0"/>
          <a:ext cx="2531419" cy="2531419"/>
        </a:xfrm>
        <a:prstGeom prst="ellipse">
          <a:avLst/>
        </a:prstGeom>
        <a:solidFill>
          <a:schemeClr val="accent1">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a:solidFill>
                <a:srgbClr val="002E5F"/>
              </a:solidFill>
              <a:latin typeface="+mj-lt"/>
            </a:rPr>
            <a:t>Globally-engaged teaching and learning will be animated by:</a:t>
          </a:r>
          <a:endParaRPr lang="en-GB" sz="2200" kern="1200">
            <a:solidFill>
              <a:srgbClr val="002E5F"/>
            </a:solidFill>
            <a:latin typeface="+mj-lt"/>
          </a:endParaRPr>
        </a:p>
      </dsp:txBody>
      <dsp:txXfrm>
        <a:off x="3881446" y="370718"/>
        <a:ext cx="1789983" cy="1789983"/>
      </dsp:txXfrm>
    </dsp:sp>
    <dsp:sp modelId="{682B5825-E5CE-44BE-B0D9-14DBE2EF0B21}">
      <dsp:nvSpPr>
        <dsp:cNvPr id="0" name=""/>
        <dsp:cNvSpPr/>
      </dsp:nvSpPr>
      <dsp:spPr>
        <a:xfrm rot="20233825">
          <a:off x="2775488" y="1595054"/>
          <a:ext cx="921633" cy="721454"/>
        </a:xfrm>
        <a:prstGeom prst="leftArrow">
          <a:avLst>
            <a:gd name="adj1" fmla="val 60000"/>
            <a:gd name="adj2" fmla="val 50000"/>
          </a:avLst>
        </a:prstGeom>
        <a:solidFill>
          <a:schemeClr val="accent1">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sp>
    <dsp:sp modelId="{BC036D0B-7FD1-4C16-A700-AF7DCB8146BE}">
      <dsp:nvSpPr>
        <dsp:cNvPr id="0" name=""/>
        <dsp:cNvSpPr/>
      </dsp:nvSpPr>
      <dsp:spPr>
        <a:xfrm>
          <a:off x="231272" y="1409535"/>
          <a:ext cx="2404848" cy="19238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CA" sz="2400" kern="1200">
              <a:latin typeface="+mj-lt"/>
            </a:rPr>
            <a:t>Personal and social responsibility for positive change </a:t>
          </a:r>
          <a:endParaRPr lang="en-GB" sz="2400" kern="1200"/>
        </a:p>
      </dsp:txBody>
      <dsp:txXfrm>
        <a:off x="287620" y="1465883"/>
        <a:ext cx="2292152" cy="1811182"/>
      </dsp:txXfrm>
    </dsp:sp>
    <dsp:sp modelId="{9C4914C4-C247-4EEA-BE9C-0421CFDD61C7}">
      <dsp:nvSpPr>
        <dsp:cNvPr id="0" name=""/>
        <dsp:cNvSpPr/>
      </dsp:nvSpPr>
      <dsp:spPr>
        <a:xfrm rot="16200000">
          <a:off x="4218479" y="2320547"/>
          <a:ext cx="1127249" cy="721454"/>
        </a:xfrm>
        <a:prstGeom prst="leftArrow">
          <a:avLst>
            <a:gd name="adj1" fmla="val 60000"/>
            <a:gd name="adj2" fmla="val 50000"/>
          </a:avLst>
        </a:prstGeom>
        <a:solidFill>
          <a:schemeClr val="accent1">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sp>
    <dsp:sp modelId="{2D1E15EB-34DF-4E37-852A-6226E583B1E1}">
      <dsp:nvSpPr>
        <dsp:cNvPr id="0" name=""/>
        <dsp:cNvSpPr/>
      </dsp:nvSpPr>
      <dsp:spPr>
        <a:xfrm>
          <a:off x="3574014" y="3348747"/>
          <a:ext cx="2404848" cy="19238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CA" sz="2400" kern="1200">
              <a:latin typeface="+mj-lt"/>
            </a:rPr>
            <a:t>Respect for plurality of forms of knowledge and experiences  </a:t>
          </a:r>
          <a:endParaRPr lang="en-GB" sz="2400" kern="1200"/>
        </a:p>
      </dsp:txBody>
      <dsp:txXfrm>
        <a:off x="3630362" y="3405095"/>
        <a:ext cx="2292152" cy="1811182"/>
      </dsp:txXfrm>
    </dsp:sp>
    <dsp:sp modelId="{9F3E5432-4917-490C-AB6A-1416938C0914}">
      <dsp:nvSpPr>
        <dsp:cNvPr id="0" name=""/>
        <dsp:cNvSpPr/>
      </dsp:nvSpPr>
      <dsp:spPr>
        <a:xfrm rot="12167481">
          <a:off x="5714633" y="1550562"/>
          <a:ext cx="1139096" cy="721454"/>
        </a:xfrm>
        <a:prstGeom prst="leftArrow">
          <a:avLst>
            <a:gd name="adj1" fmla="val 60000"/>
            <a:gd name="adj2" fmla="val 50000"/>
          </a:avLst>
        </a:prstGeom>
        <a:solidFill>
          <a:schemeClr val="accent1">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sp>
    <dsp:sp modelId="{74A813D2-08A7-404A-B787-4FD7FF666D1A}">
      <dsp:nvSpPr>
        <dsp:cNvPr id="0" name=""/>
        <dsp:cNvSpPr/>
      </dsp:nvSpPr>
      <dsp:spPr>
        <a:xfrm>
          <a:off x="6940543" y="1409524"/>
          <a:ext cx="2404848" cy="19238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CA" sz="2400" kern="1200">
              <a:latin typeface="+mj-lt"/>
            </a:rPr>
            <a:t>Reciprocity and mutual benefit in partnerships and collaborations </a:t>
          </a:r>
          <a:endParaRPr lang="en-GB" sz="2400" kern="1200"/>
        </a:p>
      </dsp:txBody>
      <dsp:txXfrm>
        <a:off x="6996891" y="1465872"/>
        <a:ext cx="2292152" cy="1811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7F387-656A-4809-9FEF-BDD6416BB7BA}">
      <dsp:nvSpPr>
        <dsp:cNvPr id="0" name=""/>
        <dsp:cNvSpPr/>
      </dsp:nvSpPr>
      <dsp:spPr>
        <a:xfrm>
          <a:off x="4759498" y="399442"/>
          <a:ext cx="2043906" cy="204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CA" sz="2300" kern="1200">
              <a:latin typeface="+mj-lt"/>
            </a:rPr>
            <a:t>Cultural humility – personally and institutionally</a:t>
          </a:r>
          <a:endParaRPr lang="en-GB" sz="2300" kern="1200"/>
        </a:p>
      </dsp:txBody>
      <dsp:txXfrm>
        <a:off x="4759498" y="399442"/>
        <a:ext cx="2043906" cy="2043906"/>
      </dsp:txXfrm>
    </dsp:sp>
    <dsp:sp modelId="{17B9C282-C6DF-423F-B077-497D6438E2B3}">
      <dsp:nvSpPr>
        <dsp:cNvPr id="0" name=""/>
        <dsp:cNvSpPr/>
      </dsp:nvSpPr>
      <dsp:spPr>
        <a:xfrm>
          <a:off x="1649082" y="-1950"/>
          <a:ext cx="4829834" cy="4829834"/>
        </a:xfrm>
        <a:prstGeom prst="circularArrow">
          <a:avLst>
            <a:gd name="adj1" fmla="val 8252"/>
            <a:gd name="adj2" fmla="val 576426"/>
            <a:gd name="adj3" fmla="val 2962443"/>
            <a:gd name="adj4" fmla="val 52669"/>
            <a:gd name="adj5" fmla="val 962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BBF162A-C64A-42B5-A5C0-8DDF87F8E0B2}">
      <dsp:nvSpPr>
        <dsp:cNvPr id="0" name=""/>
        <dsp:cNvSpPr/>
      </dsp:nvSpPr>
      <dsp:spPr>
        <a:xfrm>
          <a:off x="3042046" y="3374155"/>
          <a:ext cx="2043906" cy="204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CA" sz="2300" kern="1200">
              <a:latin typeface="+mj-lt"/>
            </a:rPr>
            <a:t>Pluralistic community building</a:t>
          </a:r>
          <a:endParaRPr lang="en-GB" sz="2300" kern="1200"/>
        </a:p>
      </dsp:txBody>
      <dsp:txXfrm>
        <a:off x="3042046" y="3374155"/>
        <a:ext cx="2043906" cy="2043906"/>
      </dsp:txXfrm>
    </dsp:sp>
    <dsp:sp modelId="{D8C59FBF-C31D-4C3E-AAA0-98F28A9E7F52}">
      <dsp:nvSpPr>
        <dsp:cNvPr id="0" name=""/>
        <dsp:cNvSpPr/>
      </dsp:nvSpPr>
      <dsp:spPr>
        <a:xfrm>
          <a:off x="1649082" y="-1950"/>
          <a:ext cx="4829834" cy="4829834"/>
        </a:xfrm>
        <a:prstGeom prst="circularArrow">
          <a:avLst>
            <a:gd name="adj1" fmla="val 8252"/>
            <a:gd name="adj2" fmla="val 576426"/>
            <a:gd name="adj3" fmla="val 10170905"/>
            <a:gd name="adj4" fmla="val 7261132"/>
            <a:gd name="adj5" fmla="val 962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1D49E10-0B37-41EF-9301-19350D0D4AB9}">
      <dsp:nvSpPr>
        <dsp:cNvPr id="0" name=""/>
        <dsp:cNvSpPr/>
      </dsp:nvSpPr>
      <dsp:spPr>
        <a:xfrm>
          <a:off x="1324595" y="399442"/>
          <a:ext cx="2043906" cy="204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latin typeface="+mj-lt"/>
            </a:rPr>
            <a:t>Fostering these values with the communities that make up our university and region</a:t>
          </a:r>
          <a:endParaRPr lang="en-GB" sz="2300" kern="1200">
            <a:latin typeface="+mj-lt"/>
          </a:endParaRPr>
        </a:p>
      </dsp:txBody>
      <dsp:txXfrm>
        <a:off x="1324595" y="399442"/>
        <a:ext cx="2043906" cy="2043906"/>
      </dsp:txXfrm>
    </dsp:sp>
    <dsp:sp modelId="{C6517E9B-C4C0-4D0C-A4A8-5465CDCF8526}">
      <dsp:nvSpPr>
        <dsp:cNvPr id="0" name=""/>
        <dsp:cNvSpPr/>
      </dsp:nvSpPr>
      <dsp:spPr>
        <a:xfrm>
          <a:off x="1649082" y="-1950"/>
          <a:ext cx="4829834" cy="4829834"/>
        </a:xfrm>
        <a:prstGeom prst="circularArrow">
          <a:avLst>
            <a:gd name="adj1" fmla="val 8252"/>
            <a:gd name="adj2" fmla="val 576426"/>
            <a:gd name="adj3" fmla="val 16855402"/>
            <a:gd name="adj4" fmla="val 14968173"/>
            <a:gd name="adj5" fmla="val 962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9A12B-4EBA-4A3A-99DB-76F791BA9F92}">
      <dsp:nvSpPr>
        <dsp:cNvPr id="0" name=""/>
        <dsp:cNvSpPr/>
      </dsp:nvSpPr>
      <dsp:spPr>
        <a:xfrm>
          <a:off x="4800572" y="2082734"/>
          <a:ext cx="1596545" cy="1596545"/>
        </a:xfrm>
        <a:prstGeom prst="ellipse">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CA" sz="1800" kern="1200">
              <a:solidFill>
                <a:srgbClr val="002E5F"/>
              </a:solidFill>
            </a:rPr>
            <a:t>A globally engaged community</a:t>
          </a:r>
          <a:endParaRPr lang="en-GB" sz="1800" kern="1200">
            <a:solidFill>
              <a:srgbClr val="002E5F"/>
            </a:solidFill>
          </a:endParaRPr>
        </a:p>
      </dsp:txBody>
      <dsp:txXfrm>
        <a:off x="5034381" y="2316543"/>
        <a:ext cx="1128927" cy="1128927"/>
      </dsp:txXfrm>
    </dsp:sp>
    <dsp:sp modelId="{5CF08F30-17ED-4F56-BF8E-51FDE5BBED1B}">
      <dsp:nvSpPr>
        <dsp:cNvPr id="0" name=""/>
        <dsp:cNvSpPr/>
      </dsp:nvSpPr>
      <dsp:spPr>
        <a:xfrm rot="16200000">
          <a:off x="5509637" y="1980694"/>
          <a:ext cx="178415" cy="25664"/>
        </a:xfrm>
        <a:custGeom>
          <a:avLst/>
          <a:gdLst/>
          <a:ahLst/>
          <a:cxnLst/>
          <a:rect l="0" t="0" r="0" b="0"/>
          <a:pathLst>
            <a:path>
              <a:moveTo>
                <a:pt x="0" y="12832"/>
              </a:moveTo>
              <a:lnTo>
                <a:pt x="178415"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94384" y="1989066"/>
        <a:ext cx="8920" cy="8920"/>
      </dsp:txXfrm>
    </dsp:sp>
    <dsp:sp modelId="{7F4E1D4A-F710-45D3-AD42-CD0388CC1DAF}">
      <dsp:nvSpPr>
        <dsp:cNvPr id="0" name=""/>
        <dsp:cNvSpPr/>
      </dsp:nvSpPr>
      <dsp:spPr>
        <a:xfrm>
          <a:off x="4329391" y="-295944"/>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CA" sz="1600" kern="1200">
              <a:effectLst/>
              <a:latin typeface="+mj-lt"/>
              <a:ea typeface="Calibri" panose="020F0502020204030204" pitchFamily="34" charset="0"/>
            </a:rPr>
            <a:t>Recognizing the distinctive ways in which student clubs enrich the global university community through reciprocal relationship building.</a:t>
          </a:r>
          <a:endParaRPr lang="en-GB" sz="1600" kern="1200"/>
        </a:p>
      </dsp:txBody>
      <dsp:txXfrm>
        <a:off x="4701205" y="26277"/>
        <a:ext cx="1795278" cy="1555821"/>
      </dsp:txXfrm>
    </dsp:sp>
    <dsp:sp modelId="{22419A0D-30DF-4423-B8D5-94915FC4B38B}">
      <dsp:nvSpPr>
        <dsp:cNvPr id="0" name=""/>
        <dsp:cNvSpPr/>
      </dsp:nvSpPr>
      <dsp:spPr>
        <a:xfrm rot="20403378">
          <a:off x="6281004" y="2207764"/>
          <a:ext cx="2275729" cy="25664"/>
        </a:xfrm>
        <a:custGeom>
          <a:avLst/>
          <a:gdLst/>
          <a:ahLst/>
          <a:cxnLst/>
          <a:rect l="0" t="0" r="0" b="0"/>
          <a:pathLst>
            <a:path>
              <a:moveTo>
                <a:pt x="0" y="12832"/>
              </a:moveTo>
              <a:lnTo>
                <a:pt x="2275729"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7361975" y="2163703"/>
        <a:ext cx="113786" cy="113786"/>
      </dsp:txXfrm>
    </dsp:sp>
    <dsp:sp modelId="{897FAE56-6985-4993-95EE-87E53E03A174}">
      <dsp:nvSpPr>
        <dsp:cNvPr id="0" name=""/>
        <dsp:cNvSpPr/>
      </dsp:nvSpPr>
      <dsp:spPr>
        <a:xfrm>
          <a:off x="8389994" y="307453"/>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a:latin typeface="+mj-lt"/>
              <a:ea typeface="Calibri" panose="020F0502020204030204" pitchFamily="34" charset="0"/>
            </a:rPr>
            <a:t>Integrating a</a:t>
          </a:r>
          <a:r>
            <a:rPr lang="en-US" sz="1600" kern="1200">
              <a:effectLst/>
              <a:latin typeface="+mj-lt"/>
              <a:ea typeface="Calibri" panose="020F0502020204030204" pitchFamily="34" charset="0"/>
            </a:rPr>
            <a:t>nti-racism and inter-cultural awareness and humility training</a:t>
          </a:r>
          <a:r>
            <a:rPr lang="en-US" sz="1600" kern="1200">
              <a:latin typeface="+mj-lt"/>
              <a:ea typeface="Calibri" panose="020F0502020204030204" pitchFamily="34" charset="0"/>
            </a:rPr>
            <a:t> into our global engagement practice.</a:t>
          </a:r>
          <a:endParaRPr lang="en-GB" sz="1600" kern="1200"/>
        </a:p>
      </dsp:txBody>
      <dsp:txXfrm>
        <a:off x="8761808" y="629674"/>
        <a:ext cx="1795278" cy="1555821"/>
      </dsp:txXfrm>
    </dsp:sp>
    <dsp:sp modelId="{999E74D3-E2D5-4B06-A7A7-0F6BDFAC248B}">
      <dsp:nvSpPr>
        <dsp:cNvPr id="0" name=""/>
        <dsp:cNvSpPr/>
      </dsp:nvSpPr>
      <dsp:spPr>
        <a:xfrm rot="1135818">
          <a:off x="6297332" y="3466705"/>
          <a:ext cx="2093331" cy="25664"/>
        </a:xfrm>
        <a:custGeom>
          <a:avLst/>
          <a:gdLst/>
          <a:ahLst/>
          <a:cxnLst/>
          <a:rect l="0" t="0" r="0" b="0"/>
          <a:pathLst>
            <a:path>
              <a:moveTo>
                <a:pt x="0" y="12832"/>
              </a:moveTo>
              <a:lnTo>
                <a:pt x="2093331"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7291665" y="3427204"/>
        <a:ext cx="104666" cy="104666"/>
      </dsp:txXfrm>
    </dsp:sp>
    <dsp:sp modelId="{B30BEB86-82DB-4A65-886F-B8E08166C56B}">
      <dsp:nvSpPr>
        <dsp:cNvPr id="0" name=""/>
        <dsp:cNvSpPr/>
      </dsp:nvSpPr>
      <dsp:spPr>
        <a:xfrm>
          <a:off x="8244979" y="3123794"/>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a:latin typeface="+mj-lt"/>
              <a:ea typeface="Calibri" panose="020F0502020204030204" pitchFamily="34" charset="0"/>
            </a:rPr>
            <a:t>Understanding the potential of a university-wide engagement with SDGs to put this vision into practice</a:t>
          </a:r>
          <a:r>
            <a:rPr lang="en-US" sz="1600" kern="1200">
              <a:effectLst/>
              <a:latin typeface="+mj-lt"/>
              <a:ea typeface="Calibri" panose="020F0502020204030204" pitchFamily="34" charset="0"/>
            </a:rPr>
            <a:t>.</a:t>
          </a:r>
          <a:endParaRPr lang="en-GB" sz="1600" kern="1200"/>
        </a:p>
      </dsp:txBody>
      <dsp:txXfrm>
        <a:off x="8616793" y="3446015"/>
        <a:ext cx="1795278" cy="1555821"/>
      </dsp:txXfrm>
    </dsp:sp>
    <dsp:sp modelId="{36850029-8181-4D01-9322-6DF3FC51987A}">
      <dsp:nvSpPr>
        <dsp:cNvPr id="0" name=""/>
        <dsp:cNvSpPr/>
      </dsp:nvSpPr>
      <dsp:spPr>
        <a:xfrm rot="5400000">
          <a:off x="5509637" y="3755655"/>
          <a:ext cx="178415" cy="25664"/>
        </a:xfrm>
        <a:custGeom>
          <a:avLst/>
          <a:gdLst/>
          <a:ahLst/>
          <a:cxnLst/>
          <a:rect l="0" t="0" r="0" b="0"/>
          <a:pathLst>
            <a:path>
              <a:moveTo>
                <a:pt x="0" y="12832"/>
              </a:moveTo>
              <a:lnTo>
                <a:pt x="178415"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94384" y="3764027"/>
        <a:ext cx="8920" cy="8920"/>
      </dsp:txXfrm>
    </dsp:sp>
    <dsp:sp modelId="{6AB78790-E230-4909-A43C-732449466597}">
      <dsp:nvSpPr>
        <dsp:cNvPr id="0" name=""/>
        <dsp:cNvSpPr/>
      </dsp:nvSpPr>
      <dsp:spPr>
        <a:xfrm>
          <a:off x="4329391" y="3857694"/>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a:effectLst/>
              <a:latin typeface="+mj-lt"/>
              <a:ea typeface="Calibri" panose="020F0502020204030204" pitchFamily="34" charset="0"/>
            </a:rPr>
            <a:t>Utilizing the university’s arts and cultural institutions and initiatives for deeper cultural expression </a:t>
          </a:r>
          <a:r>
            <a:rPr lang="en-CA" sz="1600" kern="1200">
              <a:latin typeface="+mj-lt"/>
            </a:rPr>
            <a:t>and engagement.</a:t>
          </a:r>
          <a:endParaRPr lang="en-GB" sz="1600" kern="1200"/>
        </a:p>
      </dsp:txBody>
      <dsp:txXfrm>
        <a:off x="4701205" y="4179915"/>
        <a:ext cx="1795278" cy="1555821"/>
      </dsp:txXfrm>
    </dsp:sp>
    <dsp:sp modelId="{BA91486A-904E-45BB-9C31-B4BCE8BAB60E}">
      <dsp:nvSpPr>
        <dsp:cNvPr id="0" name=""/>
        <dsp:cNvSpPr/>
      </dsp:nvSpPr>
      <dsp:spPr>
        <a:xfrm rot="9651222">
          <a:off x="2594647" y="3509481"/>
          <a:ext cx="2314084" cy="25664"/>
        </a:xfrm>
        <a:custGeom>
          <a:avLst/>
          <a:gdLst/>
          <a:ahLst/>
          <a:cxnLst/>
          <a:rect l="0" t="0" r="0" b="0"/>
          <a:pathLst>
            <a:path>
              <a:moveTo>
                <a:pt x="0" y="12832"/>
              </a:moveTo>
              <a:lnTo>
                <a:pt x="2314084"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3693837" y="3464461"/>
        <a:ext cx="115704" cy="115704"/>
      </dsp:txXfrm>
    </dsp:sp>
    <dsp:sp modelId="{BC3D9D18-48FD-4DBF-9A99-055C650BD9BB}">
      <dsp:nvSpPr>
        <dsp:cNvPr id="0" name=""/>
        <dsp:cNvSpPr/>
      </dsp:nvSpPr>
      <dsp:spPr>
        <a:xfrm>
          <a:off x="210791" y="3210796"/>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a:latin typeface="+mj-lt"/>
              <a:ea typeface="Calibri" panose="020F0502020204030204" pitchFamily="34" charset="0"/>
            </a:rPr>
            <a:t>Enhancing global engagement opportunities at the BISC.</a:t>
          </a:r>
          <a:endParaRPr lang="en-GB" sz="1600" kern="1200"/>
        </a:p>
      </dsp:txBody>
      <dsp:txXfrm>
        <a:off x="582605" y="3533017"/>
        <a:ext cx="1795278" cy="1555821"/>
      </dsp:txXfrm>
    </dsp:sp>
    <dsp:sp modelId="{E8B52B50-4139-42DC-8903-3430605820BB}">
      <dsp:nvSpPr>
        <dsp:cNvPr id="0" name=""/>
        <dsp:cNvSpPr/>
      </dsp:nvSpPr>
      <dsp:spPr>
        <a:xfrm rot="12110382">
          <a:off x="2968112" y="2206620"/>
          <a:ext cx="1960092" cy="25664"/>
        </a:xfrm>
        <a:custGeom>
          <a:avLst/>
          <a:gdLst/>
          <a:ahLst/>
          <a:cxnLst/>
          <a:rect l="0" t="0" r="0" b="0"/>
          <a:pathLst>
            <a:path>
              <a:moveTo>
                <a:pt x="0" y="12832"/>
              </a:moveTo>
              <a:lnTo>
                <a:pt x="1960092"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3899156" y="2170450"/>
        <a:ext cx="98004" cy="98004"/>
      </dsp:txXfrm>
    </dsp:sp>
    <dsp:sp modelId="{DFC4DCB7-0530-4E33-9885-5167F40D4ADB}">
      <dsp:nvSpPr>
        <dsp:cNvPr id="0" name=""/>
        <dsp:cNvSpPr/>
      </dsp:nvSpPr>
      <dsp:spPr>
        <a:xfrm>
          <a:off x="616790" y="292955"/>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a:latin typeface="+mj-lt"/>
              <a:ea typeface="Calibri" panose="020F0502020204030204" pitchFamily="34" charset="0"/>
            </a:rPr>
            <a:t>Engaging in reciprocal relationships with partners in our broader community.</a:t>
          </a:r>
          <a:endParaRPr lang="en-GB" sz="1600" kern="1200"/>
        </a:p>
      </dsp:txBody>
      <dsp:txXfrm>
        <a:off x="988604" y="615176"/>
        <a:ext cx="1795278" cy="1555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272BE-AAFF-4186-9792-67F423030CE7}">
      <dsp:nvSpPr>
        <dsp:cNvPr id="0" name=""/>
        <dsp:cNvSpPr/>
      </dsp:nvSpPr>
      <dsp:spPr>
        <a:xfrm>
          <a:off x="5159749" y="-189787"/>
          <a:ext cx="1186714" cy="9944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Strategic Enrolment</a:t>
          </a:r>
        </a:p>
      </dsp:txBody>
      <dsp:txXfrm>
        <a:off x="5208294" y="-141242"/>
        <a:ext cx="1089624" cy="897351"/>
      </dsp:txXfrm>
    </dsp:sp>
    <dsp:sp modelId="{EEACA9D9-CBEE-477D-AD3C-0DB7DC5F3978}">
      <dsp:nvSpPr>
        <dsp:cNvPr id="0" name=""/>
        <dsp:cNvSpPr/>
      </dsp:nvSpPr>
      <dsp:spPr>
        <a:xfrm>
          <a:off x="3630189" y="307432"/>
          <a:ext cx="4245833" cy="4245833"/>
        </a:xfrm>
        <a:custGeom>
          <a:avLst/>
          <a:gdLst/>
          <a:ahLst/>
          <a:cxnLst/>
          <a:rect l="0" t="0" r="0" b="0"/>
          <a:pathLst>
            <a:path>
              <a:moveTo>
                <a:pt x="2780539" y="104425"/>
              </a:moveTo>
              <a:arcTo wR="2122916" hR="2122916" stAng="17282735" swAng="32729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DBC9551-D6AC-4F2B-BDCE-7D20FF8E7215}">
      <dsp:nvSpPr>
        <dsp:cNvPr id="0" name=""/>
        <dsp:cNvSpPr/>
      </dsp:nvSpPr>
      <dsp:spPr>
        <a:xfrm>
          <a:off x="6660878" y="432000"/>
          <a:ext cx="1186714" cy="9944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Prospects</a:t>
          </a:r>
        </a:p>
      </dsp:txBody>
      <dsp:txXfrm>
        <a:off x="6709423" y="480545"/>
        <a:ext cx="1089624" cy="897351"/>
      </dsp:txXfrm>
    </dsp:sp>
    <dsp:sp modelId="{B815CCEE-269E-44CA-B2AD-CCEB587EA173}">
      <dsp:nvSpPr>
        <dsp:cNvPr id="0" name=""/>
        <dsp:cNvSpPr/>
      </dsp:nvSpPr>
      <dsp:spPr>
        <a:xfrm>
          <a:off x="3630189" y="307432"/>
          <a:ext cx="4245833" cy="4245833"/>
        </a:xfrm>
        <a:custGeom>
          <a:avLst/>
          <a:gdLst/>
          <a:ahLst/>
          <a:cxnLst/>
          <a:rect l="0" t="0" r="0" b="0"/>
          <a:pathLst>
            <a:path>
              <a:moveTo>
                <a:pt x="4042291" y="1215845"/>
              </a:moveTo>
              <a:arcTo wR="2122916" hR="2122916" stAng="20082312" swAng="52932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2CD919B-C767-47E3-9E77-94AA997DD5E2}">
      <dsp:nvSpPr>
        <dsp:cNvPr id="0" name=""/>
        <dsp:cNvSpPr/>
      </dsp:nvSpPr>
      <dsp:spPr>
        <a:xfrm>
          <a:off x="7282666" y="1933128"/>
          <a:ext cx="1186714" cy="9944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Applicants</a:t>
          </a:r>
        </a:p>
      </dsp:txBody>
      <dsp:txXfrm>
        <a:off x="7331211" y="1981673"/>
        <a:ext cx="1089624" cy="897351"/>
      </dsp:txXfrm>
    </dsp:sp>
    <dsp:sp modelId="{67442E58-78ED-4A78-AFD9-DCC397CB322A}">
      <dsp:nvSpPr>
        <dsp:cNvPr id="0" name=""/>
        <dsp:cNvSpPr/>
      </dsp:nvSpPr>
      <dsp:spPr>
        <a:xfrm>
          <a:off x="3630189" y="307432"/>
          <a:ext cx="4245833" cy="4245833"/>
        </a:xfrm>
        <a:custGeom>
          <a:avLst/>
          <a:gdLst/>
          <a:ahLst/>
          <a:cxnLst/>
          <a:rect l="0" t="0" r="0" b="0"/>
          <a:pathLst>
            <a:path>
              <a:moveTo>
                <a:pt x="4158697" y="2724888"/>
              </a:moveTo>
              <a:arcTo wR="2122916" hR="2122916" stAng="988363" swAng="52932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D117D40-B8D8-4DA8-AF7A-D49107384EE9}">
      <dsp:nvSpPr>
        <dsp:cNvPr id="0" name=""/>
        <dsp:cNvSpPr/>
      </dsp:nvSpPr>
      <dsp:spPr>
        <a:xfrm>
          <a:off x="6660878" y="3434257"/>
          <a:ext cx="1186714" cy="9944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Admitted</a:t>
          </a:r>
        </a:p>
      </dsp:txBody>
      <dsp:txXfrm>
        <a:off x="6709423" y="3482802"/>
        <a:ext cx="1089624" cy="897351"/>
      </dsp:txXfrm>
    </dsp:sp>
    <dsp:sp modelId="{8F5DA49F-84B9-44F4-8289-299E29814FF6}">
      <dsp:nvSpPr>
        <dsp:cNvPr id="0" name=""/>
        <dsp:cNvSpPr/>
      </dsp:nvSpPr>
      <dsp:spPr>
        <a:xfrm>
          <a:off x="3630189" y="307432"/>
          <a:ext cx="4245833" cy="4245833"/>
        </a:xfrm>
        <a:custGeom>
          <a:avLst/>
          <a:gdLst/>
          <a:ahLst/>
          <a:cxnLst/>
          <a:rect l="0" t="0" r="0" b="0"/>
          <a:pathLst>
            <a:path>
              <a:moveTo>
                <a:pt x="2969446" y="4069750"/>
              </a:moveTo>
              <a:arcTo wR="2122916" hR="2122916" stAng="3989966" swAng="32729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9C8186C-1DA5-44F6-BEC0-C36ACDDDC93E}">
      <dsp:nvSpPr>
        <dsp:cNvPr id="0" name=""/>
        <dsp:cNvSpPr/>
      </dsp:nvSpPr>
      <dsp:spPr>
        <a:xfrm>
          <a:off x="5159749" y="4056045"/>
          <a:ext cx="1186714" cy="9944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Registered</a:t>
          </a:r>
        </a:p>
      </dsp:txBody>
      <dsp:txXfrm>
        <a:off x="5208294" y="4104590"/>
        <a:ext cx="1089624" cy="897351"/>
      </dsp:txXfrm>
    </dsp:sp>
    <dsp:sp modelId="{B07C87B0-B574-4D1C-80F1-C5AFEBA38391}">
      <dsp:nvSpPr>
        <dsp:cNvPr id="0" name=""/>
        <dsp:cNvSpPr/>
      </dsp:nvSpPr>
      <dsp:spPr>
        <a:xfrm>
          <a:off x="3630189" y="307432"/>
          <a:ext cx="4245833" cy="4245833"/>
        </a:xfrm>
        <a:custGeom>
          <a:avLst/>
          <a:gdLst/>
          <a:ahLst/>
          <a:cxnLst/>
          <a:rect l="0" t="0" r="0" b="0"/>
          <a:pathLst>
            <a:path>
              <a:moveTo>
                <a:pt x="1465293" y="4141408"/>
              </a:moveTo>
              <a:arcTo wR="2122916" hR="2122916" stAng="6482735" swAng="32729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4DB3EB-F316-4FCF-844C-37F11C4B4759}">
      <dsp:nvSpPr>
        <dsp:cNvPr id="0" name=""/>
        <dsp:cNvSpPr/>
      </dsp:nvSpPr>
      <dsp:spPr>
        <a:xfrm>
          <a:off x="3658620" y="3434257"/>
          <a:ext cx="1186714" cy="9944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Term to Term Progress</a:t>
          </a:r>
        </a:p>
      </dsp:txBody>
      <dsp:txXfrm>
        <a:off x="3707165" y="3482802"/>
        <a:ext cx="1089624" cy="897351"/>
      </dsp:txXfrm>
    </dsp:sp>
    <dsp:sp modelId="{8AE59117-5BE9-482A-A5B1-5372EBFF4BA6}">
      <dsp:nvSpPr>
        <dsp:cNvPr id="0" name=""/>
        <dsp:cNvSpPr/>
      </dsp:nvSpPr>
      <dsp:spPr>
        <a:xfrm>
          <a:off x="3630189" y="307432"/>
          <a:ext cx="4245833" cy="4245833"/>
        </a:xfrm>
        <a:custGeom>
          <a:avLst/>
          <a:gdLst/>
          <a:ahLst/>
          <a:cxnLst/>
          <a:rect l="0" t="0" r="0" b="0"/>
          <a:pathLst>
            <a:path>
              <a:moveTo>
                <a:pt x="203542" y="3029987"/>
              </a:moveTo>
              <a:arcTo wR="2122916" hR="2122916" stAng="9282312" swAng="52932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F00E207-9596-4C7C-9062-5473E7C3467E}">
      <dsp:nvSpPr>
        <dsp:cNvPr id="0" name=""/>
        <dsp:cNvSpPr/>
      </dsp:nvSpPr>
      <dsp:spPr>
        <a:xfrm>
          <a:off x="3036832" y="1933128"/>
          <a:ext cx="1186714" cy="9944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Graduated</a:t>
          </a:r>
        </a:p>
      </dsp:txBody>
      <dsp:txXfrm>
        <a:off x="3085377" y="1981673"/>
        <a:ext cx="1089624" cy="897351"/>
      </dsp:txXfrm>
    </dsp:sp>
    <dsp:sp modelId="{505073BB-4221-4833-8A1B-EB8EB81917E9}">
      <dsp:nvSpPr>
        <dsp:cNvPr id="0" name=""/>
        <dsp:cNvSpPr/>
      </dsp:nvSpPr>
      <dsp:spPr>
        <a:xfrm>
          <a:off x="3630189" y="307432"/>
          <a:ext cx="4245833" cy="4245833"/>
        </a:xfrm>
        <a:custGeom>
          <a:avLst/>
          <a:gdLst/>
          <a:ahLst/>
          <a:cxnLst/>
          <a:rect l="0" t="0" r="0" b="0"/>
          <a:pathLst>
            <a:path>
              <a:moveTo>
                <a:pt x="87135" y="1520944"/>
              </a:moveTo>
              <a:arcTo wR="2122916" hR="2122916" stAng="11788363" swAng="52932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F230D69-B969-4828-9A8C-B337C53F3F19}">
      <dsp:nvSpPr>
        <dsp:cNvPr id="0" name=""/>
        <dsp:cNvSpPr/>
      </dsp:nvSpPr>
      <dsp:spPr>
        <a:xfrm>
          <a:off x="3658620" y="432000"/>
          <a:ext cx="1186714" cy="9944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Alumni</a:t>
          </a:r>
        </a:p>
      </dsp:txBody>
      <dsp:txXfrm>
        <a:off x="3707165" y="480545"/>
        <a:ext cx="1089624" cy="897351"/>
      </dsp:txXfrm>
    </dsp:sp>
    <dsp:sp modelId="{300F33E5-B93E-4F38-9710-2F3ED72283B3}">
      <dsp:nvSpPr>
        <dsp:cNvPr id="0" name=""/>
        <dsp:cNvSpPr/>
      </dsp:nvSpPr>
      <dsp:spPr>
        <a:xfrm>
          <a:off x="3630189" y="307432"/>
          <a:ext cx="4245833" cy="4245833"/>
        </a:xfrm>
        <a:custGeom>
          <a:avLst/>
          <a:gdLst/>
          <a:ahLst/>
          <a:cxnLst/>
          <a:rect l="0" t="0" r="0" b="0"/>
          <a:pathLst>
            <a:path>
              <a:moveTo>
                <a:pt x="1276386" y="176082"/>
              </a:moveTo>
              <a:arcTo wR="2122916" hR="2122916" stAng="14789966" swAng="32729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9A12B-4EBA-4A3A-99DB-76F791BA9F92}">
      <dsp:nvSpPr>
        <dsp:cNvPr id="0" name=""/>
        <dsp:cNvSpPr/>
      </dsp:nvSpPr>
      <dsp:spPr>
        <a:xfrm>
          <a:off x="4800572" y="2082734"/>
          <a:ext cx="1596545" cy="1596545"/>
        </a:xfrm>
        <a:prstGeom prst="ellipse">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a:solidFill>
                <a:srgbClr val="002E5F"/>
              </a:solidFill>
              <a:latin typeface="+mj-lt"/>
            </a:rPr>
            <a:t>Strategic Priorities</a:t>
          </a:r>
        </a:p>
      </dsp:txBody>
      <dsp:txXfrm>
        <a:off x="5034381" y="2316543"/>
        <a:ext cx="1128927" cy="1128927"/>
      </dsp:txXfrm>
    </dsp:sp>
    <dsp:sp modelId="{5CF08F30-17ED-4F56-BF8E-51FDE5BBED1B}">
      <dsp:nvSpPr>
        <dsp:cNvPr id="0" name=""/>
        <dsp:cNvSpPr/>
      </dsp:nvSpPr>
      <dsp:spPr>
        <a:xfrm rot="16200000">
          <a:off x="5509637" y="1980694"/>
          <a:ext cx="178415" cy="25664"/>
        </a:xfrm>
        <a:custGeom>
          <a:avLst/>
          <a:gdLst/>
          <a:ahLst/>
          <a:cxnLst/>
          <a:rect l="0" t="0" r="0" b="0"/>
          <a:pathLst>
            <a:path>
              <a:moveTo>
                <a:pt x="0" y="12832"/>
              </a:moveTo>
              <a:lnTo>
                <a:pt x="178415"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94384" y="1989066"/>
        <a:ext cx="8920" cy="8920"/>
      </dsp:txXfrm>
    </dsp:sp>
    <dsp:sp modelId="{7F4E1D4A-F710-45D3-AD42-CD0388CC1DAF}">
      <dsp:nvSpPr>
        <dsp:cNvPr id="0" name=""/>
        <dsp:cNvSpPr/>
      </dsp:nvSpPr>
      <dsp:spPr>
        <a:xfrm>
          <a:off x="4329391" y="-295944"/>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GB" sz="1600" kern="1200">
              <a:latin typeface="+mj-lt"/>
            </a:rPr>
            <a:t>Enhance</a:t>
          </a:r>
          <a:r>
            <a:rPr lang="en-GB" sz="1600" kern="1200" baseline="0">
              <a:latin typeface="+mj-lt"/>
            </a:rPr>
            <a:t> university-wide coordination of strategy and operations</a:t>
          </a:r>
          <a:endParaRPr lang="en-GB" sz="1600" kern="1200">
            <a:latin typeface="+mj-lt"/>
          </a:endParaRPr>
        </a:p>
      </dsp:txBody>
      <dsp:txXfrm>
        <a:off x="4701205" y="26277"/>
        <a:ext cx="1795278" cy="1555821"/>
      </dsp:txXfrm>
    </dsp:sp>
    <dsp:sp modelId="{22419A0D-30DF-4423-B8D5-94915FC4B38B}">
      <dsp:nvSpPr>
        <dsp:cNvPr id="0" name=""/>
        <dsp:cNvSpPr/>
      </dsp:nvSpPr>
      <dsp:spPr>
        <a:xfrm rot="20403378">
          <a:off x="6281004" y="2207764"/>
          <a:ext cx="2275729" cy="25664"/>
        </a:xfrm>
        <a:custGeom>
          <a:avLst/>
          <a:gdLst/>
          <a:ahLst/>
          <a:cxnLst/>
          <a:rect l="0" t="0" r="0" b="0"/>
          <a:pathLst>
            <a:path>
              <a:moveTo>
                <a:pt x="0" y="12832"/>
              </a:moveTo>
              <a:lnTo>
                <a:pt x="2275729"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7361975" y="2163703"/>
        <a:ext cx="113786" cy="113786"/>
      </dsp:txXfrm>
    </dsp:sp>
    <dsp:sp modelId="{897FAE56-6985-4993-95EE-87E53E03A174}">
      <dsp:nvSpPr>
        <dsp:cNvPr id="0" name=""/>
        <dsp:cNvSpPr/>
      </dsp:nvSpPr>
      <dsp:spPr>
        <a:xfrm>
          <a:off x="8389994" y="307453"/>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GB" sz="1600" kern="1200">
              <a:latin typeface="+mj-lt"/>
            </a:rPr>
            <a:t>Increase</a:t>
          </a:r>
          <a:r>
            <a:rPr lang="en-GB" sz="1600" kern="1200" baseline="0">
              <a:latin typeface="+mj-lt"/>
            </a:rPr>
            <a:t> international student financial support in ways that reflect institutional priorities</a:t>
          </a:r>
          <a:endParaRPr lang="en-GB" sz="1600" kern="1200">
            <a:latin typeface="+mj-lt"/>
          </a:endParaRPr>
        </a:p>
      </dsp:txBody>
      <dsp:txXfrm>
        <a:off x="8761808" y="629674"/>
        <a:ext cx="1795278" cy="1555821"/>
      </dsp:txXfrm>
    </dsp:sp>
    <dsp:sp modelId="{999E74D3-E2D5-4B06-A7A7-0F6BDFAC248B}">
      <dsp:nvSpPr>
        <dsp:cNvPr id="0" name=""/>
        <dsp:cNvSpPr/>
      </dsp:nvSpPr>
      <dsp:spPr>
        <a:xfrm rot="1135818">
          <a:off x="6297332" y="3466705"/>
          <a:ext cx="2093331" cy="25664"/>
        </a:xfrm>
        <a:custGeom>
          <a:avLst/>
          <a:gdLst/>
          <a:ahLst/>
          <a:cxnLst/>
          <a:rect l="0" t="0" r="0" b="0"/>
          <a:pathLst>
            <a:path>
              <a:moveTo>
                <a:pt x="0" y="12832"/>
              </a:moveTo>
              <a:lnTo>
                <a:pt x="2093331"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7291665" y="3427204"/>
        <a:ext cx="104666" cy="104666"/>
      </dsp:txXfrm>
    </dsp:sp>
    <dsp:sp modelId="{B30BEB86-82DB-4A65-886F-B8E08166C56B}">
      <dsp:nvSpPr>
        <dsp:cNvPr id="0" name=""/>
        <dsp:cNvSpPr/>
      </dsp:nvSpPr>
      <dsp:spPr>
        <a:xfrm>
          <a:off x="8244979" y="3123794"/>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GB" sz="1600" kern="1200">
              <a:latin typeface="+mj-lt"/>
            </a:rPr>
            <a:t>Refine university-wide geographic recruitment priorities</a:t>
          </a:r>
        </a:p>
      </dsp:txBody>
      <dsp:txXfrm>
        <a:off x="8616793" y="3446015"/>
        <a:ext cx="1795278" cy="1555821"/>
      </dsp:txXfrm>
    </dsp:sp>
    <dsp:sp modelId="{36850029-8181-4D01-9322-6DF3FC51987A}">
      <dsp:nvSpPr>
        <dsp:cNvPr id="0" name=""/>
        <dsp:cNvSpPr/>
      </dsp:nvSpPr>
      <dsp:spPr>
        <a:xfrm rot="5400000">
          <a:off x="5509637" y="3755655"/>
          <a:ext cx="178415" cy="25664"/>
        </a:xfrm>
        <a:custGeom>
          <a:avLst/>
          <a:gdLst/>
          <a:ahLst/>
          <a:cxnLst/>
          <a:rect l="0" t="0" r="0" b="0"/>
          <a:pathLst>
            <a:path>
              <a:moveTo>
                <a:pt x="0" y="12832"/>
              </a:moveTo>
              <a:lnTo>
                <a:pt x="178415"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94384" y="3764027"/>
        <a:ext cx="8920" cy="8920"/>
      </dsp:txXfrm>
    </dsp:sp>
    <dsp:sp modelId="{6AB78790-E230-4909-A43C-732449466597}">
      <dsp:nvSpPr>
        <dsp:cNvPr id="0" name=""/>
        <dsp:cNvSpPr/>
      </dsp:nvSpPr>
      <dsp:spPr>
        <a:xfrm>
          <a:off x="4329391" y="3857694"/>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GB" sz="1600" kern="1200">
              <a:latin typeface="+mj-lt"/>
              <a:ea typeface="Calibri" panose="020F0502020204030204" pitchFamily="34" charset="0"/>
            </a:rPr>
            <a:t>Continue to engage international alumni in recruitment</a:t>
          </a:r>
        </a:p>
      </dsp:txBody>
      <dsp:txXfrm>
        <a:off x="4701205" y="4179915"/>
        <a:ext cx="1795278" cy="1555821"/>
      </dsp:txXfrm>
    </dsp:sp>
    <dsp:sp modelId="{BA91486A-904E-45BB-9C31-B4BCE8BAB60E}">
      <dsp:nvSpPr>
        <dsp:cNvPr id="0" name=""/>
        <dsp:cNvSpPr/>
      </dsp:nvSpPr>
      <dsp:spPr>
        <a:xfrm rot="9651222">
          <a:off x="2594647" y="3509481"/>
          <a:ext cx="2314084" cy="25664"/>
        </a:xfrm>
        <a:custGeom>
          <a:avLst/>
          <a:gdLst/>
          <a:ahLst/>
          <a:cxnLst/>
          <a:rect l="0" t="0" r="0" b="0"/>
          <a:pathLst>
            <a:path>
              <a:moveTo>
                <a:pt x="0" y="12832"/>
              </a:moveTo>
              <a:lnTo>
                <a:pt x="2314084"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3693837" y="3464461"/>
        <a:ext cx="115704" cy="115704"/>
      </dsp:txXfrm>
    </dsp:sp>
    <dsp:sp modelId="{BC3D9D18-48FD-4DBF-9A99-055C650BD9BB}">
      <dsp:nvSpPr>
        <dsp:cNvPr id="0" name=""/>
        <dsp:cNvSpPr/>
      </dsp:nvSpPr>
      <dsp:spPr>
        <a:xfrm>
          <a:off x="210791" y="3210796"/>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a:latin typeface="+mj-lt"/>
              <a:ea typeface="Calibri" panose="020F0502020204030204" pitchFamily="34" charset="0"/>
            </a:rPr>
            <a:t>Identify opportunities for new programs and pathways to differentiate Queen’s </a:t>
          </a:r>
          <a:endParaRPr lang="en-GB" sz="1600" kern="1200"/>
        </a:p>
      </dsp:txBody>
      <dsp:txXfrm>
        <a:off x="582605" y="3533017"/>
        <a:ext cx="1795278" cy="1555821"/>
      </dsp:txXfrm>
    </dsp:sp>
    <dsp:sp modelId="{E8B52B50-4139-42DC-8903-3430605820BB}">
      <dsp:nvSpPr>
        <dsp:cNvPr id="0" name=""/>
        <dsp:cNvSpPr/>
      </dsp:nvSpPr>
      <dsp:spPr>
        <a:xfrm rot="12110382">
          <a:off x="2968112" y="2206620"/>
          <a:ext cx="1960092" cy="25664"/>
        </a:xfrm>
        <a:custGeom>
          <a:avLst/>
          <a:gdLst/>
          <a:ahLst/>
          <a:cxnLst/>
          <a:rect l="0" t="0" r="0" b="0"/>
          <a:pathLst>
            <a:path>
              <a:moveTo>
                <a:pt x="0" y="12832"/>
              </a:moveTo>
              <a:lnTo>
                <a:pt x="1960092" y="128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3899156" y="2170450"/>
        <a:ext cx="98004" cy="98004"/>
      </dsp:txXfrm>
    </dsp:sp>
    <dsp:sp modelId="{DFC4DCB7-0530-4E33-9885-5167F40D4ADB}">
      <dsp:nvSpPr>
        <dsp:cNvPr id="0" name=""/>
        <dsp:cNvSpPr/>
      </dsp:nvSpPr>
      <dsp:spPr>
        <a:xfrm>
          <a:off x="616790" y="292955"/>
          <a:ext cx="2538906" cy="22002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a:latin typeface="+mj-lt"/>
              <a:ea typeface="Calibri" panose="020F0502020204030204" pitchFamily="34" charset="0"/>
            </a:rPr>
            <a:t>Enhance systemic data collection and analysis to further decision making</a:t>
          </a:r>
          <a:endParaRPr lang="en-GB" sz="1600" kern="1200"/>
        </a:p>
      </dsp:txBody>
      <dsp:txXfrm>
        <a:off x="988604" y="615176"/>
        <a:ext cx="1795278" cy="15558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35B83-2E3C-4DDC-9AE0-6123D3776A79}">
      <dsp:nvSpPr>
        <dsp:cNvPr id="0" name=""/>
        <dsp:cNvSpPr/>
      </dsp:nvSpPr>
      <dsp:spPr>
        <a:xfrm>
          <a:off x="3363153" y="0"/>
          <a:ext cx="2785041" cy="2785041"/>
        </a:xfrm>
        <a:prstGeom prst="ellipse">
          <a:avLst/>
        </a:prstGeom>
        <a:solidFill>
          <a:schemeClr val="accent1">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a:solidFill>
                <a:srgbClr val="002E5F"/>
              </a:solidFill>
              <a:latin typeface="+mj-lt"/>
            </a:rPr>
            <a:t>Values for globally engaged research, innovation, and knowledge mobilization</a:t>
          </a:r>
          <a:endParaRPr lang="en-GB" sz="2200" kern="1200">
            <a:solidFill>
              <a:srgbClr val="002E5F"/>
            </a:solidFill>
            <a:latin typeface="+mj-lt"/>
          </a:endParaRPr>
        </a:p>
      </dsp:txBody>
      <dsp:txXfrm>
        <a:off x="3771013" y="407860"/>
        <a:ext cx="1969321" cy="1969321"/>
      </dsp:txXfrm>
    </dsp:sp>
    <dsp:sp modelId="{682B5825-E5CE-44BE-B0D9-14DBE2EF0B21}">
      <dsp:nvSpPr>
        <dsp:cNvPr id="0" name=""/>
        <dsp:cNvSpPr/>
      </dsp:nvSpPr>
      <dsp:spPr>
        <a:xfrm rot="20129593">
          <a:off x="2657823" y="1792523"/>
          <a:ext cx="924227" cy="793736"/>
        </a:xfrm>
        <a:prstGeom prst="leftArrow">
          <a:avLst>
            <a:gd name="adj1" fmla="val 60000"/>
            <a:gd name="adj2" fmla="val 50000"/>
          </a:avLst>
        </a:prstGeom>
        <a:solidFill>
          <a:schemeClr val="accent1">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sp>
    <dsp:sp modelId="{BC036D0B-7FD1-4C16-A700-AF7DCB8146BE}">
      <dsp:nvSpPr>
        <dsp:cNvPr id="0" name=""/>
        <dsp:cNvSpPr/>
      </dsp:nvSpPr>
      <dsp:spPr>
        <a:xfrm>
          <a:off x="0" y="1586431"/>
          <a:ext cx="2645789" cy="21166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CA" sz="3100" kern="1200">
              <a:latin typeface="+mj-lt"/>
            </a:rPr>
            <a:t>Reciprocal and mutually beneficial partnerships </a:t>
          </a:r>
          <a:endParaRPr lang="en-GB" sz="3100" kern="1200"/>
        </a:p>
      </dsp:txBody>
      <dsp:txXfrm>
        <a:off x="61994" y="1648425"/>
        <a:ext cx="2521801" cy="1992643"/>
      </dsp:txXfrm>
    </dsp:sp>
    <dsp:sp modelId="{9C4914C4-C247-4EEA-BE9C-0421CFDD61C7}">
      <dsp:nvSpPr>
        <dsp:cNvPr id="0" name=""/>
        <dsp:cNvSpPr/>
      </dsp:nvSpPr>
      <dsp:spPr>
        <a:xfrm rot="16200000">
          <a:off x="4115467" y="2597362"/>
          <a:ext cx="1293418" cy="793736"/>
        </a:xfrm>
        <a:prstGeom prst="leftArrow">
          <a:avLst>
            <a:gd name="adj1" fmla="val 60000"/>
            <a:gd name="adj2" fmla="val 50000"/>
          </a:avLst>
        </a:prstGeom>
        <a:solidFill>
          <a:schemeClr val="accent1">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sp>
    <dsp:sp modelId="{2D1E15EB-34DF-4E37-852A-6226E583B1E1}">
      <dsp:nvSpPr>
        <dsp:cNvPr id="0" name=""/>
        <dsp:cNvSpPr/>
      </dsp:nvSpPr>
      <dsp:spPr>
        <a:xfrm>
          <a:off x="3432779" y="3768276"/>
          <a:ext cx="2645789" cy="21166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CA" sz="3100" kern="1200">
              <a:latin typeface="+mj-lt"/>
            </a:rPr>
            <a:t> Respect for diverse ways of knowing and approaches </a:t>
          </a:r>
          <a:endParaRPr lang="en-GB" sz="3100" kern="1200"/>
        </a:p>
      </dsp:txBody>
      <dsp:txXfrm>
        <a:off x="3494773" y="3830270"/>
        <a:ext cx="2521801" cy="1992643"/>
      </dsp:txXfrm>
    </dsp:sp>
    <dsp:sp modelId="{9F3E5432-4917-490C-AB6A-1416938C0914}">
      <dsp:nvSpPr>
        <dsp:cNvPr id="0" name=""/>
        <dsp:cNvSpPr/>
      </dsp:nvSpPr>
      <dsp:spPr>
        <a:xfrm rot="12278960">
          <a:off x="5741275" y="1744891"/>
          <a:ext cx="1130972" cy="793736"/>
        </a:xfrm>
        <a:prstGeom prst="leftArrow">
          <a:avLst>
            <a:gd name="adj1" fmla="val 60000"/>
            <a:gd name="adj2" fmla="val 50000"/>
          </a:avLst>
        </a:prstGeom>
        <a:solidFill>
          <a:schemeClr val="accent1">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sp>
    <dsp:sp modelId="{74A813D2-08A7-404A-B787-4FD7FF666D1A}">
      <dsp:nvSpPr>
        <dsp:cNvPr id="0" name=""/>
        <dsp:cNvSpPr/>
      </dsp:nvSpPr>
      <dsp:spPr>
        <a:xfrm>
          <a:off x="6865559" y="1586419"/>
          <a:ext cx="2645789" cy="21166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GB" sz="3100" kern="1200">
              <a:latin typeface="+mj-lt"/>
            </a:rPr>
            <a:t>Research</a:t>
          </a:r>
          <a:r>
            <a:rPr lang="en-GB" sz="3100" kern="1200" baseline="0">
              <a:latin typeface="+mj-lt"/>
            </a:rPr>
            <a:t> excellence and impact</a:t>
          </a:r>
          <a:endParaRPr lang="en-GB" sz="3100" kern="1200">
            <a:latin typeface="+mj-lt"/>
          </a:endParaRPr>
        </a:p>
      </dsp:txBody>
      <dsp:txXfrm>
        <a:off x="6927553" y="1648413"/>
        <a:ext cx="2521801" cy="19926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1C9BD-AD72-43DB-AC70-E2586FB527E0}">
      <dsp:nvSpPr>
        <dsp:cNvPr id="0" name=""/>
        <dsp:cNvSpPr/>
      </dsp:nvSpPr>
      <dsp:spPr>
        <a:xfrm rot="5400000">
          <a:off x="6011821" y="-2355227"/>
          <a:ext cx="1210073" cy="62276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Strategic global engagement research group </a:t>
          </a:r>
        </a:p>
        <a:p>
          <a:pPr marL="228600" lvl="1" indent="-228600" algn="l" defTabSz="88900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SDG framework</a:t>
          </a:r>
        </a:p>
        <a:p>
          <a:pPr marL="228600" lvl="1" indent="-228600" algn="l" defTabSz="88900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Global presence/rankings</a:t>
          </a:r>
        </a:p>
      </dsp:txBody>
      <dsp:txXfrm rot="-5400000">
        <a:off x="3503043" y="212622"/>
        <a:ext cx="6168560" cy="1091931"/>
      </dsp:txXfrm>
    </dsp:sp>
    <dsp:sp modelId="{545660B3-E6AC-4934-B214-0A0313D31C8A}">
      <dsp:nvSpPr>
        <dsp:cNvPr id="0" name=""/>
        <dsp:cNvSpPr/>
      </dsp:nvSpPr>
      <dsp:spPr>
        <a:xfrm>
          <a:off x="0" y="869"/>
          <a:ext cx="3503042" cy="1512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latin typeface="Open Sans" panose="020B0606030504020204" pitchFamily="34" charset="0"/>
              <a:ea typeface="Open Sans" panose="020B0606030504020204" pitchFamily="34" charset="0"/>
              <a:cs typeface="Open Sans" panose="020B0606030504020204" pitchFamily="34" charset="0"/>
            </a:rPr>
            <a:t>Strategic</a:t>
          </a:r>
        </a:p>
      </dsp:txBody>
      <dsp:txXfrm>
        <a:off x="73839" y="74708"/>
        <a:ext cx="3355364" cy="1364914"/>
      </dsp:txXfrm>
    </dsp:sp>
    <dsp:sp modelId="{BBE12222-6F68-49D2-BE26-B8E6A1100EE3}">
      <dsp:nvSpPr>
        <dsp:cNvPr id="0" name=""/>
        <dsp:cNvSpPr/>
      </dsp:nvSpPr>
      <dsp:spPr>
        <a:xfrm rot="5400000">
          <a:off x="6011821" y="-767005"/>
          <a:ext cx="1210073" cy="62276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Assess existing data and address gaps</a:t>
          </a:r>
        </a:p>
        <a:p>
          <a:pPr marL="228600" lvl="1" indent="-228600" algn="l" defTabSz="88900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Benchmark</a:t>
          </a:r>
        </a:p>
        <a:p>
          <a:pPr marL="228600" lvl="1" indent="-228600" algn="l" defTabSz="88900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Develop meaningful metrics</a:t>
          </a:r>
        </a:p>
      </dsp:txBody>
      <dsp:txXfrm rot="-5400000">
        <a:off x="3503043" y="1800844"/>
        <a:ext cx="6168560" cy="1091931"/>
      </dsp:txXfrm>
    </dsp:sp>
    <dsp:sp modelId="{6D8390A3-4C7B-41A9-8F6B-74EACCEF73BC}">
      <dsp:nvSpPr>
        <dsp:cNvPr id="0" name=""/>
        <dsp:cNvSpPr/>
      </dsp:nvSpPr>
      <dsp:spPr>
        <a:xfrm>
          <a:off x="0" y="1590513"/>
          <a:ext cx="3503042" cy="1512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latin typeface="Open Sans" panose="020B0606030504020204" pitchFamily="34" charset="0"/>
              <a:ea typeface="Open Sans" panose="020B0606030504020204" pitchFamily="34" charset="0"/>
              <a:cs typeface="Open Sans" panose="020B0606030504020204" pitchFamily="34" charset="0"/>
            </a:rPr>
            <a:t>Evidence Based</a:t>
          </a:r>
        </a:p>
      </dsp:txBody>
      <dsp:txXfrm>
        <a:off x="73839" y="1664352"/>
        <a:ext cx="3355364" cy="1364914"/>
      </dsp:txXfrm>
    </dsp:sp>
    <dsp:sp modelId="{3D1BA867-31C7-4CC9-A53D-2AE03BA57030}">
      <dsp:nvSpPr>
        <dsp:cNvPr id="0" name=""/>
        <dsp:cNvSpPr/>
      </dsp:nvSpPr>
      <dsp:spPr>
        <a:xfrm rot="5400000">
          <a:off x="6011821" y="821216"/>
          <a:ext cx="1210073" cy="62276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Time</a:t>
          </a:r>
        </a:p>
        <a:p>
          <a:pPr marL="228600" lvl="1" indent="-228600" algn="l" defTabSz="88900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Financial</a:t>
          </a:r>
        </a:p>
        <a:p>
          <a:pPr marL="228600" lvl="1" indent="-228600" algn="l" defTabSz="88900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Human </a:t>
          </a:r>
        </a:p>
      </dsp:txBody>
      <dsp:txXfrm rot="-5400000">
        <a:off x="3503043" y="3389066"/>
        <a:ext cx="6168560" cy="1091931"/>
      </dsp:txXfrm>
    </dsp:sp>
    <dsp:sp modelId="{DE469478-39AC-4EC4-8334-7C04F1E6A921}">
      <dsp:nvSpPr>
        <dsp:cNvPr id="0" name=""/>
        <dsp:cNvSpPr/>
      </dsp:nvSpPr>
      <dsp:spPr>
        <a:xfrm>
          <a:off x="0" y="3178735"/>
          <a:ext cx="3503042" cy="1512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latin typeface="Open Sans" panose="020B0606030504020204" pitchFamily="34" charset="0"/>
              <a:ea typeface="Open Sans" panose="020B0606030504020204" pitchFamily="34" charset="0"/>
              <a:cs typeface="Open Sans" panose="020B0606030504020204" pitchFamily="34" charset="0"/>
            </a:rPr>
            <a:t>Resourced</a:t>
          </a:r>
        </a:p>
      </dsp:txBody>
      <dsp:txXfrm>
        <a:off x="73839" y="3252574"/>
        <a:ext cx="3355364" cy="1364914"/>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0.42813</cdr:x>
      <cdr:y>0.28872</cdr:y>
    </cdr:from>
    <cdr:to>
      <cdr:x>0.55577</cdr:x>
      <cdr:y>0.49104</cdr:y>
    </cdr:to>
    <cdr:sp macro="" textlink="">
      <cdr:nvSpPr>
        <cdr:cNvPr id="2" name="TextBox 1"/>
        <cdr:cNvSpPr txBox="1"/>
      </cdr:nvSpPr>
      <cdr:spPr>
        <a:xfrm xmlns:a="http://schemas.openxmlformats.org/drawingml/2006/main">
          <a:off x="3067050" y="13049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4" y="0"/>
            <a:ext cx="2971800" cy="466435"/>
          </a:xfrm>
          <a:prstGeom prst="rect">
            <a:avLst/>
          </a:prstGeom>
        </p:spPr>
        <p:txBody>
          <a:bodyPr vert="horz" lIns="92492" tIns="46246" rIns="92492" bIns="46246" rtlCol="0"/>
          <a:lstStyle>
            <a:lvl1pPr algn="r">
              <a:defRPr sz="1200"/>
            </a:lvl1pPr>
          </a:lstStyle>
          <a:p>
            <a:fld id="{BEAA7F67-4ADA-44F4-94F9-46A3566A80E8}" type="datetimeFigureOut">
              <a:rPr lang="en-US"/>
              <a:t>2/7/2023</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492" tIns="46246" rIns="92492" bIns="46246" rtlCol="0" anchor="b"/>
          <a:lstStyle>
            <a:lvl1pPr algn="r">
              <a:defRPr sz="1200"/>
            </a:lvl1pPr>
          </a:lstStyle>
          <a:p>
            <a:fld id="{3F291B73-9745-4AF8-9BCF-83B1D725FE36}" type="slidenum">
              <a:rPr lang="en-US"/>
              <a:t>‹#›</a:t>
            </a:fld>
            <a:endParaRPr lang="en-US"/>
          </a:p>
        </p:txBody>
      </p:sp>
    </p:spTree>
    <p:extLst>
      <p:ext uri="{BB962C8B-B14F-4D97-AF65-F5344CB8AC3E}">
        <p14:creationId xmlns:p14="http://schemas.microsoft.com/office/powerpoint/2010/main" val="218651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F291B73-9745-4AF8-9BCF-83B1D725FE36}" type="slidenum">
              <a:rPr lang="en-US" smtClean="0"/>
              <a:t>1</a:t>
            </a:fld>
            <a:endParaRPr lang="en-US"/>
          </a:p>
        </p:txBody>
      </p:sp>
    </p:spTree>
    <p:extLst>
      <p:ext uri="{BB962C8B-B14F-4D97-AF65-F5344CB8AC3E}">
        <p14:creationId xmlns:p14="http://schemas.microsoft.com/office/powerpoint/2010/main" val="300829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a:latin typeface="+mj-lt"/>
              </a:rPr>
              <a:t>We represent</a:t>
            </a:r>
            <a:r>
              <a:rPr lang="en-CA" sz="1200" b="0" baseline="0">
                <a:latin typeface="+mj-lt"/>
              </a:rPr>
              <a:t> the opinions and views of a larger group representing units across campus.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a:latin typeface="+mj-lt"/>
              </a:rPr>
              <a:t>Extra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latin typeface="+mj-lt"/>
              </a:rPr>
              <a:t>Key Themes</a:t>
            </a:r>
            <a:r>
              <a:rPr lang="en-CA" sz="1200">
                <a:latin typeface="+mj-lt"/>
              </a:rPr>
              <a:t>: incoming and outgoing students, </a:t>
            </a:r>
            <a:r>
              <a:rPr lang="en-US" sz="1200">
                <a:effectLst/>
                <a:latin typeface="+mj-lt"/>
                <a:ea typeface="DengXian" panose="02010600030101010101" pitchFamily="2" charset="-122"/>
                <a:cs typeface="Arial" panose="020B0604020202020204" pitchFamily="34" charset="0"/>
              </a:rPr>
              <a:t>exchange, BISC, internships, promotion and preparation, learning outcomes, credit transfer, partnership development</a:t>
            </a:r>
            <a:endParaRPr lang="en-CA" sz="1200">
              <a:effectLst/>
              <a:latin typeface="+mj-lt"/>
              <a:ea typeface="DengXian" panose="02010600030101010101" pitchFamily="2" charset="-122"/>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3F291B73-9745-4AF8-9BCF-83B1D725FE36}" type="slidenum">
              <a:rPr lang="en-US" smtClean="0"/>
              <a:t>10</a:t>
            </a:fld>
            <a:endParaRPr lang="en-US"/>
          </a:p>
        </p:txBody>
      </p:sp>
    </p:spTree>
    <p:extLst>
      <p:ext uri="{BB962C8B-B14F-4D97-AF65-F5344CB8AC3E}">
        <p14:creationId xmlns:p14="http://schemas.microsoft.com/office/powerpoint/2010/main" val="3747922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(As a suggestion, perhaps Alison can take this slide?). We</a:t>
            </a:r>
            <a:r>
              <a:rPr lang="en-GB" baseline="0"/>
              <a:t> wanted to provide our definition of short term mobility so you have an understanding of the scope of our discussions. The major points are: </a:t>
            </a:r>
            <a:endParaRPr lang="en-GB"/>
          </a:p>
          <a:p>
            <a:pPr marL="0" indent="0">
              <a:buFont typeface="Arial" panose="020B0604020202020204" pitchFamily="34" charset="0"/>
              <a:buNone/>
            </a:pPr>
            <a:endParaRPr lang="en-GB"/>
          </a:p>
          <a:p>
            <a:pPr marL="171450" indent="-171450">
              <a:buFont typeface="Arial" panose="020B0604020202020204" pitchFamily="34" charset="0"/>
              <a:buChar char="•"/>
            </a:pPr>
            <a:r>
              <a:rPr lang="en-GB"/>
              <a:t>We</a:t>
            </a:r>
            <a:r>
              <a:rPr lang="en-GB" baseline="0"/>
              <a:t> defined s</a:t>
            </a:r>
            <a:r>
              <a:rPr lang="en-GB"/>
              <a:t>hort-term mobility as separate from all forms of </a:t>
            </a:r>
            <a:r>
              <a:rPr lang="en-GB" u="sng"/>
              <a:t>degree seeking </a:t>
            </a:r>
            <a:r>
              <a:rPr lang="en-GB"/>
              <a:t>mobility (full-degree, 2+2, dual degree, etc.). There is a separate working group in the IAU process on full-degree international student recruitment and international student experience. </a:t>
            </a:r>
          </a:p>
          <a:p>
            <a:pPr marL="171450" indent="-171450">
              <a:buFont typeface="Arial" panose="020B0604020202020204" pitchFamily="34" charset="0"/>
              <a:buChar char="•"/>
            </a:pPr>
            <a:endParaRPr lang="en-GB" baseline="0"/>
          </a:p>
          <a:p>
            <a:pPr marL="171450" indent="-171450">
              <a:buFont typeface="Arial" panose="020B0604020202020204" pitchFamily="34" charset="0"/>
              <a:buChar char="•"/>
            </a:pPr>
            <a:r>
              <a:rPr lang="en-GB" baseline="0"/>
              <a:t>Mobility is not only about exchange, but includes internships and other forms of short-term mobility, like field courses, international letter of permission and the first and upper year program at the BISC.  (More examples are listed below if required.)</a:t>
            </a:r>
          </a:p>
          <a:p>
            <a:endParaRPr lang="en-GB" baseline="0"/>
          </a:p>
          <a:p>
            <a:pPr marL="171450" indent="-171450">
              <a:buFont typeface="Arial" panose="020B0604020202020204" pitchFamily="34" charset="0"/>
              <a:buChar char="•"/>
            </a:pPr>
            <a:r>
              <a:rPr lang="en-GB" baseline="0"/>
              <a:t>Some short-term mobility programs offer academic credit upon completion while others don’t. </a:t>
            </a:r>
          </a:p>
          <a:p>
            <a:endParaRPr lang="en-GB" baseline="0"/>
          </a:p>
          <a:p>
            <a:pPr marL="171450" indent="-171450">
              <a:buFont typeface="Arial" panose="020B0604020202020204" pitchFamily="34" charset="0"/>
              <a:buChar char="•"/>
            </a:pPr>
            <a:r>
              <a:rPr lang="en-GB" baseline="0"/>
              <a:t>For the purpose of this working group, both incoming students to Queen’s and Queen’s students going aboard were discussed. </a:t>
            </a:r>
          </a:p>
          <a:p>
            <a:pPr marL="0" indent="0">
              <a:buFont typeface="Arial" panose="020B0604020202020204" pitchFamily="34" charset="0"/>
              <a:buNone/>
            </a:pPr>
            <a:endParaRPr lang="en-GB" baseline="0"/>
          </a:p>
          <a:p>
            <a:pPr marL="171450" indent="-171450">
              <a:buFont typeface="Arial" panose="020B0604020202020204" pitchFamily="34" charset="0"/>
              <a:buChar char="•"/>
            </a:pPr>
            <a:r>
              <a:rPr lang="en-GB" baseline="0"/>
              <a:t>We only discussed student short term mobility (not faculty and staff) </a:t>
            </a:r>
          </a:p>
          <a:p>
            <a:pPr marL="0" indent="0">
              <a:buFont typeface="Arial" panose="020B0604020202020204" pitchFamily="34" charset="0"/>
              <a:buNone/>
            </a:pPr>
            <a:endParaRPr lang="en-GB" baseline="0"/>
          </a:p>
          <a:p>
            <a:r>
              <a:rPr lang="en-GB" baseline="0"/>
              <a:t>Additional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It can be in person or a combination of person and virtual learning. Virtual mobility was discussed in the internationalization of teaching &amp; learning working group.</a:t>
            </a:r>
          </a:p>
          <a:p>
            <a:endParaRPr lang="en-GB"/>
          </a:p>
          <a:p>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Calibri" panose="020F0502020204030204" pitchFamily="34" charset="0"/>
              </a:rPr>
              <a:t>Examples of short-term mobility include bilateral exchange, international letter of permission (ILOP), community learning abroad, internship, faculty-led program abroad, semester abroad, service learning, volunteer abroad, area studies abroad, custom program, field study, immersion program, language program, research abroad, teaching abroad, etc.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Example of blended in</a:t>
            </a:r>
            <a:r>
              <a:rPr lang="en-GB" baseline="0"/>
              <a:t> person and virtual mobility is the </a:t>
            </a:r>
            <a:r>
              <a:rPr lang="en-GB" baseline="0" err="1"/>
              <a:t>Kwansei</a:t>
            </a:r>
            <a:r>
              <a:rPr lang="en-GB" baseline="0"/>
              <a:t> </a:t>
            </a:r>
            <a:r>
              <a:rPr lang="en-GB" baseline="0" err="1"/>
              <a:t>Gakuin</a:t>
            </a:r>
            <a:r>
              <a:rPr lang="en-GB" baseline="0"/>
              <a:t> Cross Cultural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5"/>
          </p:nvPr>
        </p:nvSpPr>
        <p:spPr/>
        <p:txBody>
          <a:bodyPr/>
          <a:lstStyle/>
          <a:p>
            <a:fld id="{3F291B73-9745-4AF8-9BCF-83B1D725FE36}" type="slidenum">
              <a:rPr lang="en-US" smtClean="0"/>
              <a:t>11</a:t>
            </a:fld>
            <a:endParaRPr lang="en-US"/>
          </a:p>
        </p:txBody>
      </p:sp>
    </p:spTree>
    <p:extLst>
      <p:ext uri="{BB962C8B-B14F-4D97-AF65-F5344CB8AC3E}">
        <p14:creationId xmlns:p14="http://schemas.microsoft.com/office/powerpoint/2010/main" val="184107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buFont typeface="Arial" panose="020B0604020202020204" pitchFamily="34" charset="0"/>
              <a:buNone/>
            </a:pPr>
            <a:r>
              <a:rPr lang="en-GB" sz="1100">
                <a:effectLst/>
                <a:latin typeface="Calibri" panose="020F0502020204030204" pitchFamily="34" charset="0"/>
                <a:ea typeface="Calibri" panose="020F0502020204030204" pitchFamily="34" charset="0"/>
              </a:rPr>
              <a:t>This slide lists a very broad, key points on the current approach to mobility at Queen’s.  </a:t>
            </a:r>
          </a:p>
          <a:p>
            <a:pPr marL="0" lvl="0" indent="0">
              <a:lnSpc>
                <a:spcPct val="105000"/>
              </a:lnSpc>
              <a:buFont typeface="Arial" panose="020B0604020202020204" pitchFamily="34" charset="0"/>
              <a:buNone/>
            </a:pPr>
            <a:endParaRPr lang="en-GB" sz="1100">
              <a:effectLst/>
              <a:latin typeface="Calibri" panose="020F0502020204030204" pitchFamily="34" charset="0"/>
              <a:ea typeface="Calibri" panose="020F0502020204030204" pitchFamily="34" charset="0"/>
            </a:endParaRPr>
          </a:p>
          <a:p>
            <a:pPr marL="171450" lvl="0" indent="-171450">
              <a:lnSpc>
                <a:spcPct val="105000"/>
              </a:lnSpc>
              <a:buFont typeface="Arial" panose="020B0604020202020204" pitchFamily="34" charset="0"/>
              <a:buChar char="•"/>
            </a:pPr>
            <a:r>
              <a:rPr lang="en-GB" sz="1100">
                <a:effectLst/>
                <a:latin typeface="Calibri" panose="020F0502020204030204" pitchFamily="34" charset="0"/>
                <a:ea typeface="Calibri" panose="020F0502020204030204" pitchFamily="34" charset="0"/>
              </a:rPr>
              <a:t>It was evident from the first meeting of this working group, that there are benefits to</a:t>
            </a:r>
            <a:r>
              <a:rPr lang="en-GB" sz="1100" baseline="0">
                <a:effectLst/>
                <a:latin typeface="Calibri" panose="020F0502020204030204" pitchFamily="34" charset="0"/>
                <a:ea typeface="Calibri" panose="020F0502020204030204" pitchFamily="34" charset="0"/>
              </a:rPr>
              <a:t> </a:t>
            </a:r>
            <a:r>
              <a:rPr lang="en-GB" sz="1100">
                <a:effectLst/>
                <a:latin typeface="Calibri" panose="020F0502020204030204" pitchFamily="34" charset="0"/>
                <a:ea typeface="Calibri" panose="020F0502020204030204" pitchFamily="34" charset="0"/>
              </a:rPr>
              <a:t>the in-person experience for short-term mobility.  It is an immersive experience in which students learn from interactions with their</a:t>
            </a:r>
            <a:r>
              <a:rPr lang="en-GB" sz="1100" baseline="0">
                <a:effectLst/>
                <a:latin typeface="Calibri" panose="020F0502020204030204" pitchFamily="34" charset="0"/>
                <a:ea typeface="Calibri" panose="020F0502020204030204" pitchFamily="34" charset="0"/>
              </a:rPr>
              <a:t> host communities both inside and outside the classroom, in a way that is hard to replicate through other modalities.  (Extra</a:t>
            </a:r>
            <a:r>
              <a:rPr lang="en-GB" sz="1100" baseline="0">
                <a:effectLst/>
                <a:latin typeface="Calibri" panose="020F0502020204030204" pitchFamily="34" charset="0"/>
                <a:ea typeface="Calibri" panose="020F0502020204030204" pitchFamily="34" charset="0"/>
                <a:sym typeface="Wingdings" panose="05000000000000000000" pitchFamily="2" charset="2"/>
              </a:rPr>
              <a:t>: </a:t>
            </a:r>
            <a:r>
              <a:rPr lang="en-GB" sz="1100" baseline="0">
                <a:effectLst/>
                <a:latin typeface="Calibri" panose="020F0502020204030204" pitchFamily="34" charset="0"/>
                <a:ea typeface="Calibri" panose="020F0502020204030204" pitchFamily="34" charset="0"/>
              </a:rPr>
              <a:t>Some of these benefits were highlighted in the “Global Education For Canadians report” produced by the University of Ottawa and University of Toronto in 2017)</a:t>
            </a:r>
            <a:endParaRPr lang="en-GB" sz="1100">
              <a:effectLst/>
              <a:latin typeface="Calibri" panose="020F0502020204030204" pitchFamily="34" charset="0"/>
              <a:ea typeface="Calibri" panose="020F0502020204030204" pitchFamily="34" charset="0"/>
            </a:endParaRPr>
          </a:p>
          <a:p>
            <a:pPr marL="0" lvl="0" indent="0">
              <a:lnSpc>
                <a:spcPct val="105000"/>
              </a:lnSpc>
              <a:buFont typeface="Arial" panose="020B0604020202020204" pitchFamily="34" charset="0"/>
              <a:buNone/>
            </a:pPr>
            <a:endParaRPr lang="en-GB" sz="1100">
              <a:effectLst/>
              <a:latin typeface="Calibri" panose="020F0502020204030204" pitchFamily="34" charset="0"/>
              <a:ea typeface="Calibri" panose="020F0502020204030204" pitchFamily="34" charset="0"/>
            </a:endParaRPr>
          </a:p>
          <a:p>
            <a:pPr marL="171450" lvl="0" indent="-171450">
              <a:lnSpc>
                <a:spcPct val="105000"/>
              </a:lnSpc>
              <a:buFont typeface="Arial" panose="020B0604020202020204" pitchFamily="34" charset="0"/>
              <a:buChar char="•"/>
            </a:pPr>
            <a:r>
              <a:rPr lang="en-GB" sz="1100">
                <a:effectLst/>
                <a:latin typeface="Calibri" panose="020F0502020204030204" pitchFamily="34" charset="0"/>
                <a:ea typeface="Calibri" panose="020F0502020204030204" pitchFamily="34" charset="0"/>
              </a:rPr>
              <a:t>However, there are challenges with the current model of short term mobility. More</a:t>
            </a:r>
            <a:r>
              <a:rPr lang="en-GB" sz="1100" baseline="0">
                <a:effectLst/>
                <a:latin typeface="Calibri" panose="020F0502020204030204" pitchFamily="34" charset="0"/>
                <a:ea typeface="Calibri" panose="020F0502020204030204" pitchFamily="34" charset="0"/>
              </a:rPr>
              <a:t> attention needs to be paid to creating mutually beneficial relationships with partners and communities. The current approach is often described as transactional (one student in one student out)  (Extra: </a:t>
            </a:r>
            <a:r>
              <a:rPr lang="en-GB" sz="1100">
                <a:effectLst/>
                <a:latin typeface="Calibri" panose="020F0502020204030204" pitchFamily="34" charset="0"/>
                <a:ea typeface="Calibri" panose="020F0502020204030204" pitchFamily="34" charset="0"/>
              </a:rPr>
              <a:t>Attention needs to be given to improving relations with Queen’s short-term mobility partners, including any impact that mobility may have on the local community. There is also a concern that students go to destinations in Europe, and Australia, and often in groups, which can be associated with tourism motivations rather than motivations related to academic learning. More attention needs to be given to diversify destinations, particularly in the global south, and priority countries outlined in Canada’s most recent International Education Strategy (2019-24).)</a:t>
            </a:r>
          </a:p>
          <a:p>
            <a:pPr marL="0" lvl="0" indent="0">
              <a:lnSpc>
                <a:spcPct val="105000"/>
              </a:lnSpc>
              <a:buFont typeface="Arial" panose="020B0604020202020204" pitchFamily="34" charset="0"/>
              <a:buNone/>
            </a:pPr>
            <a:endParaRPr lang="en-GB" sz="1100">
              <a:effectLst/>
              <a:latin typeface="Calibri" panose="020F0502020204030204" pitchFamily="34" charset="0"/>
              <a:ea typeface="Calibri" panose="020F0502020204030204" pitchFamily="34" charset="0"/>
            </a:endParaRPr>
          </a:p>
          <a:p>
            <a:pPr marL="171450" lvl="0" indent="-171450">
              <a:lnSpc>
                <a:spcPct val="105000"/>
              </a:lnSpc>
              <a:buFont typeface="Arial" panose="020B0604020202020204" pitchFamily="34" charset="0"/>
              <a:buChar char="•"/>
            </a:pPr>
            <a:r>
              <a:rPr lang="en-GB" sz="1100">
                <a:effectLst/>
                <a:latin typeface="Calibri" panose="020F0502020204030204" pitchFamily="34" charset="0"/>
                <a:ea typeface="Calibri" panose="020F0502020204030204" pitchFamily="34" charset="0"/>
              </a:rPr>
              <a:t>And there are challenges with the sustainability</a:t>
            </a:r>
            <a:r>
              <a:rPr lang="en-GB" sz="1100" baseline="0">
                <a:effectLst/>
                <a:latin typeface="Calibri" panose="020F0502020204030204" pitchFamily="34" charset="0"/>
                <a:ea typeface="Calibri" panose="020F0502020204030204" pitchFamily="34" charset="0"/>
              </a:rPr>
              <a:t> and accessibility of short term mobility programs (particularly in the diversity of students participating in mobility) . (Extra: </a:t>
            </a:r>
            <a:r>
              <a:rPr lang="en-GB" sz="1100">
                <a:effectLst/>
                <a:latin typeface="Calibri" panose="020F0502020204030204" pitchFamily="34" charset="0"/>
                <a:ea typeface="Calibri" panose="020F0502020204030204" pitchFamily="34" charset="0"/>
              </a:rPr>
              <a:t>One of the main challenges of short-term mobility is its accessibility. Generally, financial barriers and concerns with graduating on time are the top challenges. Sustainability of the short-term mobility programs is challenging because often very specialized programs are linked to individual faculty members to upkeep the relationship and also to promote it to students. One the other hand, short-term mobility is often in person and abroad and considerations need to be discussed about the sustainability of international travel (carbon off-set, etc.).)</a:t>
            </a:r>
          </a:p>
          <a:p>
            <a:pPr marL="0" lvl="0" indent="0">
              <a:lnSpc>
                <a:spcPct val="105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endParaRPr>
          </a:p>
          <a:p>
            <a:pPr marL="0" lvl="0" indent="0">
              <a:lnSpc>
                <a:spcPct val="105000"/>
              </a:lnSpc>
              <a:buFont typeface="Symbol" panose="05050102010706020507" pitchFamily="18" charset="2"/>
              <a:buNone/>
            </a:pPr>
            <a:r>
              <a:rPr lang="en-GB" sz="1100">
                <a:effectLst/>
                <a:latin typeface="Calibri" panose="020F0502020204030204" pitchFamily="34" charset="0"/>
                <a:ea typeface="Calibri" panose="020F0502020204030204" pitchFamily="34" charset="0"/>
              </a:rPr>
              <a:t>Additional information: </a:t>
            </a: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r>
              <a:rPr lang="en-GB" sz="1100">
                <a:effectLst/>
                <a:latin typeface="Calibri" panose="020F0502020204030204" pitchFamily="34" charset="0"/>
                <a:ea typeface="Calibri" panose="020F0502020204030204" pitchFamily="34" charset="0"/>
              </a:rPr>
              <a:t>Based on the most recent annual report of the Queen’s University Comprehensive International Plan (QUCIP) 2018-19, close to 20% of undergraduate students participate in bilateral exchange at Queen’s. Participation is higher in some Faculties like Smith with over 85% participating in the last three years. This is only considering exchange, but there are many other forms of short-term mobility at Queen’s. In recent years, there has been an increase in students participating in internships to international destinations, and an increase in demand for such opportunities from students. </a:t>
            </a:r>
          </a:p>
          <a:p>
            <a:pPr marL="0" lvl="0" indent="0">
              <a:lnSpc>
                <a:spcPct val="105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12</a:t>
            </a:fld>
            <a:endParaRPr lang="en-US"/>
          </a:p>
        </p:txBody>
      </p:sp>
    </p:spTree>
    <p:extLst>
      <p:ext uri="{BB962C8B-B14F-4D97-AF65-F5344CB8AC3E}">
        <p14:creationId xmlns:p14="http://schemas.microsoft.com/office/powerpoint/2010/main" val="3508474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t>
            </a:r>
            <a:r>
              <a:rPr lang="en-US" baseline="0">
                <a:cs typeface="Calibri"/>
              </a:rPr>
              <a:t>o looking to our aspirations. </a:t>
            </a:r>
            <a:r>
              <a:rPr lang="en-US">
                <a:cs typeface="Calibri"/>
              </a:rPr>
              <a:t>Our overarching aspirational</a:t>
            </a:r>
            <a:r>
              <a:rPr lang="en-US" baseline="0">
                <a:cs typeface="Calibri"/>
              </a:rPr>
              <a:t> </a:t>
            </a:r>
            <a:r>
              <a:rPr lang="en-US">
                <a:cs typeface="Calibri"/>
              </a:rPr>
              <a:t>value for short-term mobility is:</a:t>
            </a:r>
            <a:r>
              <a:rPr lang="en-US" baseline="0">
                <a:cs typeface="Calibri"/>
              </a:rPr>
              <a:t>  to </a:t>
            </a:r>
            <a:r>
              <a:rPr lang="en-US">
                <a:cs typeface="Calibri"/>
              </a:rPr>
              <a:t>engage in a way that benefits all impacted or involved in the mobility process, which includes</a:t>
            </a:r>
            <a:r>
              <a:rPr lang="en-US" baseline="0">
                <a:cs typeface="Calibri"/>
              </a:rPr>
              <a:t> </a:t>
            </a:r>
            <a:r>
              <a:rPr lang="en-US">
                <a:cs typeface="Calibri"/>
              </a:rPr>
              <a:t>students, Queen’s, the host institution or the partner (which</a:t>
            </a:r>
            <a:r>
              <a:rPr lang="en-US" baseline="0">
                <a:cs typeface="Calibri"/>
              </a:rPr>
              <a:t> would be Queen’s in the case of inbound students)</a:t>
            </a:r>
            <a:r>
              <a:rPr lang="en-US">
                <a:cs typeface="Calibri"/>
              </a:rPr>
              <a:t>, and also the larger local community to which the student is mobile. </a:t>
            </a:r>
          </a:p>
          <a:p>
            <a:endParaRPr lang="en-US">
              <a:cs typeface="Calibri"/>
            </a:endParaRPr>
          </a:p>
          <a:p>
            <a:r>
              <a:rPr lang="en-US">
                <a:cs typeface="Calibri"/>
              </a:rPr>
              <a:t>Within this overarching theme, four key values emerged. </a:t>
            </a:r>
          </a:p>
          <a:p>
            <a:endParaRPr lang="en-US">
              <a:cs typeface="Calibri"/>
            </a:endParaRPr>
          </a:p>
          <a:p>
            <a:r>
              <a:rPr lang="en-US">
                <a:cs typeface="Calibri"/>
              </a:rPr>
              <a:t>-an anti-racism and anti-oppression approach</a:t>
            </a:r>
          </a:p>
          <a:p>
            <a:r>
              <a:rPr lang="en-US">
                <a:cs typeface="Calibri"/>
              </a:rPr>
              <a:t>-Indigenization with a focus on Indigenous nation to nation mobility</a:t>
            </a:r>
          </a:p>
          <a:p>
            <a:pPr marL="0" indent="0" fontAlgn="base">
              <a:buFont typeface="Arial" panose="020B0604020202020204" pitchFamily="34" charset="0"/>
              <a:buNone/>
            </a:pPr>
            <a:r>
              <a:rPr lang="en-US">
                <a:cs typeface="Calibri"/>
              </a:rPr>
              <a:t>-Decolonization and the 4Rs framework, as indicated by Dr. Kumari Beck during her lecture and developed by her colleague Dr. Michelle Pidgeon from Simon Fraser University. This framework highlights </a:t>
            </a:r>
            <a:r>
              <a:rPr lang="en-US" sz="1200">
                <a:solidFill>
                  <a:srgbClr val="212529"/>
                </a:solidFill>
                <a:latin typeface="+mj-lt"/>
                <a:cs typeface="Calibri"/>
              </a:rPr>
              <a:t>r</a:t>
            </a:r>
            <a:r>
              <a:rPr lang="en-US" sz="1200">
                <a:solidFill>
                  <a:srgbClr val="212529"/>
                </a:solidFill>
                <a:latin typeface="+mj-lt"/>
              </a:rPr>
              <a:t>eciprocal relationships, responsibility to land and people, respect for different ways of knowing and being, and relevant policies, programs &amp; services</a:t>
            </a:r>
          </a:p>
          <a:p>
            <a:pPr marL="0" indent="0" fontAlgn="base">
              <a:buFont typeface="Arial" panose="020B0604020202020204" pitchFamily="34" charset="0"/>
              <a:buNone/>
            </a:pPr>
            <a:r>
              <a:rPr lang="en-US" sz="1200">
                <a:solidFill>
                  <a:srgbClr val="212529"/>
                </a:solidFill>
                <a:latin typeface="+mj-lt"/>
              </a:rPr>
              <a:t>-Equitable and sustainable partnerships ensuring that the local community and host institution are also benefitting as they wish to from the collaboration with Queen’s and that the partnerships developed are sustainable over time and in terms of environmental impact. </a:t>
            </a:r>
          </a:p>
          <a:p>
            <a:pPr marL="0" indent="0" fontAlgn="base">
              <a:buFont typeface="Arial" panose="020B0604020202020204" pitchFamily="34" charset="0"/>
              <a:buNone/>
            </a:pPr>
            <a:endParaRPr lang="en-US" sz="1200">
              <a:solidFill>
                <a:srgbClr val="212529"/>
              </a:solidFill>
              <a:latin typeface="+mj-lt"/>
            </a:endParaRPr>
          </a:p>
          <a:p>
            <a:pPr marL="0" indent="0" fontAlgn="base">
              <a:buFont typeface="Arial" panose="020B0604020202020204" pitchFamily="34" charset="0"/>
              <a:buNone/>
            </a:pPr>
            <a:r>
              <a:rPr lang="en-US" sz="1200">
                <a:solidFill>
                  <a:srgbClr val="212529"/>
                </a:solidFill>
                <a:latin typeface="+mj-lt"/>
              </a:rPr>
              <a:t>You will get a better</a:t>
            </a:r>
            <a:r>
              <a:rPr lang="en-US" sz="1200" baseline="0">
                <a:solidFill>
                  <a:srgbClr val="212529"/>
                </a:solidFill>
                <a:latin typeface="+mj-lt"/>
              </a:rPr>
              <a:t> sense of how we interpreted these values in our vision and strategic priorities. </a:t>
            </a:r>
            <a:endParaRPr lang="en-US" sz="1200">
              <a:solidFill>
                <a:srgbClr val="212529"/>
              </a:solidFill>
              <a:latin typeface="+mj-lt"/>
            </a:endParaRPr>
          </a:p>
          <a:p>
            <a:endParaRPr lang="en-US">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13</a:t>
            </a:fld>
            <a:endParaRPr lang="en-US"/>
          </a:p>
        </p:txBody>
      </p:sp>
    </p:spTree>
    <p:extLst>
      <p:ext uri="{BB962C8B-B14F-4D97-AF65-F5344CB8AC3E}">
        <p14:creationId xmlns:p14="http://schemas.microsoft.com/office/powerpoint/2010/main" val="344792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From the values discussed in the working group , we identified a vision for what Queen’s hopes to achieve with short-term mobility:</a:t>
            </a:r>
          </a:p>
          <a:p>
            <a:endParaRPr lang="en-US">
              <a:cs typeface="Calibri"/>
            </a:endParaRPr>
          </a:p>
          <a:p>
            <a:pPr marL="171450" indent="-171450">
              <a:buFont typeface="Arial" panose="020B0604020202020204" pitchFamily="34" charset="0"/>
              <a:buChar char="•"/>
            </a:pPr>
            <a:r>
              <a:rPr lang="en-US">
                <a:cs typeface="Calibri"/>
              </a:rPr>
              <a:t>Recognizing that mobility is a highly formative, impactful and deep experience, Queen’s hopes to create an environment where all students can achieve their purpose</a:t>
            </a:r>
          </a:p>
          <a:p>
            <a:pPr marL="171450" indent="-171450">
              <a:buFont typeface="Arial" panose="020B0604020202020204" pitchFamily="34" charset="0"/>
              <a:buChar char="•"/>
            </a:pPr>
            <a:r>
              <a:rPr lang="en-US">
                <a:cs typeface="Calibri"/>
              </a:rPr>
              <a:t>We want to ensure that all practices, outcomes, and processes at Queen’s are rooted in our</a:t>
            </a:r>
            <a:r>
              <a:rPr lang="en-US" baseline="0">
                <a:cs typeface="Calibri"/>
              </a:rPr>
              <a:t> </a:t>
            </a:r>
            <a:r>
              <a:rPr lang="en-US">
                <a:cs typeface="Calibri"/>
              </a:rPr>
              <a:t>key values. </a:t>
            </a:r>
          </a:p>
          <a:p>
            <a:pPr marL="171450" indent="-171450">
              <a:buFont typeface="Arial" panose="020B0604020202020204" pitchFamily="34" charset="0"/>
              <a:buChar char="•"/>
            </a:pPr>
            <a:r>
              <a:rPr lang="en-US">
                <a:cs typeface="Calibri"/>
              </a:rPr>
              <a:t>Students need to be prepared to be active, and effective in a global environment. Short-term mobility can be an ideal modality to foster the academic, professional and personal learning outcomes</a:t>
            </a:r>
            <a:r>
              <a:rPr lang="en-US" baseline="0">
                <a:cs typeface="Calibri"/>
              </a:rPr>
              <a:t> they will need.</a:t>
            </a:r>
            <a:endParaRPr lang="en-US">
              <a:cs typeface="Calibri"/>
            </a:endParaRPr>
          </a:p>
          <a:p>
            <a:pPr marL="171450" indent="-171450">
              <a:buFont typeface="Arial" panose="020B0604020202020204" pitchFamily="34" charset="0"/>
              <a:buChar char="•"/>
            </a:pPr>
            <a:r>
              <a:rPr lang="en-US">
                <a:cs typeface="Calibri"/>
              </a:rPr>
              <a:t>Given the value in the short-term mobility experience, we need to increase participation and accessibility to short-term mobility, especially for under-represented groups. </a:t>
            </a:r>
          </a:p>
        </p:txBody>
      </p:sp>
      <p:sp>
        <p:nvSpPr>
          <p:cNvPr id="4" name="Slide Number Placeholder 3"/>
          <p:cNvSpPr>
            <a:spLocks noGrp="1"/>
          </p:cNvSpPr>
          <p:nvPr>
            <p:ph type="sldNum" sz="quarter" idx="10"/>
          </p:nvPr>
        </p:nvSpPr>
        <p:spPr/>
        <p:txBody>
          <a:bodyPr/>
          <a:lstStyle/>
          <a:p>
            <a:fld id="{3F291B73-9745-4AF8-9BCF-83B1D725FE36}" type="slidenum">
              <a:rPr lang="en-US" smtClean="0"/>
              <a:t>14</a:t>
            </a:fld>
            <a:endParaRPr lang="en-US"/>
          </a:p>
        </p:txBody>
      </p:sp>
    </p:spTree>
    <p:extLst>
      <p:ext uri="{BB962C8B-B14F-4D97-AF65-F5344CB8AC3E}">
        <p14:creationId xmlns:p14="http://schemas.microsoft.com/office/powerpoint/2010/main" val="155807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Short</a:t>
            </a:r>
            <a:r>
              <a:rPr lang="en-US" baseline="0">
                <a:cs typeface="Calibri"/>
              </a:rPr>
              <a:t> term mobility requires clearly articulated learning outcomes. T</a:t>
            </a:r>
            <a:r>
              <a:rPr lang="en-US">
                <a:cs typeface="Calibri"/>
              </a:rPr>
              <a:t>he working group highlighted the following as the top priorities for students to achieve during the mobility</a:t>
            </a:r>
            <a:r>
              <a:rPr lang="en-US" baseline="0">
                <a:cs typeface="Calibri"/>
              </a:rPr>
              <a:t> experience</a:t>
            </a:r>
            <a:r>
              <a:rPr lang="en-US">
                <a:cs typeface="Calibri"/>
              </a:rPr>
              <a:t>. The discussion </a:t>
            </a:r>
            <a:r>
              <a:rPr lang="en-US" err="1">
                <a:cs typeface="Calibri"/>
              </a:rPr>
              <a:t>centred</a:t>
            </a:r>
            <a:r>
              <a:rPr lang="en-US">
                <a:cs typeface="Calibri"/>
              </a:rPr>
              <a:t> around not only immediate academic outcomes, but also</a:t>
            </a:r>
            <a:r>
              <a:rPr lang="en-US" baseline="0">
                <a:cs typeface="Calibri"/>
              </a:rPr>
              <a:t> </a:t>
            </a:r>
            <a:r>
              <a:rPr lang="en-US">
                <a:cs typeface="Calibri"/>
              </a:rPr>
              <a:t>nurturing well-rounded individuals who can be effective in global contexts with an anti-racist, anti-oppressive approach, ability to reflect about their position within larger global power dynamics, and cross-culturally competence</a:t>
            </a:r>
            <a:r>
              <a:rPr lang="en-US" baseline="0">
                <a:cs typeface="Calibri"/>
              </a:rPr>
              <a:t> and humility (which we recognize is an ongoing process)</a:t>
            </a:r>
            <a:r>
              <a:rPr lang="en-US">
                <a:cs typeface="Calibri"/>
              </a:rPr>
              <a:t>. </a:t>
            </a:r>
          </a:p>
          <a:p>
            <a:endParaRPr lang="en-US">
              <a:cs typeface="Calibri"/>
            </a:endParaRPr>
          </a:p>
          <a:p>
            <a:r>
              <a:rPr lang="en-US">
                <a:cs typeface="Calibri"/>
              </a:rPr>
              <a:t>We cannot forget that short-term mobility is not possible without host institutions and partners. It is important that the partnerships in which Queen’s engages are equitable, relational and sustainable. As part of the respect for partners, mobility</a:t>
            </a:r>
            <a:r>
              <a:rPr lang="en-US" baseline="0">
                <a:cs typeface="Calibri"/>
              </a:rPr>
              <a:t> needs to address </a:t>
            </a:r>
            <a:r>
              <a:rPr lang="en-US">
                <a:cs typeface="Calibri"/>
              </a:rPr>
              <a:t>impact of students stay on local communities and the world. </a:t>
            </a:r>
            <a:r>
              <a:rPr lang="en-CA" sz="1200">
                <a:effectLst/>
                <a:latin typeface="+mn-lt"/>
                <a:ea typeface="Calibri" panose="020F0502020204030204" pitchFamily="34" charset="0"/>
                <a:cs typeface="Arial" panose="020B0604020202020204" pitchFamily="34" charset="0"/>
              </a:rPr>
              <a:t>We will recognize all engagement with Indigenous communities in Turtle Island and beyond as nation-to-nation engagement and incorporate Indigenous perspectives in mobility programming. </a:t>
            </a:r>
            <a:endParaRPr lang="en-US">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15</a:t>
            </a:fld>
            <a:endParaRPr lang="en-US"/>
          </a:p>
        </p:txBody>
      </p:sp>
    </p:spTree>
    <p:extLst>
      <p:ext uri="{BB962C8B-B14F-4D97-AF65-F5344CB8AC3E}">
        <p14:creationId xmlns:p14="http://schemas.microsoft.com/office/powerpoint/2010/main" val="3582578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buFont typeface="+mj-lt"/>
              <a:buNone/>
            </a:pPr>
            <a:r>
              <a:rPr lang="en-US" baseline="0">
                <a:cs typeface="Calibri"/>
              </a:rPr>
              <a:t>So how will we achieve this vision? These are some of our preliminary recommendations (but of course we recognize that more needs to be done). We recognize that all preliminary strategic priorities require the coordination of various units and Faculties across campus, and some Faculties may already be doing or initiating parts of the listed priorities. </a:t>
            </a:r>
          </a:p>
          <a:p>
            <a:pPr marL="228600" lvl="0" indent="-228600">
              <a:lnSpc>
                <a:spcPct val="105000"/>
              </a:lnSpc>
              <a:buFont typeface="+mj-lt"/>
              <a:buAutoNum type="arabicPeriod"/>
            </a:pPr>
            <a:endParaRPr lang="en-US" baseline="0">
              <a:cs typeface="Calibri"/>
            </a:endParaRPr>
          </a:p>
          <a:p>
            <a:pPr marL="228600" lvl="0" indent="-228600">
              <a:lnSpc>
                <a:spcPct val="105000"/>
              </a:lnSpc>
              <a:buFont typeface="+mj-lt"/>
              <a:buAutoNum type="arabicPeriod"/>
            </a:pPr>
            <a:r>
              <a:rPr lang="en-US" baseline="0">
                <a:cs typeface="Calibri"/>
              </a:rPr>
              <a:t>Establish learning outcomes for short-term mobility and programming to foster those outcomes. Some Faculties have already started to develop learning outcomes related to short-term mobility. The idea is to establish collaboratively university-wide outcomes and programming applicable to all types of short-term mobility that can be utilized by the Faculties as appropriate. (Extra: </a:t>
            </a:r>
            <a:r>
              <a:rPr lang="en-US">
                <a:cs typeface="Calibri"/>
              </a:rPr>
              <a:t>Queen’s Learning Outcomes Framework has</a:t>
            </a:r>
            <a:r>
              <a:rPr lang="en-US" baseline="0">
                <a:cs typeface="Calibri"/>
              </a:rPr>
              <a:t> globally-oriented learning outcomes that could be included in </a:t>
            </a:r>
            <a:r>
              <a:rPr lang="en-US">
                <a:cs typeface="Calibri"/>
              </a:rPr>
              <a:t>learning outcomes for short-term mobility.</a:t>
            </a:r>
            <a:r>
              <a:rPr lang="en-US" baseline="0">
                <a:cs typeface="Calibri"/>
              </a:rPr>
              <a:t> Providing custom wrap-around academic programming for outgoing students will focus on achieving these learning outcomes. It would help to better prepare students for the time abroad, adjust to cultural difference and other challenging situations with the given tools, and upon return to better integrate the learning outcomes into future goals, as well as clearly articulate the benefits of the experience to potential employers.) </a:t>
            </a:r>
          </a:p>
          <a:p>
            <a:pPr marL="228600" lvl="0" indent="-228600">
              <a:lnSpc>
                <a:spcPct val="105000"/>
              </a:lnSpc>
              <a:buFont typeface="+mj-lt"/>
              <a:buAutoNum type="arabicPeriod"/>
            </a:pPr>
            <a:endParaRPr lang="en-US" baseline="0">
              <a:cs typeface="Calibri"/>
            </a:endParaRPr>
          </a:p>
          <a:p>
            <a:pPr marL="228600" lvl="0" indent="-228600">
              <a:lnSpc>
                <a:spcPct val="105000"/>
              </a:lnSpc>
              <a:buFont typeface="+mj-lt"/>
              <a:buAutoNum type="arabicPeriod"/>
            </a:pPr>
            <a:r>
              <a:rPr lang="en-US" baseline="0">
                <a:cs typeface="Calibri"/>
              </a:rPr>
              <a:t>Provide tailored services to all students, especially to under-represented students. In order to increase accessibility to short-term mobility, research can be conducted on why certain groups of students participate less in short-term mobility. Then we can develop specialized programs and services and financial support to help address some of these issues. This may require additional financial resource and additional training for staff and faculty members. </a:t>
            </a:r>
          </a:p>
          <a:p>
            <a:pPr marL="228600" lvl="0" indent="-228600">
              <a:lnSpc>
                <a:spcPct val="105000"/>
              </a:lnSpc>
              <a:buFont typeface="+mj-lt"/>
              <a:buAutoNum type="arabicPeriod"/>
            </a:pPr>
            <a:endParaRPr lang="en-US" baseline="0">
              <a:cs typeface="Calibri"/>
            </a:endParaRPr>
          </a:p>
          <a:p>
            <a:pPr marL="228600" lvl="0" indent="-228600">
              <a:lnSpc>
                <a:spcPct val="105000"/>
              </a:lnSpc>
              <a:buFont typeface="+mj-lt"/>
              <a:buAutoNum type="arabicPeriod"/>
            </a:pPr>
            <a:r>
              <a:rPr lang="en-US" baseline="0">
                <a:cs typeface="Calibri"/>
              </a:rPr>
              <a:t>Many of Queen’s partnerships for short-term mobility are in the global north, in English speaking countries. Through a review of partners, Queen’s can look to expand its partnership reach to other destinations and develop new partnership models that can be mutually beneficial. </a:t>
            </a:r>
          </a:p>
        </p:txBody>
      </p:sp>
      <p:sp>
        <p:nvSpPr>
          <p:cNvPr id="4" name="Slide Number Placeholder 3"/>
          <p:cNvSpPr>
            <a:spLocks noGrp="1"/>
          </p:cNvSpPr>
          <p:nvPr>
            <p:ph type="sldNum" sz="quarter" idx="10"/>
          </p:nvPr>
        </p:nvSpPr>
        <p:spPr/>
        <p:txBody>
          <a:bodyPr/>
          <a:lstStyle/>
          <a:p>
            <a:fld id="{3F291B73-9745-4AF8-9BCF-83B1D725FE36}" type="slidenum">
              <a:rPr lang="en-US" smtClean="0"/>
              <a:t>16</a:t>
            </a:fld>
            <a:endParaRPr lang="en-US"/>
          </a:p>
        </p:txBody>
      </p:sp>
    </p:spTree>
    <p:extLst>
      <p:ext uri="{BB962C8B-B14F-4D97-AF65-F5344CB8AC3E}">
        <p14:creationId xmlns:p14="http://schemas.microsoft.com/office/powerpoint/2010/main" val="1755221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cs typeface="Calibri"/>
              </a:rPr>
              <a:t>On this slide we would like to draw your attention to number 6. </a:t>
            </a:r>
          </a:p>
          <a:p>
            <a:endParaRPr lang="en-US" baseline="0">
              <a:cs typeface="Calibri"/>
            </a:endParaRPr>
          </a:p>
          <a:p>
            <a:r>
              <a:rPr lang="en-US" baseline="0">
                <a:cs typeface="Calibri"/>
              </a:rPr>
              <a:t>6. The UN SDGs are a university priority and can be developed more strongly as a theme in mobility. We also suggest that the university develop an institution-wide plan for how to make short term mobility for faculty, staff, students more sustainable. I.e. Carbon-offset, re-use of homewares and other resources for exchange students, etc. </a:t>
            </a:r>
          </a:p>
        </p:txBody>
      </p:sp>
      <p:sp>
        <p:nvSpPr>
          <p:cNvPr id="4" name="Slide Number Placeholder 3"/>
          <p:cNvSpPr>
            <a:spLocks noGrp="1"/>
          </p:cNvSpPr>
          <p:nvPr>
            <p:ph type="sldNum" sz="quarter" idx="10"/>
          </p:nvPr>
        </p:nvSpPr>
        <p:spPr/>
        <p:txBody>
          <a:bodyPr/>
          <a:lstStyle/>
          <a:p>
            <a:fld id="{3F291B73-9745-4AF8-9BCF-83B1D725FE36}" type="slidenum">
              <a:rPr lang="en-US" smtClean="0"/>
              <a:t>17</a:t>
            </a:fld>
            <a:endParaRPr lang="en-US"/>
          </a:p>
        </p:txBody>
      </p:sp>
    </p:spTree>
    <p:extLst>
      <p:ext uri="{BB962C8B-B14F-4D97-AF65-F5344CB8AC3E}">
        <p14:creationId xmlns:p14="http://schemas.microsoft.com/office/powerpoint/2010/main" val="3514403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Before</a:t>
            </a:r>
            <a:r>
              <a:rPr lang="en-GB" baseline="0"/>
              <a:t> we end our presentation, we would like to leave you with these final thoughts: </a:t>
            </a:r>
            <a:endParaRPr lang="en-GB"/>
          </a:p>
        </p:txBody>
      </p:sp>
      <p:sp>
        <p:nvSpPr>
          <p:cNvPr id="4" name="Slide Number Placeholder 3"/>
          <p:cNvSpPr>
            <a:spLocks noGrp="1"/>
          </p:cNvSpPr>
          <p:nvPr>
            <p:ph type="sldNum" sz="quarter" idx="5"/>
          </p:nvPr>
        </p:nvSpPr>
        <p:spPr/>
        <p:txBody>
          <a:bodyPr/>
          <a:lstStyle/>
          <a:p>
            <a:fld id="{3F291B73-9745-4AF8-9BCF-83B1D725FE36}" type="slidenum">
              <a:rPr lang="en-US" smtClean="0"/>
              <a:t>18</a:t>
            </a:fld>
            <a:endParaRPr lang="en-US"/>
          </a:p>
        </p:txBody>
      </p:sp>
    </p:spTree>
    <p:extLst>
      <p:ext uri="{BB962C8B-B14F-4D97-AF65-F5344CB8AC3E}">
        <p14:creationId xmlns:p14="http://schemas.microsoft.com/office/powerpoint/2010/main" val="260297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3000" baseline="0" err="1">
                <a:solidFill>
                  <a:srgbClr val="FF0000"/>
                </a:solidFill>
              </a:rPr>
              <a:t>Dubem</a:t>
            </a:r>
            <a:r>
              <a:rPr lang="en-CA" sz="3000" baseline="0">
                <a:solidFill>
                  <a:srgbClr val="FF0000"/>
                </a:solidFill>
              </a:rPr>
              <a:t> and John introduce themselves</a:t>
            </a:r>
          </a:p>
        </p:txBody>
      </p:sp>
      <p:sp>
        <p:nvSpPr>
          <p:cNvPr id="4" name="Slide Number Placeholder 3"/>
          <p:cNvSpPr>
            <a:spLocks noGrp="1"/>
          </p:cNvSpPr>
          <p:nvPr>
            <p:ph type="sldNum" sz="quarter" idx="5"/>
          </p:nvPr>
        </p:nvSpPr>
        <p:spPr/>
        <p:txBody>
          <a:bodyPr/>
          <a:lstStyle/>
          <a:p>
            <a:fld id="{3F291B73-9745-4AF8-9BCF-83B1D725FE36}" type="slidenum">
              <a:rPr lang="en-US" smtClean="0"/>
              <a:t>19</a:t>
            </a:fld>
            <a:endParaRPr lang="en-US"/>
          </a:p>
        </p:txBody>
      </p:sp>
    </p:spTree>
    <p:extLst>
      <p:ext uri="{BB962C8B-B14F-4D97-AF65-F5344CB8AC3E}">
        <p14:creationId xmlns:p14="http://schemas.microsoft.com/office/powerpoint/2010/main" val="300829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5"/>
          </p:nvPr>
        </p:nvSpPr>
        <p:spPr/>
        <p:txBody>
          <a:bodyPr/>
          <a:lstStyle/>
          <a:p>
            <a:fld id="{3F291B73-9745-4AF8-9BCF-83B1D725FE36}" type="slidenum">
              <a:rPr lang="en-US" smtClean="0"/>
              <a:t>2</a:t>
            </a:fld>
            <a:endParaRPr lang="en-US"/>
          </a:p>
        </p:txBody>
      </p:sp>
    </p:spTree>
    <p:extLst>
      <p:ext uri="{BB962C8B-B14F-4D97-AF65-F5344CB8AC3E}">
        <p14:creationId xmlns:p14="http://schemas.microsoft.com/office/powerpoint/2010/main" val="1906256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buFont typeface="Symbol" panose="05050102010706020507" pitchFamily="18" charset="2"/>
              <a:buNone/>
            </a:pPr>
            <a:r>
              <a:rPr lang="en-GB" sz="1100" err="1">
                <a:effectLst/>
                <a:latin typeface="Calibri" panose="020F0502020204030204" pitchFamily="34" charset="0"/>
                <a:ea typeface="Calibri" panose="020F0502020204030204" pitchFamily="34" charset="0"/>
              </a:rPr>
              <a:t>Dubem</a:t>
            </a:r>
            <a:r>
              <a:rPr lang="en-GB" sz="1100">
                <a:effectLst/>
                <a:latin typeface="Calibri" panose="020F0502020204030204" pitchFamily="34" charset="0"/>
                <a:ea typeface="Calibri" panose="020F0502020204030204" pitchFamily="34" charset="0"/>
              </a:rPr>
              <a:t>: We</a:t>
            </a:r>
            <a:r>
              <a:rPr lang="en-GB" sz="1100" baseline="0">
                <a:effectLst/>
                <a:latin typeface="Calibri" panose="020F0502020204030204" pitchFamily="34" charset="0"/>
                <a:ea typeface="Calibri" panose="020F0502020204030204" pitchFamily="34" charset="0"/>
              </a:rPr>
              <a:t> are representing the views of a much larger working group that includes </a:t>
            </a:r>
            <a:r>
              <a:rPr lang="en-GB" sz="1100">
                <a:effectLst/>
                <a:latin typeface="Calibri" panose="020F0502020204030204" pitchFamily="34" charset="0"/>
                <a:ea typeface="Calibri" panose="020F0502020204030204" pitchFamily="34" charset="0"/>
              </a:rPr>
              <a:t>faculty, students</a:t>
            </a:r>
            <a:r>
              <a:rPr lang="en-GB" sz="1100" baseline="0">
                <a:effectLst/>
                <a:latin typeface="Calibri" panose="020F0502020204030204" pitchFamily="34" charset="0"/>
                <a:ea typeface="Calibri" panose="020F0502020204030204" pitchFamily="34" charset="0"/>
              </a:rPr>
              <a:t> and staff from across the university and a wide variety of faculties.</a:t>
            </a:r>
            <a:endParaRPr lang="en-GB" sz="11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20</a:t>
            </a:fld>
            <a:endParaRPr lang="en-US"/>
          </a:p>
        </p:txBody>
      </p:sp>
    </p:spTree>
    <p:extLst>
      <p:ext uri="{BB962C8B-B14F-4D97-AF65-F5344CB8AC3E}">
        <p14:creationId xmlns:p14="http://schemas.microsoft.com/office/powerpoint/2010/main" val="3494589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r>
              <a:rPr lang="en-US" sz="1100" kern="1200" err="1">
                <a:solidFill>
                  <a:schemeClr val="tx1"/>
                </a:solidFill>
                <a:latin typeface="+mn-lt"/>
                <a:ea typeface="+mn-ea"/>
                <a:cs typeface="+mn-cs"/>
              </a:rPr>
              <a:t>Dubem</a:t>
            </a:r>
            <a:endParaRPr lang="en-US" sz="1100" kern="1200">
              <a:solidFill>
                <a:schemeClr val="tx1"/>
              </a:solidFill>
              <a:latin typeface="+mn-lt"/>
              <a:ea typeface="+mn-ea"/>
              <a:cs typeface="+mn-cs"/>
            </a:endParaRPr>
          </a:p>
          <a:p>
            <a:pPr marL="342900" marR="0" lvl="0" indent="-342900" algn="l" defTabSz="914400" rtl="0" eaLnBrk="1" fontAlgn="auto" latinLnBrk="0" hangingPunct="1">
              <a:lnSpc>
                <a:spcPct val="105000"/>
              </a:lnSpc>
              <a:spcBef>
                <a:spcPts val="0"/>
              </a:spcBef>
              <a:spcAft>
                <a:spcPts val="0"/>
              </a:spcAft>
              <a:buClrTx/>
              <a:buSzTx/>
              <a:buFont typeface="Symbol" panose="05050102010706020507" pitchFamily="18" charset="2"/>
              <a:buChar char=""/>
              <a:tabLst/>
              <a:defRPr/>
            </a:pPr>
            <a:r>
              <a:rPr lang="en-US" sz="1100" kern="1200">
                <a:solidFill>
                  <a:schemeClr val="tx1"/>
                </a:solidFill>
                <a:latin typeface="+mn-lt"/>
                <a:ea typeface="+mn-ea"/>
                <a:cs typeface="+mn-cs"/>
              </a:rPr>
              <a:t>Queen’s does not have a university-wide framework for globally-engaged teaching and learning.</a:t>
            </a:r>
            <a:endParaRPr lang="en-US" sz="1100"/>
          </a:p>
          <a:p>
            <a:pPr marL="342900" marR="0" lvl="0" indent="-342900" algn="l" defTabSz="914400" rtl="0" eaLnBrk="1" fontAlgn="auto" latinLnBrk="0" hangingPunct="1">
              <a:lnSpc>
                <a:spcPct val="105000"/>
              </a:lnSpc>
              <a:spcBef>
                <a:spcPts val="0"/>
              </a:spcBef>
              <a:spcAft>
                <a:spcPts val="0"/>
              </a:spcAft>
              <a:buClrTx/>
              <a:buSzTx/>
              <a:buFont typeface="Symbol" panose="05050102010706020507" pitchFamily="18" charset="2"/>
              <a:buChar char=""/>
              <a:tabLst/>
              <a:defRPr/>
            </a:pPr>
            <a:r>
              <a:rPr lang="en-US" sz="1100"/>
              <a:t>Queen’s Learning Outcomes Framework contains content relevant to global engagement, but the framework has not been widely implemented outside of Arts and Science.</a:t>
            </a:r>
          </a:p>
          <a:p>
            <a:pPr marL="342900" marR="0" lvl="0" indent="-342900" algn="l" defTabSz="914400" rtl="0" eaLnBrk="1" fontAlgn="auto" latinLnBrk="0" hangingPunct="1">
              <a:lnSpc>
                <a:spcPct val="105000"/>
              </a:lnSpc>
              <a:spcBef>
                <a:spcPts val="0"/>
              </a:spcBef>
              <a:spcAft>
                <a:spcPts val="0"/>
              </a:spcAft>
              <a:buClrTx/>
              <a:buSzTx/>
              <a:buFont typeface="Symbol" panose="05050102010706020507" pitchFamily="18" charset="2"/>
              <a:buChar char=""/>
              <a:tabLst/>
              <a:defRPr/>
            </a:pPr>
            <a:r>
              <a:rPr lang="en-US" sz="1100"/>
              <a:t>We</a:t>
            </a:r>
            <a:r>
              <a:rPr lang="en-US" sz="1100" baseline="0"/>
              <a:t> recognize that global learning happens across the university in a wide-range of courses and programs, and we n</a:t>
            </a:r>
            <a:r>
              <a:rPr lang="en-US" sz="1100"/>
              <a:t>eed to review</a:t>
            </a:r>
            <a:r>
              <a:rPr lang="en-US" sz="1100" baseline="0"/>
              <a:t> the landscape of globally-engaged teaching and learning at Queen’s to understand current practice. </a:t>
            </a:r>
          </a:p>
          <a:p>
            <a:pPr marL="342900" marR="0" lvl="0" indent="-342900" algn="l" defTabSz="914400" rtl="0" eaLnBrk="1" fontAlgn="auto" latinLnBrk="0" hangingPunct="1">
              <a:lnSpc>
                <a:spcPct val="105000"/>
              </a:lnSpc>
              <a:spcBef>
                <a:spcPts val="0"/>
              </a:spcBef>
              <a:spcAft>
                <a:spcPts val="0"/>
              </a:spcAft>
              <a:buClrTx/>
              <a:buSzTx/>
              <a:buFont typeface="Symbol" panose="05050102010706020507" pitchFamily="18" charset="2"/>
              <a:buChar char=""/>
              <a:tabLst/>
              <a:defRPr/>
            </a:pPr>
            <a:r>
              <a:rPr lang="en-US" sz="1100" baseline="0"/>
              <a:t>But due to the relative rarity of articulated global learning outcomes at Queen’s, this group was able to have a foundational conversation about what globally-engaged teaching and learning looks like at the university. </a:t>
            </a:r>
            <a:endParaRPr lang="en-US" sz="1100"/>
          </a:p>
          <a:p>
            <a:pPr marL="342900" lvl="0" indent="-342900">
              <a:lnSpc>
                <a:spcPct val="105000"/>
              </a:lnSpc>
              <a:buFont typeface="Symbol" panose="05050102010706020507" pitchFamily="18" charset="2"/>
              <a:buChar char=""/>
            </a:pPr>
            <a:endParaRPr lang="en-GB" sz="11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21</a:t>
            </a:fld>
            <a:endParaRPr lang="en-US"/>
          </a:p>
        </p:txBody>
      </p:sp>
    </p:spTree>
    <p:extLst>
      <p:ext uri="{BB962C8B-B14F-4D97-AF65-F5344CB8AC3E}">
        <p14:creationId xmlns:p14="http://schemas.microsoft.com/office/powerpoint/2010/main" val="2520270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a:solidFill>
                  <a:schemeClr val="tx1"/>
                </a:solidFill>
                <a:effectLst/>
                <a:latin typeface="+mn-lt"/>
                <a:ea typeface="+mn-ea"/>
                <a:cs typeface="+mn-cs"/>
              </a:rPr>
              <a:t>John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First needed to identify what was meant</a:t>
            </a:r>
            <a:r>
              <a:rPr lang="en-US" sz="1200" kern="1200" baseline="0">
                <a:solidFill>
                  <a:schemeClr val="tx1"/>
                </a:solidFill>
                <a:effectLst/>
                <a:latin typeface="+mn-lt"/>
                <a:ea typeface="+mn-ea"/>
                <a:cs typeface="+mn-cs"/>
              </a:rPr>
              <a:t> by</a:t>
            </a:r>
            <a:r>
              <a:rPr lang="en-US" sz="1200" kern="1200">
                <a:solidFill>
                  <a:schemeClr val="tx1"/>
                </a:solidFill>
                <a:effectLst/>
                <a:latin typeface="+mn-lt"/>
                <a:ea typeface="+mn-ea"/>
                <a:cs typeface="+mn-cs"/>
              </a:rPr>
              <a:t> teaching and learning (</a:t>
            </a:r>
            <a:r>
              <a:rPr lang="en-US" sz="1200" kern="1200" err="1">
                <a:solidFill>
                  <a:schemeClr val="tx1"/>
                </a:solidFill>
                <a:effectLst/>
                <a:latin typeface="+mn-lt"/>
                <a:ea typeface="+mn-ea"/>
                <a:cs typeface="+mn-cs"/>
              </a:rPr>
              <a:t>ie</a:t>
            </a:r>
            <a:r>
              <a:rPr lang="en-US" sz="1200" kern="1200">
                <a:solidFill>
                  <a:schemeClr val="tx1"/>
                </a:solidFill>
                <a:effectLst/>
                <a:latin typeface="+mn-lt"/>
                <a:ea typeface="+mn-ea"/>
                <a:cs typeface="+mn-cs"/>
              </a:rPr>
              <a:t>. What is it that we need to internationalize or make more</a:t>
            </a:r>
            <a:r>
              <a:rPr lang="en-US" sz="1200" kern="1200" baseline="0">
                <a:solidFill>
                  <a:schemeClr val="tx1"/>
                </a:solidFill>
                <a:effectLst/>
                <a:latin typeface="+mn-lt"/>
                <a:ea typeface="+mn-ea"/>
                <a:cs typeface="+mn-cs"/>
              </a:rPr>
              <a:t> globally engaged?)</a:t>
            </a:r>
            <a:r>
              <a:rPr lang="en-US" sz="1200" kern="120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John: if</a:t>
            </a:r>
            <a:r>
              <a:rPr lang="en-US" sz="1200" kern="1200" baseline="0">
                <a:solidFill>
                  <a:schemeClr val="tx1"/>
                </a:solidFill>
                <a:effectLst/>
                <a:latin typeface="+mn-lt"/>
                <a:ea typeface="+mn-ea"/>
                <a:cs typeface="+mn-cs"/>
              </a:rPr>
              <a:t> you wanted you could mention where this framework came from. You mentioned the Bologna Accord.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Teaching</a:t>
            </a:r>
            <a:r>
              <a:rPr lang="en-US" sz="1200" kern="1200" baseline="0">
                <a:solidFill>
                  <a:schemeClr val="tx1"/>
                </a:solidFill>
                <a:effectLst/>
                <a:latin typeface="+mn-lt"/>
                <a:ea typeface="+mn-ea"/>
                <a:cs typeface="+mn-cs"/>
              </a:rPr>
              <a:t> and Learning is not</a:t>
            </a:r>
            <a:r>
              <a:rPr lang="en-US" sz="1200" kern="1200">
                <a:solidFill>
                  <a:schemeClr val="tx1"/>
                </a:solidFill>
                <a:effectLst/>
                <a:latin typeface="+mn-lt"/>
                <a:ea typeface="+mn-ea"/>
                <a:cs typeface="+mn-cs"/>
              </a:rPr>
              <a:t> just about course content. We</a:t>
            </a:r>
            <a:r>
              <a:rPr lang="en-US" sz="1200" kern="1200" baseline="0">
                <a:solidFill>
                  <a:schemeClr val="tx1"/>
                </a:solidFill>
                <a:effectLst/>
                <a:latin typeface="+mn-lt"/>
                <a:ea typeface="+mn-ea"/>
                <a:cs typeface="+mn-cs"/>
              </a:rPr>
              <a:t> identified six aspects of teaching and learning, and global engagement can be infused into all of them</a:t>
            </a:r>
            <a:r>
              <a:rPr lang="en-US" sz="1200" kern="1200">
                <a:solidFill>
                  <a:schemeClr val="tx1"/>
                </a:solidFill>
                <a:effectLst/>
                <a:latin typeface="+mn-lt"/>
                <a:ea typeface="+mn-ea"/>
                <a:cs typeface="+mn-cs"/>
              </a:rPr>
              <a:t>. Ultimately,</a:t>
            </a:r>
            <a:r>
              <a:rPr lang="en-US" sz="1200" kern="1200" baseline="0">
                <a:solidFill>
                  <a:schemeClr val="tx1"/>
                </a:solidFill>
                <a:effectLst/>
                <a:latin typeface="+mn-lt"/>
                <a:ea typeface="+mn-ea"/>
                <a:cs typeface="+mn-cs"/>
              </a:rPr>
              <a:t> we require a definition of globally-engaged teaching and learning that is flexible and can take into account the different identities of learners (what is international to one might not be to another).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Includes a wide range of modes of delivery: including field courses, short-term mobility and other forms of experiential learning. </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0" lvl="0" indent="0">
              <a:buFont typeface="Arial" panose="020B0604020202020204" pitchFamily="34" charset="0"/>
              <a:buNone/>
            </a:pPr>
            <a:r>
              <a:rPr lang="en-US" sz="1200" kern="1200">
                <a:solidFill>
                  <a:schemeClr val="tx1"/>
                </a:solidFill>
                <a:effectLst/>
                <a:latin typeface="+mn-lt"/>
                <a:ea typeface="+mn-ea"/>
                <a:cs typeface="+mn-cs"/>
              </a:rPr>
              <a:t>The six</a:t>
            </a:r>
            <a:r>
              <a:rPr lang="en-US" sz="1200" kern="1200" baseline="0">
                <a:solidFill>
                  <a:schemeClr val="tx1"/>
                </a:solidFill>
                <a:effectLst/>
                <a:latin typeface="+mn-lt"/>
                <a:ea typeface="+mn-ea"/>
                <a:cs typeface="+mn-cs"/>
              </a:rPr>
              <a:t> aspects are:</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Content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Program Requirements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Learning Outcomes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Methods of Assessment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Teaching &amp; Learning Activities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Modes of Delivery</a:t>
            </a:r>
          </a:p>
          <a:p>
            <a:pPr marL="0" lvl="0" indent="0">
              <a:buFont typeface="Arial" panose="020B0604020202020204" pitchFamily="34" charset="0"/>
              <a:buNone/>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22</a:t>
            </a:fld>
            <a:endParaRPr lang="en-US"/>
          </a:p>
        </p:txBody>
      </p:sp>
    </p:spTree>
    <p:extLst>
      <p:ext uri="{BB962C8B-B14F-4D97-AF65-F5344CB8AC3E}">
        <p14:creationId xmlns:p14="http://schemas.microsoft.com/office/powerpoint/2010/main" val="3447920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err="1">
                <a:solidFill>
                  <a:schemeClr val="tx1"/>
                </a:solidFill>
                <a:effectLst/>
                <a:latin typeface="+mn-lt"/>
                <a:ea typeface="+mn-ea"/>
                <a:cs typeface="+mn-cs"/>
              </a:rPr>
              <a:t>Dubem</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To develop our vision,</a:t>
            </a:r>
            <a:r>
              <a:rPr lang="en-US" sz="1200" kern="1200" baseline="0">
                <a:solidFill>
                  <a:schemeClr val="tx1"/>
                </a:solidFill>
                <a:effectLst/>
                <a:latin typeface="+mn-lt"/>
                <a:ea typeface="+mn-ea"/>
                <a:cs typeface="+mn-cs"/>
              </a:rPr>
              <a:t> we e</a:t>
            </a:r>
            <a:r>
              <a:rPr lang="en-US" sz="1200" kern="1200">
                <a:solidFill>
                  <a:schemeClr val="tx1"/>
                </a:solidFill>
                <a:effectLst/>
                <a:latin typeface="+mn-lt"/>
                <a:ea typeface="+mn-ea"/>
                <a:cs typeface="+mn-cs"/>
              </a:rPr>
              <a:t>valuated what we wanted globally-engaged teaching and learning to achieve for our various stakeholder groups (students, communities</a:t>
            </a:r>
            <a:r>
              <a:rPr lang="en-US" sz="1200" kern="1200" baseline="0">
                <a:solidFill>
                  <a:schemeClr val="tx1"/>
                </a:solidFill>
                <a:effectLst/>
                <a:latin typeface="+mn-lt"/>
                <a:ea typeface="+mn-ea"/>
                <a:cs typeface="+mn-cs"/>
              </a:rPr>
              <a:t> at Queen’s, </a:t>
            </a:r>
            <a:r>
              <a:rPr lang="en-US" sz="1200" kern="1200">
                <a:solidFill>
                  <a:schemeClr val="tx1"/>
                </a:solidFill>
                <a:effectLst/>
                <a:latin typeface="+mn-lt"/>
                <a:ea typeface="+mn-ea"/>
                <a:cs typeface="+mn-cs"/>
              </a:rPr>
              <a:t>but also local and global partners and collaborators). This analysis also informed our values.</a:t>
            </a:r>
            <a:r>
              <a:rPr lang="en-US" sz="1200" kern="1200" baseline="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a:solidFill>
                  <a:schemeClr val="tx1"/>
                </a:solidFill>
                <a:effectLst/>
                <a:latin typeface="+mn-lt"/>
                <a:ea typeface="+mn-ea"/>
                <a:cs typeface="+mn-cs"/>
              </a:rPr>
              <a:t>Identified six critical outcomes, that we aim to foster at both the personal and individual level. The first four are central to our understanding of anti-racism and anti-oppression, decolonization and Indigenization.</a:t>
            </a:r>
          </a:p>
          <a:p>
            <a:pPr marL="628650" lvl="1" indent="-171450">
              <a:buFont typeface="Arial" panose="020B0604020202020204" pitchFamily="34" charset="0"/>
              <a:buChar char="•"/>
            </a:pPr>
            <a:r>
              <a:rPr lang="en-US" sz="1200" kern="1200" baseline="0">
                <a:solidFill>
                  <a:schemeClr val="tx1"/>
                </a:solidFill>
                <a:effectLst/>
                <a:latin typeface="+mn-lt"/>
                <a:ea typeface="+mn-ea"/>
                <a:cs typeface="+mn-cs"/>
              </a:rPr>
              <a:t>Deep understanding of, appreciation of and curiosity about multiple worldviews, forms of knowledge and experience.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Understanding of and commitment to challenge inequitable power dynamics in the production, distribution and validation of knowledge.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Cultural humility and self-awareness to enable reciprocal and mutually-beneficial engagement across cultures.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Active commitment to anti-racism, (re)conciliation, Indigenization and decolonization in which students, faculty and staff understand and challenge inequitable power structures.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We</a:t>
            </a:r>
            <a:r>
              <a:rPr lang="en-US" sz="1200" kern="1200" baseline="0">
                <a:solidFill>
                  <a:schemeClr val="tx1"/>
                </a:solidFill>
                <a:latin typeface="+mn-lt"/>
                <a:ea typeface="+mn-ea"/>
                <a:cs typeface="+mn-cs"/>
              </a:rPr>
              <a:t> recognize that we still have more </a:t>
            </a:r>
            <a:r>
              <a:rPr lang="en-US" sz="1200" kern="1200">
                <a:solidFill>
                  <a:schemeClr val="tx1"/>
                </a:solidFill>
                <a:latin typeface="+mn-lt"/>
                <a:ea typeface="+mn-ea"/>
                <a:cs typeface="+mn-cs"/>
              </a:rPr>
              <a:t>work to do in elucidating</a:t>
            </a:r>
            <a:r>
              <a:rPr lang="en-US" sz="1200" kern="1200" baseline="0">
                <a:solidFill>
                  <a:schemeClr val="tx1"/>
                </a:solidFill>
                <a:latin typeface="+mn-lt"/>
                <a:ea typeface="+mn-ea"/>
                <a:cs typeface="+mn-cs"/>
              </a:rPr>
              <a:t> how anti-racism, Indigenization and decolonization interact with globally-engaged teaching and learning, and that this will require broad engagement and consultation across the university. </a:t>
            </a: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23</a:t>
            </a:fld>
            <a:endParaRPr lang="en-US"/>
          </a:p>
        </p:txBody>
      </p:sp>
    </p:spTree>
    <p:extLst>
      <p:ext uri="{BB962C8B-B14F-4D97-AF65-F5344CB8AC3E}">
        <p14:creationId xmlns:p14="http://schemas.microsoft.com/office/powerpoint/2010/main" val="1558072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err="1">
                <a:solidFill>
                  <a:schemeClr val="tx1"/>
                </a:solidFill>
                <a:latin typeface="+mn-lt"/>
                <a:ea typeface="+mn-ea"/>
                <a:cs typeface="+mn-cs"/>
              </a:rPr>
              <a:t>Dubem</a:t>
            </a: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tx1"/>
                </a:solidFill>
                <a:latin typeface="+mn-lt"/>
                <a:ea typeface="+mn-ea"/>
                <a:cs typeface="+mn-cs"/>
              </a:rPr>
              <a:t>We</a:t>
            </a:r>
            <a:r>
              <a:rPr lang="en-US" sz="1200" kern="1200" baseline="0">
                <a:solidFill>
                  <a:schemeClr val="tx1"/>
                </a:solidFill>
                <a:latin typeface="+mn-lt"/>
                <a:ea typeface="+mn-ea"/>
                <a:cs typeface="+mn-cs"/>
              </a:rPr>
              <a:t> had two additional desired outcomes: </a:t>
            </a:r>
            <a:endParaRPr lang="en-US" sz="1200" kern="120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Professional skills necessary for a global society and workplace.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Interest in and ability to address significant global problems locally and globally, as defined in part by the UN Sustainable Development Goals.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Identified</a:t>
            </a:r>
            <a:r>
              <a:rPr lang="en-US" sz="1200" kern="1200" baseline="0">
                <a:solidFill>
                  <a:schemeClr val="tx1"/>
                </a:solidFill>
                <a:latin typeface="+mn-lt"/>
                <a:ea typeface="+mn-ea"/>
                <a:cs typeface="+mn-cs"/>
              </a:rPr>
              <a:t> that global learning outcomes were not just about instilling dispositions and knowledge, but also about action to affect change. Hence the emphasis on active commitment to anti-racism, challenging power structures and addressing global problems. </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Considered Global Citizenship as an overarching principle, but felt common</a:t>
            </a:r>
            <a:r>
              <a:rPr lang="en-US" sz="1200" kern="1200" baseline="0">
                <a:solidFill>
                  <a:schemeClr val="tx1"/>
                </a:solidFill>
                <a:effectLst/>
                <a:latin typeface="+mn-lt"/>
                <a:ea typeface="+mn-ea"/>
                <a:cs typeface="+mn-cs"/>
              </a:rPr>
              <a:t> definitions did </a:t>
            </a:r>
            <a:r>
              <a:rPr lang="en-US" sz="1200" kern="1200">
                <a:solidFill>
                  <a:schemeClr val="tx1"/>
                </a:solidFill>
                <a:effectLst/>
                <a:latin typeface="+mn-lt"/>
                <a:ea typeface="+mn-ea"/>
                <a:cs typeface="+mn-cs"/>
              </a:rPr>
              <a:t>not encompass the complexities of what was meant by globally engaged teaching and learning. Term citizenship is closely tied to rights and responsibilities to the state. Considered global responsibility as an alternative.</a:t>
            </a:r>
            <a:r>
              <a:rPr lang="en-US"/>
              <a:t> </a:t>
            </a:r>
            <a:endParaRPr lang="en-US"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r>
              <a:rPr lang="en-US">
                <a:cs typeface="Calibri"/>
              </a:rPr>
              <a:t>Additional information</a:t>
            </a:r>
          </a:p>
          <a:p>
            <a:pPr marL="171450" indent="-171450">
              <a:buFont typeface="Arial" panose="020B0604020202020204" pitchFamily="34" charset="0"/>
              <a:buChar char="•"/>
            </a:pPr>
            <a:r>
              <a:rPr lang="en-US">
                <a:cs typeface="Calibri"/>
              </a:rPr>
              <a:t>Professional</a:t>
            </a:r>
            <a:r>
              <a:rPr lang="en-US" baseline="0">
                <a:cs typeface="Calibri"/>
              </a:rPr>
              <a:t> skills necessary for a global society may vary by discipline, but some examples include communication skills, working on diverse teams, negotiation skills, diplomacy, languages not spoken in your local region etc. </a:t>
            </a:r>
            <a:endParaRPr lang="en-US">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24</a:t>
            </a:fld>
            <a:endParaRPr lang="en-US"/>
          </a:p>
        </p:txBody>
      </p:sp>
    </p:spTree>
    <p:extLst>
      <p:ext uri="{BB962C8B-B14F-4D97-AF65-F5344CB8AC3E}">
        <p14:creationId xmlns:p14="http://schemas.microsoft.com/office/powerpoint/2010/main" val="753247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baseline="0" err="1">
                <a:solidFill>
                  <a:schemeClr val="tx1"/>
                </a:solidFill>
                <a:effectLst/>
                <a:latin typeface="+mn-lt"/>
                <a:ea typeface="+mn-ea"/>
                <a:cs typeface="+mn-cs"/>
              </a:rPr>
              <a:t>Dubem</a:t>
            </a:r>
            <a:endParaRPr lang="en-US"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a:solidFill>
                  <a:schemeClr val="tx1"/>
                </a:solidFill>
                <a:effectLst/>
                <a:latin typeface="+mn-lt"/>
                <a:ea typeface="+mn-ea"/>
                <a:cs typeface="+mn-cs"/>
              </a:rPr>
              <a:t>We distilled our original set of value terms into three thematic headings. They elucidate more clearly how we interpreted anti-racism and anti-oppression, decolonization and Indigenization.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Drew on Association of American Colleges and Universities (AACU) VALUES rubrics for Global Learning, Civic Engagement and Intercultural Knowledge and Competence, although many aspects of these rubrics need to be revised to take into account discussions of anti-racism and decolonization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AACU</a:t>
            </a:r>
            <a:r>
              <a:rPr lang="en-US" sz="1200" kern="1200" baseline="0">
                <a:solidFill>
                  <a:schemeClr val="tx1"/>
                </a:solidFill>
                <a:effectLst/>
                <a:latin typeface="+mn-lt"/>
                <a:ea typeface="+mn-ea"/>
                <a:cs typeface="+mn-cs"/>
              </a:rPr>
              <a:t> definition of personal and social responsibility: Takes informed and responsible action to address ethical, social, and environmental challenges in global systems and evaluates the local and broader consequences of individual and collective interventions.</a:t>
            </a:r>
            <a:endParaRPr lang="en-US" sz="1200" kern="1200">
              <a:solidFill>
                <a:schemeClr val="tx1"/>
              </a:solidFill>
              <a:effectLst/>
              <a:latin typeface="+mn-lt"/>
              <a:cs typeface="Calibri"/>
            </a:endParaRPr>
          </a:p>
          <a:p>
            <a:endParaRPr lang="en-GB"/>
          </a:p>
        </p:txBody>
      </p:sp>
      <p:sp>
        <p:nvSpPr>
          <p:cNvPr id="4" name="Slide Number Placeholder 3"/>
          <p:cNvSpPr>
            <a:spLocks noGrp="1"/>
          </p:cNvSpPr>
          <p:nvPr>
            <p:ph type="sldNum" sz="quarter" idx="5"/>
          </p:nvPr>
        </p:nvSpPr>
        <p:spPr/>
        <p:txBody>
          <a:bodyPr/>
          <a:lstStyle/>
          <a:p>
            <a:fld id="{3F291B73-9745-4AF8-9BCF-83B1D725FE36}" type="slidenum">
              <a:rPr lang="en-US" smtClean="0"/>
              <a:t>25</a:t>
            </a:fld>
            <a:endParaRPr lang="en-US"/>
          </a:p>
        </p:txBody>
      </p:sp>
    </p:spTree>
    <p:extLst>
      <p:ext uri="{BB962C8B-B14F-4D97-AF65-F5344CB8AC3E}">
        <p14:creationId xmlns:p14="http://schemas.microsoft.com/office/powerpoint/2010/main" val="3407837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cs typeface="Calibri"/>
              </a:rPr>
              <a:t>We had extensive conversations about how globally-engaged teaching and learning can be operationalized in a highly decentralized university that does not have a history of a top-down approach to implementing change (for example, faculties generally do not require departments to act in a particular way) </a:t>
            </a:r>
          </a:p>
          <a:p>
            <a:endParaRPr lang="en-US" baseline="0">
              <a:cs typeface="Calibri"/>
            </a:endParaRPr>
          </a:p>
          <a:p>
            <a:r>
              <a:rPr lang="en-US" baseline="0">
                <a:cs typeface="Calibri"/>
              </a:rPr>
              <a:t>All strategic priorities will require a collaborative approach between Vice-Provost, Teaching and Learning, Faculties and Schools, and Vice-Provost, International amongst others. Mechanisms will need to be developed to do this. The following are strategic priorities for consideration. </a:t>
            </a:r>
          </a:p>
          <a:p>
            <a:endParaRPr lang="en-US" baseline="0">
              <a:cs typeface="Calibri"/>
            </a:endParaRPr>
          </a:p>
          <a:p>
            <a:r>
              <a:rPr lang="en-US" baseline="0">
                <a:cs typeface="Calibri"/>
              </a:rPr>
              <a:t>The priorities on this slide could be lead by the Vice-Provost, Teaching and Learning in collaboration with the faculties/schools</a:t>
            </a:r>
          </a:p>
          <a:p>
            <a:endParaRPr lang="en-US" baseline="0">
              <a:cs typeface="Calibri"/>
            </a:endParaRPr>
          </a:p>
          <a:p>
            <a:r>
              <a:rPr lang="en-US" baseline="0">
                <a:cs typeface="Calibri"/>
              </a:rPr>
              <a:t>John will focus on point number 2 </a:t>
            </a:r>
          </a:p>
          <a:p>
            <a:endParaRPr lang="en-US" baseline="0">
              <a:cs typeface="Calibri"/>
            </a:endParaRPr>
          </a:p>
          <a:p>
            <a:r>
              <a:rPr lang="en-US" baseline="0">
                <a:cs typeface="Calibri"/>
              </a:rPr>
              <a:t>-Can add that the IAU can provide information on best practices world wide. </a:t>
            </a:r>
          </a:p>
          <a:p>
            <a:endParaRPr lang="en-US" baseline="0">
              <a:cs typeface="Calibri"/>
            </a:endParaRPr>
          </a:p>
          <a:p>
            <a:endParaRPr lang="en-US" baseline="0">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26</a:t>
            </a:fld>
            <a:endParaRPr lang="en-US"/>
          </a:p>
        </p:txBody>
      </p:sp>
    </p:spTree>
    <p:extLst>
      <p:ext uri="{BB962C8B-B14F-4D97-AF65-F5344CB8AC3E}">
        <p14:creationId xmlns:p14="http://schemas.microsoft.com/office/powerpoint/2010/main" val="2508426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John </a:t>
            </a:r>
          </a:p>
          <a:p>
            <a:pPr marL="0" indent="0">
              <a:buFont typeface="Arial" panose="020B0604020202020204" pitchFamily="34" charset="0"/>
              <a:buNone/>
            </a:pPr>
            <a:r>
              <a:rPr lang="en-US">
                <a:cs typeface="Calibri"/>
              </a:rPr>
              <a:t>John will focus on number</a:t>
            </a:r>
            <a:r>
              <a:rPr lang="en-US" baseline="0">
                <a:cs typeface="Calibri"/>
              </a:rPr>
              <a:t> four: </a:t>
            </a:r>
            <a:r>
              <a:rPr lang="en-US">
                <a:cs typeface="Calibri"/>
              </a:rPr>
              <a:t>Can</a:t>
            </a:r>
            <a:r>
              <a:rPr lang="en-US" baseline="0">
                <a:cs typeface="Calibri"/>
              </a:rPr>
              <a:t> consider a pilot course tagging process in one faculty. </a:t>
            </a:r>
            <a:endParaRPr lang="en-US">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27</a:t>
            </a:fld>
            <a:endParaRPr lang="en-US"/>
          </a:p>
        </p:txBody>
      </p:sp>
    </p:spTree>
    <p:extLst>
      <p:ext uri="{BB962C8B-B14F-4D97-AF65-F5344CB8AC3E}">
        <p14:creationId xmlns:p14="http://schemas.microsoft.com/office/powerpoint/2010/main" val="1814513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John </a:t>
            </a:r>
          </a:p>
          <a:p>
            <a:r>
              <a:rPr lang="en-GB"/>
              <a:t>Why does globally-engaged</a:t>
            </a:r>
            <a:r>
              <a:rPr lang="en-GB" baseline="0"/>
              <a:t> teaching and learning matter? </a:t>
            </a:r>
          </a:p>
          <a:p>
            <a:endParaRPr lang="en-GB" baseline="0"/>
          </a:p>
          <a:p>
            <a:r>
              <a:rPr lang="en-GB" baseline="0"/>
              <a:t>Sandra noted that creating globally-engaged teaching and learning will require bold changes in our approaches to teaching and learning. We are at the start of this process (but so are most universities worldwide).</a:t>
            </a:r>
            <a:endParaRPr lang="en-GB"/>
          </a:p>
        </p:txBody>
      </p:sp>
      <p:sp>
        <p:nvSpPr>
          <p:cNvPr id="4" name="Slide Number Placeholder 3"/>
          <p:cNvSpPr>
            <a:spLocks noGrp="1"/>
          </p:cNvSpPr>
          <p:nvPr>
            <p:ph type="sldNum" sz="quarter" idx="5"/>
          </p:nvPr>
        </p:nvSpPr>
        <p:spPr/>
        <p:txBody>
          <a:bodyPr/>
          <a:lstStyle/>
          <a:p>
            <a:fld id="{3F291B73-9745-4AF8-9BCF-83B1D725FE36}" type="slidenum">
              <a:rPr lang="en-US" smtClean="0"/>
              <a:t>28</a:t>
            </a:fld>
            <a:endParaRPr lang="en-US"/>
          </a:p>
        </p:txBody>
      </p:sp>
    </p:spTree>
    <p:extLst>
      <p:ext uri="{BB962C8B-B14F-4D97-AF65-F5344CB8AC3E}">
        <p14:creationId xmlns:p14="http://schemas.microsoft.com/office/powerpoint/2010/main" val="2602970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F291B73-9745-4AF8-9BCF-83B1D725FE36}" type="slidenum">
              <a:rPr lang="en-US" smtClean="0"/>
              <a:t>29</a:t>
            </a:fld>
            <a:endParaRPr lang="en-US"/>
          </a:p>
        </p:txBody>
      </p:sp>
    </p:spTree>
    <p:extLst>
      <p:ext uri="{BB962C8B-B14F-4D97-AF65-F5344CB8AC3E}">
        <p14:creationId xmlns:p14="http://schemas.microsoft.com/office/powerpoint/2010/main" val="300829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5"/>
          </p:nvPr>
        </p:nvSpPr>
        <p:spPr/>
        <p:txBody>
          <a:bodyPr/>
          <a:lstStyle/>
          <a:p>
            <a:fld id="{3F291B73-9745-4AF8-9BCF-83B1D725FE36}" type="slidenum">
              <a:rPr lang="en-US" smtClean="0"/>
              <a:t>3</a:t>
            </a:fld>
            <a:endParaRPr lang="en-US"/>
          </a:p>
        </p:txBody>
      </p:sp>
    </p:spTree>
    <p:extLst>
      <p:ext uri="{BB962C8B-B14F-4D97-AF65-F5344CB8AC3E}">
        <p14:creationId xmlns:p14="http://schemas.microsoft.com/office/powerpoint/2010/main" val="290028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Marli</a:t>
            </a:r>
            <a:endParaRPr lang="en-GB"/>
          </a:p>
        </p:txBody>
      </p:sp>
      <p:sp>
        <p:nvSpPr>
          <p:cNvPr id="4" name="Slide Number Placeholder 3"/>
          <p:cNvSpPr>
            <a:spLocks noGrp="1"/>
          </p:cNvSpPr>
          <p:nvPr>
            <p:ph type="sldNum" sz="quarter" idx="5"/>
          </p:nvPr>
        </p:nvSpPr>
        <p:spPr/>
        <p:txBody>
          <a:bodyPr/>
          <a:lstStyle/>
          <a:p>
            <a:fld id="{3F291B73-9745-4AF8-9BCF-83B1D725FE36}" type="slidenum">
              <a:rPr lang="en-US" smtClean="0"/>
              <a:t>30</a:t>
            </a:fld>
            <a:endParaRPr lang="en-US"/>
          </a:p>
        </p:txBody>
      </p:sp>
    </p:spTree>
    <p:extLst>
      <p:ext uri="{BB962C8B-B14F-4D97-AF65-F5344CB8AC3E}">
        <p14:creationId xmlns:p14="http://schemas.microsoft.com/office/powerpoint/2010/main" val="1000365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Nilani</a:t>
            </a:r>
            <a:endParaRPr lang="en-CA"/>
          </a:p>
          <a:p>
            <a:endParaRPr lang="en-CA"/>
          </a:p>
          <a:p>
            <a:r>
              <a:rPr lang="en-CA"/>
              <a:t>This is an important and honest reflection of where the working group wrapped. </a:t>
            </a:r>
            <a:endParaRPr lang="en-CA">
              <a:cs typeface="Calibri"/>
            </a:endParaRPr>
          </a:p>
          <a:p>
            <a:endParaRPr lang="en-CA"/>
          </a:p>
          <a:p>
            <a:r>
              <a:rPr lang="en-CA"/>
              <a:t>Through deep, engaged discussion across three two-hour meetings, we (unexpectedly!) deconstructed completely our understanding of the term international at home.</a:t>
            </a:r>
            <a:endParaRPr lang="en-CA">
              <a:cs typeface="Calibri"/>
            </a:endParaRPr>
          </a:p>
          <a:p>
            <a:endParaRPr lang="en-CA"/>
          </a:p>
          <a:p>
            <a:r>
              <a:rPr lang="en-CA"/>
              <a:t>Where this has left us is with a consensus that the future of “international at home’” looks very different. It is, in some ways, a foundational statement of values: that which we hope our community can be animated by, and something that can help guide the pillars of a new international strategy. </a:t>
            </a:r>
          </a:p>
          <a:p>
            <a:endParaRPr lang="en-CA">
              <a:cs typeface="Calibri" panose="020F0502020204030204"/>
            </a:endParaRPr>
          </a:p>
          <a:p>
            <a:r>
              <a:rPr lang="en-US" sz="1100">
                <a:effectLst/>
                <a:latin typeface="Calibri"/>
                <a:ea typeface="Calibri" panose="020F0502020204030204" pitchFamily="34" charset="0"/>
                <a:cs typeface="Calibri"/>
              </a:rPr>
              <a:t>The Old Vision</a:t>
            </a:r>
          </a:p>
          <a:p>
            <a:pPr marL="342900" lvl="0" indent="-342900">
              <a:lnSpc>
                <a:spcPct val="105000"/>
              </a:lnSpc>
              <a:buFont typeface="Symbol" panose="05050102010706020507" pitchFamily="18" charset="2"/>
              <a:buChar char=""/>
            </a:pPr>
            <a:r>
              <a:rPr lang="en-US" sz="1100">
                <a:effectLst/>
                <a:latin typeface="Calibri"/>
                <a:ea typeface="Calibri" panose="020F0502020204030204" pitchFamily="34" charset="0"/>
                <a:cs typeface="Calibri"/>
              </a:rPr>
              <a:t>The original definition that was used for international at home in the previous Queen’s University Comprehensive International Plan, prioritized integration of international elements in the curricular and extracurricular aspects of the university:</a:t>
            </a:r>
            <a:endParaRPr lang="en-GB" sz="1100">
              <a:effectLst/>
              <a:latin typeface="Calibri"/>
              <a:ea typeface="Calibri" panose="020F0502020204030204" pitchFamily="34" charset="0"/>
              <a:cs typeface="Calibri"/>
            </a:endParaRPr>
          </a:p>
          <a:p>
            <a:pPr marL="1143000" lvl="2" indent="-228600">
              <a:lnSpc>
                <a:spcPct val="105000"/>
              </a:lnSpc>
              <a:buFont typeface="Wingdings" panose="05000000000000000000" pitchFamily="2" charset="2"/>
              <a:buChar char=""/>
              <a:tabLst>
                <a:tab pos="1371600" algn="l"/>
              </a:tabLst>
            </a:pPr>
            <a:r>
              <a:rPr lang="en-US" sz="1100">
                <a:solidFill>
                  <a:srgbClr val="000000"/>
                </a:solidFill>
                <a:effectLst/>
                <a:latin typeface="Calibri"/>
                <a:ea typeface="Calibri" panose="020F0502020204030204" pitchFamily="34" charset="0"/>
                <a:cs typeface="Calibri"/>
              </a:rPr>
              <a:t>Collecting data on international learning outcomes in cyclical reviews of academic programs to assist in the tracking of international mobility, credit transfer, academic best practices, and intercultural curriculum development.</a:t>
            </a:r>
            <a:endParaRPr lang="en-GB" sz="1100">
              <a:effectLst/>
              <a:latin typeface="Calibri"/>
              <a:ea typeface="Calibri" panose="020F0502020204030204" pitchFamily="34" charset="0"/>
              <a:cs typeface="Calibri"/>
            </a:endParaRPr>
          </a:p>
          <a:p>
            <a:pPr marL="1143000" lvl="2" indent="-228600">
              <a:lnSpc>
                <a:spcPct val="105000"/>
              </a:lnSpc>
              <a:buFont typeface="Wingdings" panose="05000000000000000000" pitchFamily="2" charset="2"/>
              <a:buChar char=""/>
              <a:tabLst>
                <a:tab pos="1371600" algn="l"/>
              </a:tabLst>
            </a:pPr>
            <a:r>
              <a:rPr lang="en-US" sz="1100">
                <a:solidFill>
                  <a:srgbClr val="000000"/>
                </a:solidFill>
                <a:effectLst/>
                <a:latin typeface="Calibri"/>
                <a:ea typeface="Calibri" panose="020F0502020204030204" pitchFamily="34" charset="0"/>
                <a:cs typeface="Calibri"/>
              </a:rPr>
              <a:t>Intercultural awareness: very successful</a:t>
            </a:r>
            <a:endParaRPr lang="en-GB" sz="1100">
              <a:effectLst/>
              <a:latin typeface="Calibri"/>
              <a:ea typeface="Calibri" panose="020F0502020204030204" pitchFamily="34" charset="0"/>
              <a:cs typeface="Calibri"/>
            </a:endParaRPr>
          </a:p>
          <a:p>
            <a:pPr marL="1143000" lvl="2" indent="-228600">
              <a:lnSpc>
                <a:spcPct val="105000"/>
              </a:lnSpc>
              <a:buFont typeface="Wingdings" panose="05000000000000000000" pitchFamily="2" charset="2"/>
              <a:buChar char=""/>
              <a:tabLst>
                <a:tab pos="1371600" algn="l"/>
              </a:tabLst>
            </a:pPr>
            <a:r>
              <a:rPr lang="en-US" sz="1100">
                <a:solidFill>
                  <a:srgbClr val="000000"/>
                </a:solidFill>
                <a:effectLst/>
                <a:latin typeface="Calibri"/>
                <a:ea typeface="Calibri" panose="020F0502020204030204" pitchFamily="34" charset="0"/>
                <a:cs typeface="Calibri"/>
              </a:rPr>
              <a:t>Developing one cross-cultural event each year that engages the Queen’s community in celebrating internationalization at home.</a:t>
            </a:r>
            <a:endParaRPr lang="en-GB" sz="1100">
              <a:effectLst/>
              <a:latin typeface="Calibri"/>
              <a:ea typeface="Calibri" panose="020F0502020204030204" pitchFamily="34" charset="0"/>
              <a:cs typeface="Calibri"/>
            </a:endParaRPr>
          </a:p>
          <a:p>
            <a:pPr marL="342900" lvl="0" indent="-342900">
              <a:lnSpc>
                <a:spcPct val="105000"/>
              </a:lnSpc>
              <a:buFont typeface="Symbol" panose="05050102010706020507" pitchFamily="18" charset="2"/>
              <a:buChar char=""/>
            </a:pPr>
            <a:r>
              <a:rPr lang="en-US" sz="1100">
                <a:effectLst/>
                <a:latin typeface="Calibri"/>
                <a:ea typeface="Calibri" panose="020F0502020204030204" pitchFamily="34" charset="0"/>
                <a:cs typeface="Calibri"/>
              </a:rPr>
              <a:t>This idea was not highly embedded across the university and is mostly mentioned just in the international strategy. Did not explicitly include BISC.</a:t>
            </a:r>
            <a:endParaRPr lang="en-GB" sz="1100">
              <a:effectLst/>
              <a:latin typeface="Calibri"/>
              <a:ea typeface="Calibri" panose="020F0502020204030204" pitchFamily="34" charset="0"/>
              <a:cs typeface="Calibri"/>
            </a:endParaRPr>
          </a:p>
          <a:p>
            <a:pPr marL="342900" indent="-342900">
              <a:lnSpc>
                <a:spcPct val="105000"/>
              </a:lnSpc>
              <a:buFont typeface="Symbol" panose="05050102010706020507" pitchFamily="18" charset="2"/>
              <a:buChar char=""/>
            </a:pPr>
            <a:r>
              <a:rPr lang="en-US" sz="1100" i="1">
                <a:effectLst/>
                <a:latin typeface="Calibri"/>
                <a:ea typeface="Calibri" panose="020F0502020204030204" pitchFamily="34" charset="0"/>
                <a:cs typeface="Calibri"/>
              </a:rPr>
              <a:t>Integration</a:t>
            </a:r>
            <a:r>
              <a:rPr lang="en-US" sz="1100">
                <a:effectLst/>
                <a:latin typeface="Calibri"/>
                <a:ea typeface="Calibri" panose="020F0502020204030204" pitchFamily="34" charset="0"/>
                <a:cs typeface="Calibri"/>
              </a:rPr>
              <a:t> of international implies that international is external to Queen’s; global is everywhere as reflected in the diverse identities of our students/faculty/staff, knowledge networks, etc.</a:t>
            </a:r>
            <a:r>
              <a:rPr lang="en-US" sz="1100">
                <a:latin typeface="Calibri"/>
                <a:ea typeface="Calibri" panose="020F0502020204030204" pitchFamily="34" charset="0"/>
                <a:cs typeface="Calibri"/>
              </a:rPr>
              <a:t> </a:t>
            </a:r>
            <a:endParaRPr lang="en-US" sz="1100">
              <a:effectLst/>
              <a:latin typeface="Calibri" panose="020F0502020204030204" pitchFamily="34" charset="0"/>
              <a:ea typeface="Calibri" panose="020F0502020204030204" pitchFamily="34" charset="0"/>
              <a:cs typeface="Calibri"/>
            </a:endParaRPr>
          </a:p>
          <a:p>
            <a:pPr marL="342900" lvl="0" indent="-342900">
              <a:lnSpc>
                <a:spcPct val="105000"/>
              </a:lnSpc>
              <a:buFont typeface="Symbol" panose="05050102010706020507" pitchFamily="18" charset="2"/>
              <a:buChar char=""/>
            </a:pPr>
            <a:r>
              <a:rPr lang="en-US" sz="1100">
                <a:effectLst/>
                <a:latin typeface="Calibri"/>
                <a:ea typeface="Calibri" panose="020F0502020204030204" pitchFamily="34" charset="0"/>
                <a:cs typeface="Calibri"/>
              </a:rPr>
              <a:t>This term created a false dichotomy between home and international.</a:t>
            </a:r>
            <a:endParaRPr lang="en-GB" sz="1100">
              <a:effectLst/>
              <a:latin typeface="Calibri"/>
              <a:ea typeface="Calibri" panose="020F0502020204030204" pitchFamily="34" charset="0"/>
              <a:cs typeface="Calibri"/>
            </a:endParaRPr>
          </a:p>
          <a:p>
            <a:pPr marL="342900" lvl="0" indent="-342900">
              <a:lnSpc>
                <a:spcPct val="105000"/>
              </a:lnSpc>
              <a:buFont typeface="Symbol" panose="05050102010706020507" pitchFamily="18" charset="2"/>
              <a:buChar char=""/>
            </a:pPr>
            <a:endParaRPr lang="en-US" sz="1100" b="1">
              <a:effectLst/>
              <a:latin typeface="Calibri" panose="020F0502020204030204" pitchFamily="34" charset="0"/>
              <a:ea typeface="Calibri" panose="020F0502020204030204" pitchFamily="34" charset="0"/>
            </a:endParaRPr>
          </a:p>
          <a:p>
            <a:pPr marL="0" lvl="0" indent="0">
              <a:lnSpc>
                <a:spcPct val="105000"/>
              </a:lnSpc>
              <a:buFont typeface="Symbol" panose="05050102010706020507" pitchFamily="18" charset="2"/>
              <a:buNone/>
            </a:pPr>
            <a:r>
              <a:rPr lang="en-US" sz="1100" b="0">
                <a:effectLst/>
                <a:latin typeface="Calibri"/>
                <a:ea typeface="Calibri" panose="020F0502020204030204" pitchFamily="34" charset="0"/>
                <a:cs typeface="Calibri"/>
              </a:rPr>
              <a:t>Our current thinking</a:t>
            </a:r>
          </a:p>
          <a:p>
            <a:pPr marL="342900" lvl="0" indent="-342900">
              <a:lnSpc>
                <a:spcPct val="105000"/>
              </a:lnSpc>
              <a:buFont typeface="Symbol" panose="05050102010706020507" pitchFamily="18" charset="2"/>
              <a:buChar char=""/>
            </a:pPr>
            <a:r>
              <a:rPr lang="en-US" sz="1100" b="1">
                <a:effectLst/>
                <a:latin typeface="Calibri"/>
                <a:ea typeface="Calibri" panose="020F0502020204030204" pitchFamily="34" charset="0"/>
                <a:cs typeface="Calibri"/>
              </a:rPr>
              <a:t>We are approaching a consensus that ‘international at home’ – or whichever term we prefer, acknowledging that we want to move past this unhelpful dichotomy – is bigger than a pillar in an international plan. In fact, in deconstructing the term itself, we have begun to </a:t>
            </a:r>
            <a:r>
              <a:rPr lang="en-CA" sz="1100" b="1">
                <a:effectLst/>
                <a:latin typeface="Calibri"/>
                <a:ea typeface="Calibri" panose="020F0502020204030204" pitchFamily="34" charset="0"/>
                <a:cs typeface="Calibri"/>
              </a:rPr>
              <a:t>conceptualise the global, pluralistic environment we want to foster at Queen’s.</a:t>
            </a:r>
            <a:endParaRPr lang="en-GB" sz="1100">
              <a:effectLst/>
              <a:latin typeface="Calibri"/>
              <a:ea typeface="Calibri" panose="020F0502020204030204" pitchFamily="34" charset="0"/>
              <a:cs typeface="Calibri"/>
            </a:endParaRPr>
          </a:p>
          <a:p>
            <a:pPr marL="342900" indent="-342900">
              <a:lnSpc>
                <a:spcPct val="105000"/>
              </a:lnSpc>
              <a:buFont typeface="Symbol" panose="05050102010706020507" pitchFamily="18" charset="2"/>
              <a:buChar char=""/>
            </a:pPr>
            <a:r>
              <a:rPr lang="en-US" sz="1100">
                <a:effectLst/>
                <a:latin typeface="Calibri"/>
                <a:ea typeface="Calibri" panose="020F0502020204030204" pitchFamily="34" charset="0"/>
                <a:cs typeface="Calibri"/>
              </a:rPr>
              <a:t>This is about transforming all aspects of Queen’s and could be considered the overarching concept for the global engagement at Queen’s.</a:t>
            </a:r>
            <a:r>
              <a:rPr lang="en-US" sz="1100">
                <a:latin typeface="Calibri"/>
                <a:ea typeface="Calibri" panose="020F0502020204030204" pitchFamily="34" charset="0"/>
                <a:cs typeface="Calibri"/>
              </a:rPr>
              <a:t> </a:t>
            </a:r>
            <a:endParaRPr lang="en-GB" sz="110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US" sz="1100">
                <a:effectLst/>
                <a:latin typeface="Calibri"/>
                <a:ea typeface="Calibri" panose="020F0502020204030204" pitchFamily="34" charset="0"/>
                <a:cs typeface="Calibri"/>
              </a:rPr>
              <a:t>Closely connected to EDII efforts: as we now know all aspects of global engagement must be.</a:t>
            </a:r>
            <a:endParaRPr lang="en-GB" sz="1100">
              <a:effectLst/>
              <a:latin typeface="Calibri"/>
              <a:ea typeface="Calibri" panose="020F0502020204030204" pitchFamily="34" charset="0"/>
              <a:cs typeface="Calibri"/>
            </a:endParaRPr>
          </a:p>
          <a:p>
            <a:pPr marL="342900" lvl="0" indent="-342900">
              <a:lnSpc>
                <a:spcPct val="105000"/>
              </a:lnSpc>
              <a:buFont typeface="Symbol" panose="05050102010706020507" pitchFamily="18" charset="2"/>
              <a:buChar char=""/>
            </a:pPr>
            <a:r>
              <a:rPr lang="en-US" sz="1100">
                <a:effectLst/>
                <a:latin typeface="Calibri"/>
                <a:ea typeface="Calibri" panose="020F0502020204030204" pitchFamily="34" charset="0"/>
                <a:cs typeface="Calibri"/>
              </a:rPr>
              <a:t>International at Home must be grounded in anti-racism, conciliation and Indigenization.</a:t>
            </a:r>
            <a:endParaRPr lang="en-GB" sz="1100">
              <a:effectLst/>
              <a:latin typeface="Calibri"/>
              <a:ea typeface="Calibri" panose="020F0502020204030204" pitchFamily="34" charset="0"/>
              <a:cs typeface="Calibri"/>
            </a:endParaRPr>
          </a:p>
          <a:p>
            <a:pPr marL="342900" indent="-342900">
              <a:lnSpc>
                <a:spcPct val="105000"/>
              </a:lnSpc>
              <a:buFont typeface="Symbol" panose="05050102010706020507" pitchFamily="18" charset="2"/>
              <a:buChar char=""/>
            </a:pPr>
            <a:r>
              <a:rPr lang="en-US" sz="1100">
                <a:effectLst/>
                <a:latin typeface="Calibri"/>
                <a:ea typeface="Calibri" panose="020F0502020204030204" pitchFamily="34" charset="0"/>
                <a:cs typeface="Calibri"/>
              </a:rPr>
              <a:t>Whole international education sector is grappling with how to remake itself so it is anti-racist and not replicating the inequalities of the past. So do we.</a:t>
            </a:r>
            <a:r>
              <a:rPr lang="en-US" sz="1100">
                <a:latin typeface="Calibri"/>
                <a:ea typeface="Calibri" panose="020F0502020204030204" pitchFamily="34" charset="0"/>
                <a:cs typeface="Calibri"/>
              </a:rPr>
              <a:t> </a:t>
            </a:r>
            <a:endParaRPr lang="en-GB" sz="11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en-US" sz="1100">
                <a:effectLst/>
                <a:latin typeface="Calibri"/>
                <a:ea typeface="Calibri" panose="020F0502020204030204" pitchFamily="34" charset="0"/>
                <a:cs typeface="Calibri"/>
              </a:rPr>
              <a:t>Extracurricular activities and relationship with Kingston community/wider BISC will need a lot of attention, as other aspects are covered elsewhere and traditionally are included in international strategies.</a:t>
            </a:r>
          </a:p>
          <a:p>
            <a:pPr marL="342900" lvl="0" indent="-342900">
              <a:lnSpc>
                <a:spcPct val="105000"/>
              </a:lnSpc>
              <a:spcAft>
                <a:spcPts val="800"/>
              </a:spcAft>
              <a:buFont typeface="Symbol" panose="05050102010706020507" pitchFamily="18" charset="2"/>
              <a:buChar char=""/>
            </a:pPr>
            <a:r>
              <a:rPr lang="en-US" sz="1100" b="1">
                <a:effectLst/>
                <a:latin typeface="Calibri"/>
                <a:ea typeface="Calibri" panose="020F0502020204030204" pitchFamily="34" charset="0"/>
                <a:cs typeface="Calibri"/>
              </a:rPr>
              <a:t>At the same time, having deconstructed the concept, we continue to grapple with the question of how to recover a sense of its specificity and intentionality in implementation. i.e. – by what mechanism will we commit to these values in our communities?</a:t>
            </a:r>
          </a:p>
          <a:p>
            <a:pPr marL="342900" lvl="0" indent="-342900">
              <a:lnSpc>
                <a:spcPct val="105000"/>
              </a:lnSpc>
              <a:spcAft>
                <a:spcPts val="800"/>
              </a:spcAft>
              <a:buFont typeface="Symbol" panose="05050102010706020507" pitchFamily="18" charset="2"/>
              <a:buChar char=""/>
            </a:pPr>
            <a:endParaRPr lang="en-US" sz="1100" b="1">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en-US" sz="1100" b="0">
                <a:effectLst/>
                <a:latin typeface="Calibri"/>
                <a:ea typeface="Calibri" panose="020F0502020204030204" pitchFamily="34" charset="0"/>
                <a:cs typeface="Calibri"/>
              </a:rPr>
              <a:t>It is also worth noting here, if it wasn’t already obvious, that we will need a new term to describe this new conception. Global Queen’s? Pluralistic Communities? The Queen’s Global Dynamic?</a:t>
            </a:r>
            <a:endParaRPr lang="en-GB" sz="1100" b="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3F291B73-9745-4AF8-9BCF-83B1D725FE36}" type="slidenum">
              <a:rPr lang="en-US" smtClean="0"/>
              <a:t>31</a:t>
            </a:fld>
            <a:endParaRPr lang="en-US"/>
          </a:p>
        </p:txBody>
      </p:sp>
    </p:spTree>
    <p:extLst>
      <p:ext uri="{BB962C8B-B14F-4D97-AF65-F5344CB8AC3E}">
        <p14:creationId xmlns:p14="http://schemas.microsoft.com/office/powerpoint/2010/main" val="2602970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Nilani</a:t>
            </a:r>
          </a:p>
          <a:p>
            <a:endParaRPr lang="en-US" b="1" i="1" u="sng">
              <a:cs typeface="Calibri"/>
            </a:endParaRPr>
          </a:p>
          <a:p>
            <a:r>
              <a:rPr lang="en-US" b="1" i="1" u="sng">
                <a:cs typeface="Calibri"/>
              </a:rPr>
              <a:t>NOTE: Do not spend too much time presenting this slide given the similar content that will be shared by other working groups, but it is important to keep for reference.</a:t>
            </a:r>
            <a:endParaRPr lang="en-US"/>
          </a:p>
          <a:p>
            <a:endParaRPr lang="en-US">
              <a:cs typeface="Calibri"/>
            </a:endParaRPr>
          </a:p>
          <a:p>
            <a:r>
              <a:rPr lang="en-US">
                <a:cs typeface="Calibri"/>
              </a:rPr>
              <a:t>On this slide, we’re listing the overarching values that we found consensus in articulating as a part of a vision for a Global Queen’s community, and translating some of the values into actual actions or ways of moving forward. </a:t>
            </a:r>
          </a:p>
          <a:p>
            <a:endParaRPr lang="en-US">
              <a:cs typeface="Calibri"/>
            </a:endParaRPr>
          </a:p>
          <a:p>
            <a:r>
              <a:rPr lang="en-US" sz="1800">
                <a:effectLst/>
                <a:latin typeface="Calibri"/>
                <a:ea typeface="DengXian"/>
                <a:cs typeface="Calibri"/>
              </a:rPr>
              <a:t>It is important that Queen’s is transparent about these actions: one great way to build community is to make sure that people know what is going on and can be a part of it.</a:t>
            </a:r>
            <a:r>
              <a:rPr lang="en-US" sz="1800">
                <a:latin typeface="Calibri"/>
                <a:ea typeface="DengXian"/>
                <a:cs typeface="Calibri"/>
              </a:rPr>
              <a:t> </a:t>
            </a:r>
            <a:endParaRPr lang="en-US">
              <a:cs typeface="Calibri"/>
            </a:endParaRPr>
          </a:p>
          <a:p>
            <a:endParaRPr lang="en-US">
              <a:cs typeface="Calibri"/>
            </a:endParaRPr>
          </a:p>
          <a:p>
            <a:r>
              <a:rPr lang="en-US">
                <a:cs typeface="Calibri"/>
              </a:rPr>
              <a:t>Anti-racism in international education is not new but hasn’t been widely practiced. We need to put these two things together. </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latin typeface="+mj-lt"/>
              </a:rPr>
              <a:t>Recognizing the value and limitations of language in this project: </a:t>
            </a:r>
            <a:r>
              <a:rPr lang="en-CA" sz="1200" b="0">
                <a:latin typeface="+mj-lt"/>
              </a:rPr>
              <a:t>over the course of many deep conversations on epistemology, we have become even more acutely aware of the many ways in which terms, concepts and “values” can be interpreted and understood across contexts, languages and cultures. Part of the process of intercultural humility demands that we recognize the value of using appropriate language when we can, whilst recognizing the limitations of language in communicating certain values or concepts across communities. This also implies the value in other forms of language beyond words: </a:t>
            </a:r>
            <a:r>
              <a:rPr lang="en-US" sz="1800">
                <a:effectLst/>
                <a:latin typeface="Calibri"/>
                <a:ea typeface="DengXian"/>
                <a:cs typeface="Calibri"/>
              </a:rPr>
              <a:t>Visual arts </a:t>
            </a:r>
            <a:r>
              <a:rPr lang="en-US" sz="1800" err="1">
                <a:effectLst/>
                <a:latin typeface="Calibri"/>
                <a:ea typeface="DengXian"/>
                <a:cs typeface="Calibri"/>
              </a:rPr>
              <a:t>etc</a:t>
            </a:r>
            <a:r>
              <a:rPr lang="en-US" sz="1800">
                <a:effectLst/>
                <a:latin typeface="Calibri"/>
                <a:ea typeface="DengXian"/>
                <a:cs typeface="Calibri"/>
              </a:rPr>
              <a:t> propose other ways of communicating that are beyond or extra language.</a:t>
            </a:r>
          </a:p>
        </p:txBody>
      </p:sp>
      <p:sp>
        <p:nvSpPr>
          <p:cNvPr id="4" name="Slide Number Placeholder 3"/>
          <p:cNvSpPr>
            <a:spLocks noGrp="1"/>
          </p:cNvSpPr>
          <p:nvPr>
            <p:ph type="sldNum" sz="quarter" idx="10"/>
          </p:nvPr>
        </p:nvSpPr>
        <p:spPr/>
        <p:txBody>
          <a:bodyPr/>
          <a:lstStyle/>
          <a:p>
            <a:fld id="{3F291B73-9745-4AF8-9BCF-83B1D725FE36}" type="slidenum">
              <a:rPr lang="en-US" smtClean="0"/>
              <a:t>32</a:t>
            </a:fld>
            <a:endParaRPr lang="en-US"/>
          </a:p>
        </p:txBody>
      </p:sp>
    </p:spTree>
    <p:extLst>
      <p:ext uri="{BB962C8B-B14F-4D97-AF65-F5344CB8AC3E}">
        <p14:creationId xmlns:p14="http://schemas.microsoft.com/office/powerpoint/2010/main" val="3447920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Sultan</a:t>
            </a:r>
          </a:p>
          <a:p>
            <a:endParaRPr lang="en-US">
              <a:cs typeface="Calibri"/>
            </a:endParaRPr>
          </a:p>
          <a:p>
            <a:r>
              <a:rPr lang="en-US">
                <a:cs typeface="Calibri"/>
              </a:rPr>
              <a:t>Embedding these values</a:t>
            </a:r>
            <a:endParaRPr lang="en-US"/>
          </a:p>
          <a:p>
            <a:pPr marL="171450" indent="-171450">
              <a:buFontTx/>
              <a:buChar char="-"/>
            </a:pPr>
            <a:r>
              <a:rPr lang="en-US">
                <a:cs typeface="Calibri"/>
              </a:rPr>
              <a:t>By porous education between all community members</a:t>
            </a:r>
          </a:p>
          <a:p>
            <a:pPr marL="171450" indent="-171450">
              <a:buFontTx/>
              <a:buChar char="-"/>
            </a:pPr>
            <a:r>
              <a:rPr lang="en-US">
                <a:cs typeface="Calibri"/>
              </a:rPr>
              <a:t>Commitment to engagement with anti-racism and equity work</a:t>
            </a:r>
          </a:p>
          <a:p>
            <a:pPr marL="171450" indent="-171450">
              <a:buFontTx/>
              <a:buChar char="-"/>
            </a:pPr>
            <a:endParaRPr lang="en-US">
              <a:cs typeface="Calibri"/>
            </a:endParaRPr>
          </a:p>
          <a:p>
            <a:pPr marL="0" indent="0">
              <a:buFontTx/>
              <a:buNone/>
            </a:pPr>
            <a:r>
              <a:rPr lang="en-US">
                <a:cs typeface="Calibri"/>
              </a:rPr>
              <a:t>Cultural humility personally and institutionally</a:t>
            </a:r>
          </a:p>
          <a:p>
            <a:pPr marL="171450" indent="-171450">
              <a:buFontTx/>
              <a:buChar char="-"/>
            </a:pPr>
            <a:r>
              <a:rPr lang="en-US">
                <a:cs typeface="Calibri"/>
              </a:rPr>
              <a:t>Respecting and validating diversity of knowledge systems</a:t>
            </a:r>
          </a:p>
          <a:p>
            <a:pPr marL="171450" indent="-171450">
              <a:buFontTx/>
              <a:buChar char="-"/>
            </a:pPr>
            <a:r>
              <a:rPr lang="en-US">
                <a:cs typeface="Calibri"/>
              </a:rPr>
              <a:t>Be willing to </a:t>
            </a:r>
            <a:r>
              <a:rPr lang="en-US" err="1">
                <a:cs typeface="Calibri"/>
              </a:rPr>
              <a:t>decentre</a:t>
            </a:r>
            <a:r>
              <a:rPr lang="en-US">
                <a:cs typeface="Calibri"/>
              </a:rPr>
              <a:t> yourself, </a:t>
            </a:r>
            <a:r>
              <a:rPr lang="en-US" err="1">
                <a:cs typeface="Calibri"/>
              </a:rPr>
              <a:t>decentre</a:t>
            </a:r>
            <a:r>
              <a:rPr lang="en-US">
                <a:cs typeface="Calibri"/>
              </a:rPr>
              <a:t> Eurocentricity</a:t>
            </a:r>
          </a:p>
          <a:p>
            <a:pPr marL="171450" indent="-171450">
              <a:buFontTx/>
              <a:buChar char="-"/>
            </a:pPr>
            <a:r>
              <a:rPr lang="en-US">
                <a:cs typeface="Calibri"/>
              </a:rPr>
              <a:t>Centre needs of students.</a:t>
            </a:r>
          </a:p>
          <a:p>
            <a:pPr marL="171450" indent="-171450">
              <a:buFontTx/>
              <a:buChar char="-"/>
            </a:pPr>
            <a:r>
              <a:rPr lang="en-US">
                <a:cs typeface="Calibri"/>
              </a:rPr>
              <a:t>Being accountable and being open to critical feedback, and be willing to engage with it.</a:t>
            </a:r>
          </a:p>
          <a:p>
            <a:pPr marL="171450" indent="-171450">
              <a:buFontTx/>
              <a:buChar char="-"/>
            </a:pPr>
            <a:endParaRPr lang="en-US">
              <a:cs typeface="Calibri"/>
            </a:endParaRPr>
          </a:p>
          <a:p>
            <a:pPr marL="0" indent="0">
              <a:buFontTx/>
              <a:buNone/>
            </a:pPr>
            <a:r>
              <a:rPr lang="en-US">
                <a:cs typeface="Calibri"/>
              </a:rPr>
              <a:t>Pluralistic community building</a:t>
            </a:r>
          </a:p>
          <a:p>
            <a:pPr marL="171450" indent="-171450">
              <a:buFontTx/>
              <a:buChar char="-"/>
            </a:pPr>
            <a:r>
              <a:rPr lang="en-US">
                <a:cs typeface="Calibri"/>
              </a:rPr>
              <a:t>By applying all of the above, but recognizing this as an active and ongoing process.</a:t>
            </a:r>
          </a:p>
          <a:p>
            <a:pPr marL="171450" indent="-171450">
              <a:buFontTx/>
              <a:buChar char="-"/>
            </a:pPr>
            <a:r>
              <a:rPr lang="en-US">
                <a:cs typeface="Calibri"/>
              </a:rPr>
              <a:t>Continuous learning.</a:t>
            </a:r>
          </a:p>
          <a:p>
            <a:pPr marL="171450" indent="-171450">
              <a:buFontTx/>
              <a:buChar char="-"/>
            </a:pPr>
            <a:r>
              <a:rPr lang="en-US">
                <a:cs typeface="Calibri"/>
              </a:rPr>
              <a:t>Support for initiatives that bolster our values. Rejection of things that are contrary to our values.</a:t>
            </a:r>
          </a:p>
          <a:p>
            <a:pPr marL="0" indent="0">
              <a:buFontTx/>
              <a:buNone/>
            </a:pPr>
            <a:endParaRPr lang="en-US">
              <a:cs typeface="Calibri"/>
            </a:endParaRPr>
          </a:p>
          <a:p>
            <a:pPr marL="171450" indent="-171450">
              <a:buFontTx/>
              <a:buChar char="-"/>
            </a:pPr>
            <a:endParaRPr lang="en-US">
              <a:cs typeface="Calibri"/>
            </a:endParaRPr>
          </a:p>
          <a:p>
            <a:pPr marL="171450" indent="-171450">
              <a:buFontTx/>
              <a:buChar char="-"/>
            </a:pPr>
            <a:r>
              <a:rPr lang="en-US">
                <a:cs typeface="Calibri"/>
              </a:rPr>
              <a:t>RECOMMEND an implementation committee for </a:t>
            </a:r>
            <a:r>
              <a:rPr lang="en-US" err="1">
                <a:cs typeface="Calibri"/>
              </a:rPr>
              <a:t>IaH</a:t>
            </a:r>
            <a:r>
              <a:rPr lang="en-US">
                <a:cs typeface="Calibri"/>
              </a:rPr>
              <a:t>. </a:t>
            </a:r>
          </a:p>
          <a:p>
            <a:pPr marL="171450" indent="-171450">
              <a:buFontTx/>
              <a:buChar char="-"/>
            </a:pPr>
            <a:r>
              <a:rPr lang="en-US">
                <a:cs typeface="Calibri"/>
              </a:rPr>
              <a:t>Student consultation. Getting people from relevant/interested AMS and AMS-affiliated clubs together. Club-related conversation &amp; extra-curricular.</a:t>
            </a:r>
          </a:p>
          <a:p>
            <a:pPr marL="171450" indent="-171450">
              <a:buFontTx/>
              <a:buChar char="-"/>
            </a:pPr>
            <a:r>
              <a:rPr lang="en-US">
                <a:cs typeface="Calibri"/>
              </a:rPr>
              <a:t>Then move into community consultation. </a:t>
            </a:r>
          </a:p>
        </p:txBody>
      </p:sp>
      <p:sp>
        <p:nvSpPr>
          <p:cNvPr id="4" name="Slide Number Placeholder 3"/>
          <p:cNvSpPr>
            <a:spLocks noGrp="1"/>
          </p:cNvSpPr>
          <p:nvPr>
            <p:ph type="sldNum" sz="quarter" idx="10"/>
          </p:nvPr>
        </p:nvSpPr>
        <p:spPr/>
        <p:txBody>
          <a:bodyPr/>
          <a:lstStyle/>
          <a:p>
            <a:fld id="{3F291B73-9745-4AF8-9BCF-83B1D725FE36}" type="slidenum">
              <a:rPr lang="en-US" smtClean="0"/>
              <a:t>33</a:t>
            </a:fld>
            <a:endParaRPr lang="en-US"/>
          </a:p>
        </p:txBody>
      </p:sp>
    </p:spTree>
    <p:extLst>
      <p:ext uri="{BB962C8B-B14F-4D97-AF65-F5344CB8AC3E}">
        <p14:creationId xmlns:p14="http://schemas.microsoft.com/office/powerpoint/2010/main" val="579207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Calibri" panose="020F0502020204030204" pitchFamily="34" charset="0"/>
                <a:cs typeface="Calibri"/>
              </a:rPr>
              <a:t>Sultan</a:t>
            </a:r>
          </a:p>
          <a:p>
            <a:pPr>
              <a:defRPr/>
            </a:pPr>
            <a:endParaRPr lang="en-US">
              <a:latin typeface="Calibri"/>
              <a:ea typeface="Calibri" panose="020F0502020204030204" pitchFamily="34" charset="0"/>
              <a:cs typeface="Calibri"/>
            </a:endParaRPr>
          </a:p>
          <a:p>
            <a:pPr marL="0" marR="0" lvl="0" indent="0" algn="l" defTabSz="914400">
              <a:lnSpc>
                <a:spcPct val="100000"/>
              </a:lnSpc>
              <a:spcBef>
                <a:spcPts val="0"/>
              </a:spcBef>
              <a:spcAft>
                <a:spcPts val="0"/>
              </a:spcAft>
              <a:buClrTx/>
              <a:buSzTx/>
              <a:buFontTx/>
              <a:buNone/>
              <a:tabLst/>
              <a:defRPr/>
            </a:pPr>
            <a:r>
              <a:rPr lang="en-US" sz="1200">
                <a:effectLst/>
                <a:latin typeface="Calibri"/>
                <a:ea typeface="Calibri" panose="020F0502020204030204" pitchFamily="34" charset="0"/>
                <a:cs typeface="Calibri"/>
              </a:rPr>
              <a:t>This group spent much of its time thoughtfully engaged in necessary questions around the very concept and purpose of “international at home” at Queen’s – as it was in the past, and what it could be in the future. By deconstructing “international at home” so thoroughly, we have found that we may be unlocking a new opportunity to use this concept as a guiding framework for fostering the principles and values in our community that we have articulated on the last couple of slides.</a:t>
            </a:r>
          </a:p>
          <a:p>
            <a:pPr marL="0" marR="0" lvl="0" indent="0" algn="l" defTabSz="914400">
              <a:lnSpc>
                <a:spcPct val="100000"/>
              </a:lnSpc>
              <a:spcBef>
                <a:spcPts val="0"/>
              </a:spcBef>
              <a:spcAft>
                <a:spcPts val="0"/>
              </a:spcAft>
              <a:buClrTx/>
              <a:buSzTx/>
              <a:buFontTx/>
              <a:buNone/>
              <a:tabLst/>
              <a:defRPr/>
            </a:pPr>
            <a:endParaRPr lang="en-US" sz="1200">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a:ea typeface="Calibri" panose="020F0502020204030204" pitchFamily="34" charset="0"/>
                <a:cs typeface="Calibri"/>
              </a:rPr>
              <a:t>There is work to do to continue reconstructing what it is we mean by “international at home” at Queen’s, and this slide gives a taster of where this idea could go. We have begun to ask ourselves what these principles and values might look like when we begin to engage with our community partners in this vision. What might potential next steps be? How could we begin to animate these values?</a:t>
            </a:r>
          </a:p>
          <a:p>
            <a:pPr marL="0" marR="0" lvl="0" indent="0" algn="l" defTabSz="914400">
              <a:lnSpc>
                <a:spcPct val="100000"/>
              </a:lnSpc>
              <a:spcBef>
                <a:spcPts val="0"/>
              </a:spcBef>
              <a:spcAft>
                <a:spcPts val="0"/>
              </a:spcAft>
              <a:buClrTx/>
              <a:buSzTx/>
              <a:buFontTx/>
              <a:buNone/>
              <a:tabLst/>
              <a:defRPr/>
            </a:pPr>
            <a:endParaRPr lang="en-US" sz="1200">
              <a:effectLst/>
              <a:latin typeface="Calibri"/>
              <a:ea typeface="Calibri" panose="020F0502020204030204" pitchFamily="34" charset="0"/>
              <a:cs typeface="Calibri"/>
            </a:endParaRPr>
          </a:p>
          <a:p>
            <a:pPr marL="0" lvl="0" indent="0">
              <a:lnSpc>
                <a:spcPct val="105000"/>
              </a:lnSpc>
              <a:buFont typeface="+mj-lt"/>
              <a:buNone/>
            </a:pPr>
            <a:r>
              <a:rPr lang="en-US" sz="1200">
                <a:effectLst/>
                <a:latin typeface="Calibri" panose="020F0502020204030204" pitchFamily="34" charset="0"/>
                <a:ea typeface="Calibri" panose="020F0502020204030204" pitchFamily="34" charset="0"/>
              </a:rPr>
              <a:t>1. Clubs and student associations</a:t>
            </a:r>
            <a:endParaRPr lang="en-GB" sz="1200" i="1">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rPr>
              <a:t>These groups are critical to developing and implementing a new international at home concept, but are often burdened with the task of creating a pluralistic community for the administration.</a:t>
            </a:r>
            <a:endParaRPr lang="en-GB" sz="120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5000"/>
              </a:lnSpc>
              <a:spcBef>
                <a:spcPts val="0"/>
              </a:spcBef>
              <a:spcAft>
                <a:spcPts val="800"/>
              </a:spcAft>
              <a:buClrTx/>
              <a:buSzTx/>
              <a:buFont typeface="Symbol" panose="05050102010706020507" pitchFamily="18" charset="2"/>
              <a:buChar char=""/>
              <a:tabLst/>
              <a:defRPr/>
            </a:pPr>
            <a:r>
              <a:rPr lang="en-US" sz="1200">
                <a:effectLst/>
                <a:latin typeface="Calibri"/>
                <a:ea typeface="Calibri" panose="020F0502020204030204" pitchFamily="34" charset="0"/>
                <a:cs typeface="Calibri"/>
              </a:rPr>
              <a:t>A stronger relationship built on values of reciprocity needs to be built with these groups to determine how university administration can work with those groups more equitably and support them the way they want to be supported. </a:t>
            </a:r>
            <a:r>
              <a:rPr lang="en-US" sz="1800">
                <a:effectLst/>
                <a:latin typeface="Calibri"/>
                <a:ea typeface="DengXian"/>
                <a:cs typeface="Calibri"/>
              </a:rPr>
              <a:t>Sometimes there is an assumption that students will do work unpaid. </a:t>
            </a:r>
          </a:p>
          <a:p>
            <a:pPr marL="342900" marR="0" lvl="0" indent="-342900" algn="l" defTabSz="914400" rtl="0" eaLnBrk="1" fontAlgn="auto" latinLnBrk="0" hangingPunct="1">
              <a:lnSpc>
                <a:spcPct val="105000"/>
              </a:lnSpc>
              <a:spcBef>
                <a:spcPts val="0"/>
              </a:spcBef>
              <a:spcAft>
                <a:spcPts val="800"/>
              </a:spcAft>
              <a:buClrTx/>
              <a:buSzTx/>
              <a:buFont typeface="Symbol" panose="05050102010706020507" pitchFamily="18" charset="2"/>
              <a:buChar char=""/>
              <a:tabLst/>
              <a:defRPr/>
            </a:pPr>
            <a:r>
              <a:rPr lang="en-US" sz="1800">
                <a:effectLst/>
                <a:latin typeface="Calibri"/>
                <a:ea typeface="DengXian"/>
                <a:cs typeface="Calibri"/>
              </a:rPr>
              <a:t>Is there value in making a distinction between hobbyist clubs and identity clubs?</a:t>
            </a:r>
          </a:p>
          <a:p>
            <a:pPr marL="342900" marR="0" lvl="0" indent="-342900" algn="l" defTabSz="914400" rtl="0" eaLnBrk="1" fontAlgn="auto" latinLnBrk="0" hangingPunct="1">
              <a:lnSpc>
                <a:spcPct val="105000"/>
              </a:lnSpc>
              <a:spcBef>
                <a:spcPts val="0"/>
              </a:spcBef>
              <a:spcAft>
                <a:spcPts val="800"/>
              </a:spcAft>
              <a:buClrTx/>
              <a:buSzTx/>
              <a:buFont typeface="Symbol" panose="05050102010706020507" pitchFamily="18" charset="2"/>
              <a:buChar char=""/>
              <a:tabLst/>
              <a:defRPr/>
            </a:pPr>
            <a:r>
              <a:rPr lang="en-US" sz="1800">
                <a:effectLst/>
                <a:latin typeface="Calibri"/>
                <a:ea typeface="DengXian"/>
                <a:cs typeface="Calibri"/>
              </a:rPr>
              <a:t>Resources for those clubs so they are not taking on unpaid </a:t>
            </a:r>
            <a:r>
              <a:rPr lang="en-US" sz="1800" err="1">
                <a:effectLst/>
                <a:latin typeface="Calibri"/>
                <a:ea typeface="DengXian"/>
                <a:cs typeface="Calibri"/>
              </a:rPr>
              <a:t>labour</a:t>
            </a:r>
            <a:r>
              <a:rPr lang="en-US" sz="1800">
                <a:effectLst/>
                <a:latin typeface="Calibri"/>
                <a:ea typeface="DengXian"/>
                <a:cs typeface="Calibri"/>
              </a:rPr>
              <a:t> to do this work (endowed gift that provides resources </a:t>
            </a:r>
            <a:r>
              <a:rPr lang="en-US" sz="1800" err="1">
                <a:effectLst/>
                <a:latin typeface="Calibri"/>
                <a:ea typeface="DengXian"/>
                <a:cs typeface="Calibri"/>
              </a:rPr>
              <a:t>etc</a:t>
            </a:r>
            <a:r>
              <a:rPr lang="en-US" sz="1800">
                <a:effectLst/>
                <a:latin typeface="Calibri"/>
                <a:ea typeface="DengXian"/>
                <a:cs typeface="Calibri"/>
              </a:rPr>
              <a:t>).</a:t>
            </a:r>
          </a:p>
          <a:p>
            <a:pPr marL="342900" marR="0" lvl="0" indent="-342900" algn="l" defTabSz="914400" rtl="0" eaLnBrk="1" fontAlgn="auto" latinLnBrk="0" hangingPunct="1">
              <a:lnSpc>
                <a:spcPct val="105000"/>
              </a:lnSpc>
              <a:spcBef>
                <a:spcPts val="0"/>
              </a:spcBef>
              <a:spcAft>
                <a:spcPts val="800"/>
              </a:spcAft>
              <a:buClrTx/>
              <a:buSzTx/>
              <a:buFont typeface="Symbol" panose="05050102010706020507" pitchFamily="18" charset="2"/>
              <a:buChar char=""/>
              <a:tabLst/>
              <a:defRPr/>
            </a:pPr>
            <a:r>
              <a:rPr lang="en-US" sz="1800">
                <a:effectLst/>
                <a:latin typeface="Calibri" panose="020F0502020204030204" pitchFamily="34" charset="0"/>
                <a:ea typeface="DengXian" panose="02010600030101010101" pitchFamily="2" charset="-122"/>
                <a:cs typeface="Times New Roman" panose="02020603050405020304" pitchFamily="18" charset="0"/>
              </a:rPr>
              <a:t>Accountability and transparency: how we can build a transparent and accountable system to allow all of us know what is going on. Better communication channels to other student associations as well. How see the progress. </a:t>
            </a:r>
            <a:endParaRPr lang="en-GB" sz="1200">
              <a:effectLst/>
              <a:latin typeface="Calibri" panose="020F0502020204030204" pitchFamily="34" charset="0"/>
              <a:ea typeface="Calibri" panose="020F0502020204030204" pitchFamily="34" charset="0"/>
            </a:endParaRPr>
          </a:p>
          <a:p>
            <a:r>
              <a:rPr lang="en-US" sz="1200">
                <a:effectLst/>
                <a:latin typeface="Calibri"/>
                <a:ea typeface="Calibri" panose="020F0502020204030204" pitchFamily="34" charset="0"/>
                <a:cs typeface="Calibri"/>
              </a:rPr>
              <a:t> </a:t>
            </a:r>
            <a:endParaRPr lang="en-GB" sz="1200">
              <a:effectLst/>
              <a:latin typeface="Calibri"/>
              <a:ea typeface="Calibri" panose="020F0502020204030204" pitchFamily="34" charset="0"/>
              <a:cs typeface="Calibri"/>
            </a:endParaRPr>
          </a:p>
          <a:p>
            <a:pPr marL="0" lvl="0" indent="0">
              <a:lnSpc>
                <a:spcPct val="105000"/>
              </a:lnSpc>
              <a:buFont typeface="+mj-lt"/>
              <a:buNone/>
            </a:pPr>
            <a:r>
              <a:rPr lang="en-US" sz="1200">
                <a:effectLst/>
                <a:latin typeface="Calibri" panose="020F0502020204030204" pitchFamily="34" charset="0"/>
                <a:ea typeface="Calibri" panose="020F0502020204030204" pitchFamily="34" charset="0"/>
              </a:rPr>
              <a:t>2. Anti-racism and inter-cultural awareness and humility training </a:t>
            </a:r>
            <a:endParaRPr lang="en-GB" sz="120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rPr>
              <a:t>Both are important but one should not replace the other</a:t>
            </a:r>
            <a:endParaRPr lang="en-GB" sz="12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rPr>
              <a:t>Recognizing the necessity of anti-racism and cultural humility training and ongoing practice within international education practice and for the general health of the community. Ensuring we see and build connections between those doing equity work and those whose practice depends on it.</a:t>
            </a:r>
          </a:p>
          <a:p>
            <a:pPr marL="0" lvl="0" indent="0">
              <a:lnSpc>
                <a:spcPct val="105000"/>
              </a:lnSpc>
              <a:spcAft>
                <a:spcPts val="800"/>
              </a:spcAft>
              <a:buFont typeface="Symbol" panose="05050102010706020507" pitchFamily="18" charset="2"/>
              <a:buNone/>
            </a:pPr>
            <a:endParaRPr lang="en-GB" sz="1200">
              <a:effectLst/>
              <a:latin typeface="Calibri" panose="020F0502020204030204" pitchFamily="34" charset="0"/>
              <a:ea typeface="Calibri" panose="020F0502020204030204" pitchFamily="34" charset="0"/>
            </a:endParaRPr>
          </a:p>
          <a:p>
            <a:pPr marL="0" lvl="0" indent="0">
              <a:lnSpc>
                <a:spcPct val="105000"/>
              </a:lnSpc>
              <a:spcAft>
                <a:spcPts val="800"/>
              </a:spcAft>
              <a:buFont typeface="+mj-lt"/>
              <a:buNone/>
            </a:pPr>
            <a:r>
              <a:rPr lang="en-US" sz="1200">
                <a:effectLst/>
                <a:latin typeface="Calibri" panose="020F0502020204030204" pitchFamily="34" charset="0"/>
                <a:ea typeface="Calibri" panose="020F0502020204030204" pitchFamily="34" charset="0"/>
              </a:rPr>
              <a:t>3. SDGs as a way to focus impact of International at Home</a:t>
            </a:r>
          </a:p>
          <a:p>
            <a:pPr marL="171450" marR="0" lvl="0" indent="-171450" algn="l" defTabSz="914400" rtl="0" eaLnBrk="1" fontAlgn="auto" latinLnBrk="0" hangingPunct="1">
              <a:lnSpc>
                <a:spcPct val="105000"/>
              </a:lnSpc>
              <a:spcBef>
                <a:spcPts val="0"/>
              </a:spcBef>
              <a:spcAft>
                <a:spcPts val="800"/>
              </a:spcAft>
              <a:buClrTx/>
              <a:buSzTx/>
              <a:buFont typeface="Arial" panose="020B0604020202020204" pitchFamily="34" charset="0"/>
              <a:buChar char="•"/>
              <a:tabLst/>
              <a:defRPr/>
            </a:pPr>
            <a:r>
              <a:rPr lang="en-US" b="0" i="0">
                <a:solidFill>
                  <a:srgbClr val="373D3F"/>
                </a:solidFill>
                <a:effectLst/>
                <a:latin typeface="Lora"/>
              </a:rPr>
              <a:t>The 17 SDGs are a series of interconnected and synergistic global targets that together could provide a framework around which to focus our vision for a globally engaged community. </a:t>
            </a:r>
            <a:r>
              <a:rPr lang="en-CA" sz="1200" b="0">
                <a:latin typeface="+mj-lt"/>
                <a:ea typeface="Calibri" panose="020F0502020204030204" pitchFamily="34" charset="0"/>
                <a:cs typeface="Times New Roman" panose="02020603050405020304" pitchFamily="18" charset="0"/>
              </a:rPr>
              <a:t>The SDGs enable us to understand our activities in terms of their community impact – both local and global. As Queen’s begins to engage with these goals, a strategy for international at home could leverage the embedding of the SDGs across campus by building on the increased consciousness of Queen’s renewed commitment to </a:t>
            </a:r>
            <a:r>
              <a:rPr lang="en-CA" sz="1200" b="0" i="1">
                <a:latin typeface="+mj-lt"/>
                <a:ea typeface="Calibri" panose="020F0502020204030204" pitchFamily="34" charset="0"/>
                <a:cs typeface="Times New Roman" panose="02020603050405020304" pitchFamily="18" charset="0"/>
              </a:rPr>
              <a:t>impact.</a:t>
            </a:r>
            <a:endParaRPr lang="en-GB" sz="1200">
              <a:effectLst/>
              <a:latin typeface="Calibri" panose="020F0502020204030204" pitchFamily="34" charset="0"/>
              <a:ea typeface="Calibri" panose="020F0502020204030204" pitchFamily="34" charset="0"/>
            </a:endParaRPr>
          </a:p>
          <a:p>
            <a:endParaRPr lang="en-US" baseline="0">
              <a:cs typeface="Calibri"/>
            </a:endParaRPr>
          </a:p>
          <a:p>
            <a:r>
              <a:rPr lang="en-US" baseline="0">
                <a:cs typeface="Calibri"/>
              </a:rPr>
              <a:t>4. Utilizing arts initiatives</a:t>
            </a:r>
          </a:p>
          <a:p>
            <a:pPr marL="285750" indent="-285750">
              <a:buFont typeface="Arial" panose="020B0604020202020204" pitchFamily="34" charset="0"/>
              <a:buChar char="•"/>
            </a:pPr>
            <a:r>
              <a:rPr lang="en-US" sz="1800">
                <a:solidFill>
                  <a:srgbClr val="2F5496"/>
                </a:solidFill>
                <a:effectLst/>
                <a:latin typeface="Tw Cen MT"/>
                <a:ea typeface="Calibri" panose="020F0502020204030204" pitchFamily="34" charset="0"/>
              </a:rPr>
              <a:t>Recognizing and utilizing the university’s arts and cultural output as a vehicle for fostering cultural competency, humility, and reciprocity.</a:t>
            </a:r>
            <a:r>
              <a:rPr lang="en-GB" sz="1800">
                <a:solidFill>
                  <a:schemeClr val="tx1"/>
                </a:solidFill>
                <a:effectLst/>
                <a:latin typeface="Calibri"/>
                <a:ea typeface="Calibri" panose="020F0502020204030204" pitchFamily="34" charset="0"/>
                <a:cs typeface="Calibri"/>
              </a:rPr>
              <a:t> </a:t>
            </a:r>
            <a:r>
              <a:rPr lang="en-US" sz="1800">
                <a:solidFill>
                  <a:srgbClr val="2F5496"/>
                </a:solidFill>
                <a:effectLst/>
                <a:latin typeface="Tw Cen MT"/>
                <a:ea typeface="Calibri" panose="020F0502020204030204" pitchFamily="34" charset="0"/>
              </a:rPr>
              <a:t>The arts are an essential expression of different cultures and can mirror what is happening in society, as well as offering another “language” of expression for community members.</a:t>
            </a:r>
            <a:endParaRPr lang="en-GB" sz="1800">
              <a:effectLst/>
              <a:latin typeface="Tw Cen MT"/>
              <a:ea typeface="Calibri" panose="020F0502020204030204" pitchFamily="34" charset="0"/>
            </a:endParaRPr>
          </a:p>
          <a:p>
            <a:pPr marL="457200" lvl="1" indent="0">
              <a:buFont typeface="Arial" panose="020B0604020202020204" pitchFamily="34" charset="0"/>
              <a:buNone/>
            </a:pPr>
            <a:endParaRPr lang="en-CA">
              <a:latin typeface="+mj-lt"/>
            </a:endParaRPr>
          </a:p>
          <a:p>
            <a:r>
              <a:rPr lang="en-CA">
                <a:solidFill>
                  <a:srgbClr val="C00000"/>
                </a:solidFill>
                <a:latin typeface="+mj-lt"/>
              </a:rPr>
              <a:t>5. Enhancing global education at the BISC</a:t>
            </a:r>
          </a:p>
          <a:p>
            <a:pPr marL="171450" indent="-171450">
              <a:buFont typeface="Arial" panose="020B0604020202020204" pitchFamily="34" charset="0"/>
              <a:buChar char="•"/>
            </a:pPr>
            <a:r>
              <a:rPr lang="en-CA">
                <a:solidFill>
                  <a:srgbClr val="C00000"/>
                </a:solidFill>
                <a:latin typeface="+mj-lt"/>
              </a:rPr>
              <a:t>The BISC already offers a unique experience to its students – experiential , cross-continental education within a (relatively) small community. This can be enhanced further by unlocking the potential for the BISC as a site for future </a:t>
            </a:r>
            <a:r>
              <a:rPr lang="en-CA" err="1">
                <a:solidFill>
                  <a:srgbClr val="C00000"/>
                </a:solidFill>
                <a:latin typeface="+mj-lt"/>
              </a:rPr>
              <a:t>Matariki</a:t>
            </a:r>
            <a:r>
              <a:rPr lang="en-CA">
                <a:solidFill>
                  <a:srgbClr val="C00000"/>
                </a:solidFill>
                <a:latin typeface="+mj-lt"/>
              </a:rPr>
              <a:t> Network initiatives, including a proposed SDG Student Mobility Program.</a:t>
            </a:r>
          </a:p>
          <a:p>
            <a:endParaRPr lang="en-CA">
              <a:solidFill>
                <a:srgbClr val="C00000"/>
              </a:solidFill>
              <a:latin typeface="+mj-lt"/>
            </a:endParaRPr>
          </a:p>
          <a:p>
            <a:r>
              <a:rPr lang="en-CA">
                <a:solidFill>
                  <a:srgbClr val="C00000"/>
                </a:solidFill>
                <a:latin typeface="+mj-lt"/>
              </a:rPr>
              <a:t>6. Engaging with partners in our broader community Kingston and beyond</a:t>
            </a:r>
          </a:p>
          <a:p>
            <a:pPr marL="171450" indent="-171450">
              <a:buFont typeface="Arial" panose="020B0604020202020204" pitchFamily="34" charset="0"/>
              <a:buChar char="•"/>
            </a:pPr>
            <a:r>
              <a:rPr lang="en-CA">
                <a:latin typeface="+mj-lt"/>
              </a:rPr>
              <a:t>Recognizing that Queen’s is a part of a broader community and working to build reciprocal relationships that help embed these values outside of the classroom and in Kingston, </a:t>
            </a:r>
            <a:r>
              <a:rPr lang="en-CA" err="1">
                <a:latin typeface="+mj-lt"/>
              </a:rPr>
              <a:t>Herstmonceux</a:t>
            </a:r>
            <a:r>
              <a:rPr lang="en-CA">
                <a:latin typeface="+mj-lt"/>
              </a:rPr>
              <a:t> and beyond.</a:t>
            </a:r>
          </a:p>
          <a:p>
            <a:pPr marL="171450" indent="-171450">
              <a:buFont typeface="Arial" panose="020B0604020202020204" pitchFamily="34" charset="0"/>
              <a:buChar char="•"/>
            </a:pPr>
            <a:r>
              <a:rPr lang="en-CA">
                <a:latin typeface="+mj-lt"/>
              </a:rPr>
              <a:t>We can also look internationally for these partnerships: there are fantastic opportunities to engage more deeply with the scholars of the Karta Initiative program, for example. Not only could raising awareness of the potential of these opportunities demonstrate our commitment to fostering a responsible, globally engaged community, but it is also necessary for building rapport with and between student communities.</a:t>
            </a:r>
            <a:endParaRPr lang="en-US" b="1" baseline="0">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34</a:t>
            </a:fld>
            <a:endParaRPr lang="en-US"/>
          </a:p>
        </p:txBody>
      </p:sp>
    </p:spTree>
    <p:extLst>
      <p:ext uri="{BB962C8B-B14F-4D97-AF65-F5344CB8AC3E}">
        <p14:creationId xmlns:p14="http://schemas.microsoft.com/office/powerpoint/2010/main" val="2977853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err="1">
                <a:cs typeface="Calibri"/>
              </a:rPr>
              <a:t>Marli</a:t>
            </a:r>
            <a:endParaRPr lang="en-CA"/>
          </a:p>
          <a:p>
            <a:endParaRPr lang="en-CA"/>
          </a:p>
          <a:p>
            <a:r>
              <a:rPr lang="en-CA"/>
              <a:t>As a working group, we have thoroughly deconstructed our old understanding of the term “international at home,” and have begun to reimagine it as a foundational term upon which to build the pillars of a new international strategy.</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rgbClr val="002E5F"/>
                </a:solidFill>
                <a:latin typeface="Aharoni" panose="02010803020104030203" pitchFamily="2" charset="-79"/>
                <a:cs typeface="Aharoni" panose="02010803020104030203" pitchFamily="2" charset="-79"/>
              </a:rPr>
              <a:t>We are expressing a bold vision for a global, pluralistic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b="1">
              <a:solidFill>
                <a:srgbClr val="002E5F"/>
              </a:solidFill>
              <a:effectLst/>
              <a:latin typeface="Aharoni" panose="02010803020104030203" pitchFamily="2" charset="-79"/>
              <a:ea typeface="Calibri" panose="020F0502020204030204" pitchFamily="34" charset="0"/>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solidFill>
                  <a:srgbClr val="000000"/>
                </a:solidFill>
                <a:effectLst/>
                <a:latin typeface="Calibri"/>
                <a:ea typeface="Calibri" panose="020F0502020204030204" pitchFamily="34" charset="0"/>
                <a:cs typeface="Calibri"/>
              </a:rPr>
              <a:t>But by reframing “international at home” as a new foundation that infuses every part of our international strategy rather than a pillar of a strategy with specific objectives attached to it, </a:t>
            </a:r>
            <a:r>
              <a:rPr lang="en-CA" sz="1800" b="1">
                <a:solidFill>
                  <a:srgbClr val="000000"/>
                </a:solidFill>
                <a:effectLst/>
                <a:latin typeface="Calibri"/>
                <a:ea typeface="Calibri" panose="020F0502020204030204" pitchFamily="34" charset="0"/>
                <a:cs typeface="Calibri"/>
              </a:rPr>
              <a:t>h</a:t>
            </a:r>
            <a:r>
              <a:rPr lang="en-US" sz="4000" b="1">
                <a:solidFill>
                  <a:srgbClr val="002E5F"/>
                </a:solidFill>
                <a:effectLst/>
                <a:latin typeface="Aharoni" panose="02010803020104030203" pitchFamily="2" charset="-79"/>
                <a:cs typeface="Aharoni" panose="02010803020104030203" pitchFamily="2" charset="-79"/>
              </a:rPr>
              <a:t>ow do we ensure that this bold vision translates into change on the ground for which we are all accountable? </a:t>
            </a:r>
          </a:p>
          <a:p>
            <a:endParaRPr lang="en-CA"/>
          </a:p>
          <a:p>
            <a:r>
              <a:rPr lang="en-CA">
                <a:cs typeface="Calibri"/>
              </a:rPr>
              <a:t>We have thoroughly deconstructed the term “international at home” and begun to establish a bold new set of guiding principles for what this term could mean at Queen’s in the future. We’re excited by the potential that has been unearthed through conversations in this working group, and look forward to taking these conversations to the next step.</a:t>
            </a:r>
          </a:p>
        </p:txBody>
      </p:sp>
      <p:sp>
        <p:nvSpPr>
          <p:cNvPr id="4" name="Slide Number Placeholder 3"/>
          <p:cNvSpPr>
            <a:spLocks noGrp="1"/>
          </p:cNvSpPr>
          <p:nvPr>
            <p:ph type="sldNum" sz="quarter" idx="5"/>
          </p:nvPr>
        </p:nvSpPr>
        <p:spPr/>
        <p:txBody>
          <a:bodyPr/>
          <a:lstStyle/>
          <a:p>
            <a:fld id="{3F291B73-9745-4AF8-9BCF-83B1D725FE36}" type="slidenum">
              <a:rPr lang="en-US" smtClean="0"/>
              <a:t>35</a:t>
            </a:fld>
            <a:endParaRPr lang="en-US"/>
          </a:p>
        </p:txBody>
      </p:sp>
    </p:spTree>
    <p:extLst>
      <p:ext uri="{BB962C8B-B14F-4D97-AF65-F5344CB8AC3E}">
        <p14:creationId xmlns:p14="http://schemas.microsoft.com/office/powerpoint/2010/main" val="1734175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F291B73-9745-4AF8-9BCF-83B1D725FE36}" type="slidenum">
              <a:rPr lang="en-US" smtClean="0"/>
              <a:t>36</a:t>
            </a:fld>
            <a:endParaRPr lang="en-US"/>
          </a:p>
        </p:txBody>
      </p:sp>
    </p:spTree>
    <p:extLst>
      <p:ext uri="{BB962C8B-B14F-4D97-AF65-F5344CB8AC3E}">
        <p14:creationId xmlns:p14="http://schemas.microsoft.com/office/powerpoint/2010/main" val="3008296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F291B73-9745-4AF8-9BCF-83B1D725FE36}" type="slidenum">
              <a:rPr lang="en-US" smtClean="0"/>
              <a:t>37</a:t>
            </a:fld>
            <a:endParaRPr lang="en-US"/>
          </a:p>
        </p:txBody>
      </p:sp>
    </p:spTree>
    <p:extLst>
      <p:ext uri="{BB962C8B-B14F-4D97-AF65-F5344CB8AC3E}">
        <p14:creationId xmlns:p14="http://schemas.microsoft.com/office/powerpoint/2010/main" val="287770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5000"/>
              </a:lnSpc>
              <a:buFont typeface="Symbol" panose="05050102010706020507" pitchFamily="18" charset="2"/>
              <a:buChar char=""/>
            </a:pPr>
            <a:r>
              <a:rPr lang="en-CA" sz="1100" b="1">
                <a:effectLst/>
                <a:latin typeface="Calibri" panose="020F0502020204030204" pitchFamily="34" charset="0"/>
                <a:ea typeface="Calibri" panose="020F0502020204030204" pitchFamily="34" charset="0"/>
              </a:rPr>
              <a:t>QUCIP </a:t>
            </a:r>
            <a:r>
              <a:rPr lang="en-CA" sz="1100" b="0">
                <a:effectLst/>
                <a:latin typeface="Calibri" panose="020F0502020204030204" pitchFamily="34" charset="0"/>
                <a:ea typeface="Calibri" panose="020F0502020204030204" pitchFamily="34" charset="0"/>
              </a:rPr>
              <a:t>2014-2019 had four pillars: International Student Recruitment, International Student Mobility, International Research and International at Home.</a:t>
            </a:r>
            <a:endParaRPr lang="en-CA" sz="1100" b="1">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5000"/>
              </a:lnSpc>
              <a:spcBef>
                <a:spcPts val="0"/>
              </a:spcBef>
              <a:spcAft>
                <a:spcPts val="0"/>
              </a:spcAft>
              <a:buClrTx/>
              <a:buSzTx/>
              <a:buFont typeface="Symbol" panose="05050102010706020507" pitchFamily="18" charset="2"/>
              <a:buChar char=""/>
              <a:tabLst/>
              <a:defRPr/>
            </a:pPr>
            <a:r>
              <a:rPr lang="en-CA" sz="1100" b="1">
                <a:latin typeface="+mj-lt"/>
                <a:ea typeface="Calibri" panose="020F0502020204030204" pitchFamily="34" charset="0"/>
                <a:cs typeface="Times New Roman" panose="02020603050405020304" pitchFamily="18" charset="0"/>
              </a:rPr>
              <a:t>As a campus community, we need to foster a pluralistic community, in which services are designed to be accessible to all whilst meeting specific student needs. </a:t>
            </a:r>
            <a:r>
              <a:rPr lang="en-CA" sz="1100" b="0">
                <a:effectLst/>
                <a:latin typeface="Calibri" panose="020F0502020204030204" pitchFamily="34" charset="0"/>
                <a:ea typeface="Calibri" panose="020F0502020204030204" pitchFamily="34" charset="0"/>
              </a:rPr>
              <a:t>We need to broaden the scope of our thinking at the strategic level</a:t>
            </a:r>
            <a:r>
              <a:rPr lang="en-CA" sz="1100">
                <a:latin typeface="+mj-lt"/>
                <a:ea typeface="Calibri" panose="020F0502020204030204" pitchFamily="34" charset="0"/>
                <a:cs typeface="Times New Roman" panose="02020603050405020304" pitchFamily="18" charset="0"/>
              </a:rPr>
              <a:t> to reflect, empower and provide direction to campus partners engaged in delivering support services to international students. This will help to </a:t>
            </a:r>
            <a:r>
              <a:rPr lang="en-CA" sz="1100" b="0">
                <a:effectLst/>
                <a:latin typeface="Calibri" panose="020F0502020204030204" pitchFamily="34" charset="0"/>
                <a:ea typeface="Calibri" panose="020F0502020204030204" pitchFamily="34" charset="0"/>
              </a:rPr>
              <a:t>more meaningfully embed the general commitment the university leadership has made on anti-racism and in support of a global community that is animated by its values.</a:t>
            </a:r>
          </a:p>
          <a:p>
            <a:pPr marL="342900" marR="0" lvl="0" indent="-342900" algn="l" defTabSz="914400" rtl="0" eaLnBrk="1" fontAlgn="auto" latinLnBrk="0" hangingPunct="1">
              <a:lnSpc>
                <a:spcPct val="105000"/>
              </a:lnSpc>
              <a:spcBef>
                <a:spcPts val="0"/>
              </a:spcBef>
              <a:spcAft>
                <a:spcPts val="0"/>
              </a:spcAft>
              <a:buClrTx/>
              <a:buSzTx/>
              <a:buFont typeface="Symbol" panose="05050102010706020507" pitchFamily="18" charset="2"/>
              <a:buChar char=""/>
              <a:tabLst/>
              <a:defRPr/>
            </a:pPr>
            <a:r>
              <a:rPr lang="en-CA" sz="1100" b="1">
                <a:latin typeface="+mj-lt"/>
                <a:ea typeface="Calibri" panose="020F0502020204030204" pitchFamily="34" charset="0"/>
                <a:cs typeface="Times New Roman" panose="02020603050405020304" pitchFamily="18" charset="0"/>
              </a:rPr>
              <a:t>This is connected to our commitment to the SDGs and the Declaration to Address Systemic Racism: </a:t>
            </a:r>
            <a:r>
              <a:rPr lang="en-CA" sz="1100" b="0">
                <a:latin typeface="+mj-lt"/>
                <a:ea typeface="Calibri" panose="020F0502020204030204" pitchFamily="34" charset="0"/>
                <a:cs typeface="Times New Roman" panose="02020603050405020304" pitchFamily="18" charset="0"/>
              </a:rPr>
              <a:t>the SDGs are fundamentally about focusing our activities in terms of community impact – both local and global – whilst recognizing the interconnectedness and interdependency of our communities. This relates closely to the outcomes we propose for international student experience and support: ensuring services are sensitive to unique circumstances whilst being accessible to everyone. Equity in our approach is key here, and links to the Declaration to Address Systemic Racism. This necessitates an active, ongoing, critical reflection of our services and accountability and responsibility for all members of our community.</a:t>
            </a:r>
            <a:endParaRPr lang="en-CA" sz="1100" b="1">
              <a:latin typeface="+mj-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0"/>
              </a:spcAft>
              <a:buClrTx/>
              <a:buSzTx/>
              <a:buFont typeface="Symbol" panose="05050102010706020507" pitchFamily="18" charset="2"/>
              <a:buChar char=""/>
              <a:tabLst/>
              <a:defRPr/>
            </a:pPr>
            <a:endParaRPr lang="en-GB" sz="1100" b="1">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38</a:t>
            </a:fld>
            <a:endParaRPr lang="en-US"/>
          </a:p>
        </p:txBody>
      </p:sp>
    </p:spTree>
    <p:extLst>
      <p:ext uri="{BB962C8B-B14F-4D97-AF65-F5344CB8AC3E}">
        <p14:creationId xmlns:p14="http://schemas.microsoft.com/office/powerpoint/2010/main" val="3494589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a:effectLst/>
                <a:latin typeface="+mj-lt"/>
                <a:ea typeface="Calibri" panose="020F0502020204030204" pitchFamily="34" charset="0"/>
                <a:cs typeface="Times New Roman" panose="02020603050405020304" pitchFamily="18" charset="0"/>
              </a:rPr>
              <a:t>Visa students have distinct experiences which we cannot disconnect from their identity as international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a:effectLst/>
              <a:latin typeface="+mj-lt"/>
              <a:ea typeface="Calibri" panose="020F0502020204030204" pitchFamily="34" charset="0"/>
              <a:cs typeface="Times New Roman" panose="02020603050405020304" pitchFamily="18" charset="0"/>
            </a:endParaRPr>
          </a:p>
          <a:p>
            <a:r>
              <a:rPr lang="en-CA" sz="2400">
                <a:latin typeface="+mj-lt"/>
                <a:ea typeface="Calibri" panose="020F0502020204030204" pitchFamily="34" charset="0"/>
                <a:cs typeface="Times New Roman" panose="02020603050405020304" pitchFamily="18" charset="0"/>
              </a:rPr>
              <a:t>At the same time, we </a:t>
            </a:r>
            <a:r>
              <a:rPr lang="en-CA" sz="2400">
                <a:effectLst/>
                <a:latin typeface="+mj-lt"/>
                <a:ea typeface="Calibri" panose="020F0502020204030204" pitchFamily="34" charset="0"/>
                <a:cs typeface="Times New Roman" panose="02020603050405020304" pitchFamily="18" charset="0"/>
              </a:rPr>
              <a:t>need to recognise the wider international student community in our approach to designing student services and support:</a:t>
            </a:r>
            <a:endParaRPr lang="en-GB" sz="240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CA">
                <a:effectLst/>
                <a:latin typeface="+mj-lt"/>
                <a:ea typeface="Calibri" panose="020F0502020204030204" pitchFamily="34" charset="0"/>
                <a:cs typeface="Times New Roman" panose="02020603050405020304" pitchFamily="18" charset="0"/>
              </a:rPr>
              <a:t>QSOE</a:t>
            </a:r>
            <a:endParaRPr lang="en-GB">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CA">
                <a:effectLst/>
                <a:latin typeface="+mj-lt"/>
                <a:ea typeface="Calibri" panose="020F0502020204030204" pitchFamily="34" charset="0"/>
                <a:cs typeface="Times New Roman" panose="02020603050405020304" pitchFamily="18" charset="0"/>
              </a:rPr>
              <a:t>Exchange</a:t>
            </a:r>
            <a:endParaRPr lang="en-GB">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CA">
                <a:effectLst/>
                <a:latin typeface="+mj-lt"/>
                <a:ea typeface="Calibri" panose="020F0502020204030204" pitchFamily="34" charset="0"/>
                <a:cs typeface="Times New Roman" panose="02020603050405020304" pitchFamily="18" charset="0"/>
              </a:rPr>
              <a:t>Families</a:t>
            </a:r>
            <a:endParaRPr lang="en-GB">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CA">
                <a:effectLst/>
                <a:latin typeface="+mj-lt"/>
                <a:ea typeface="Calibri" panose="020F0502020204030204" pitchFamily="34" charset="0"/>
                <a:cs typeface="Times New Roman" panose="02020603050405020304" pitchFamily="18" charset="0"/>
              </a:rPr>
              <a:t>New PRs, refugees, etc.</a:t>
            </a:r>
            <a:endParaRPr lang="en-GB">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CA">
                <a:effectLst/>
                <a:latin typeface="+mj-lt"/>
                <a:ea typeface="Calibri" panose="020F0502020204030204" pitchFamily="34" charset="0"/>
                <a:cs typeface="Times New Roman" panose="02020603050405020304" pitchFamily="18" charset="0"/>
              </a:rPr>
              <a:t>Accent, race, etc. all relevant to “internationalization”</a:t>
            </a:r>
            <a:endParaRPr lang="en-GB">
              <a:effectLst/>
              <a:latin typeface="+mj-lt"/>
              <a:ea typeface="Calibri" panose="020F0502020204030204" pitchFamily="34" charset="0"/>
              <a:cs typeface="Times New Roman" panose="02020603050405020304" pitchFamily="18" charset="0"/>
            </a:endParaRPr>
          </a:p>
          <a:p>
            <a:endParaRPr lang="en-CA" sz="2400">
              <a:latin typeface="+mj-lt"/>
              <a:ea typeface="Calibri" panose="020F0502020204030204" pitchFamily="34" charset="0"/>
              <a:cs typeface="Times New Roman" panose="02020603050405020304" pitchFamily="18" charset="0"/>
            </a:endParaRPr>
          </a:p>
          <a:p>
            <a:r>
              <a:rPr lang="en-CA" sz="2400">
                <a:latin typeface="+mj-lt"/>
                <a:ea typeface="Calibri" panose="020F0502020204030204" pitchFamily="34" charset="0"/>
                <a:cs typeface="Times New Roman" panose="02020603050405020304" pitchFamily="18" charset="0"/>
              </a:rPr>
              <a:t>There are a wide variety of identities within the term “international student.” We need to be continuously and consciously asking ourselves:</a:t>
            </a:r>
          </a:p>
          <a:p>
            <a:pPr lvl="1"/>
            <a:r>
              <a:rPr lang="en-CA" sz="2000">
                <a:latin typeface="+mj-lt"/>
                <a:ea typeface="Calibri" panose="020F0502020204030204" pitchFamily="34" charset="0"/>
                <a:cs typeface="Times New Roman" panose="02020603050405020304" pitchFamily="18" charset="0"/>
              </a:rPr>
              <a:t>How does the university interact with these identities and this term?</a:t>
            </a:r>
          </a:p>
          <a:p>
            <a:pPr lvl="1"/>
            <a:r>
              <a:rPr lang="en-CA" sz="2000">
                <a:latin typeface="+mj-lt"/>
                <a:ea typeface="Calibri" panose="020F0502020204030204" pitchFamily="34" charset="0"/>
                <a:cs typeface="Times New Roman" panose="02020603050405020304" pitchFamily="18" charset="0"/>
              </a:rPr>
              <a:t>How can we ensure that the term itself is not weighed down by negative or derogatory connotations?</a:t>
            </a:r>
          </a:p>
          <a:p>
            <a:r>
              <a:rPr lang="en-CA" sz="2400">
                <a:latin typeface="+mj-lt"/>
                <a:ea typeface="Calibri" panose="020F0502020204030204" pitchFamily="34" charset="0"/>
                <a:cs typeface="Times New Roman" panose="02020603050405020304" pitchFamily="18" charset="0"/>
              </a:rPr>
              <a:t>Not only do these questions signal the necessity of ongoing consultation with our ever-evolving international student body (see slide 6), but by committing to this ongoing reflection, we also challenge ourselves to be active in our pursuit of equity and anti-racism (which we will elaborate on later in the presentation – slide 5).</a:t>
            </a:r>
          </a:p>
          <a:p>
            <a:pPr lvl="1"/>
            <a:endParaRPr lang="en-CA" sz="2000">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r>
              <a:rPr lang="en-CA" sz="1100">
                <a:latin typeface="+mj-lt"/>
                <a:ea typeface="Calibri" panose="020F0502020204030204" pitchFamily="34" charset="0"/>
                <a:cs typeface="Times New Roman" panose="02020603050405020304" pitchFamily="18" charset="0"/>
              </a:rPr>
              <a:t>We need to broaden the conversation around international student experience and support, ensuring that individual unique experiences are recognized and respected.</a:t>
            </a:r>
          </a:p>
          <a:p>
            <a:pPr marL="0" lvl="0" indent="0">
              <a:lnSpc>
                <a:spcPct val="105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endParaRPr>
          </a:p>
          <a:p>
            <a:pPr marL="0" lvl="0" indent="0">
              <a:lnSpc>
                <a:spcPct val="105000"/>
              </a:lnSpc>
              <a:buFont typeface="Symbol" panose="05050102010706020507" pitchFamily="18" charset="2"/>
              <a:buNone/>
            </a:pPr>
            <a:r>
              <a:rPr lang="en-GB" sz="1100">
                <a:effectLst/>
                <a:latin typeface="Calibri" panose="020F0502020204030204" pitchFamily="34" charset="0"/>
                <a:ea typeface="Calibri" panose="020F0502020204030204" pitchFamily="34" charset="0"/>
              </a:rPr>
              <a:t>This is how we can work towards our own cultural humility AND the dignity of international students themselves. Important to recognize that the term “international student” might be used derogatorily by some in the community. It is incumbent upon is to ensure we use the term appropriately: that is, with recognition of the intersectionality of international student identities, and with positivity for the contribution international students make to the community.</a:t>
            </a:r>
          </a:p>
          <a:p>
            <a:pPr marL="0" lvl="0" indent="0">
              <a:lnSpc>
                <a:spcPct val="105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endParaRPr>
          </a:p>
          <a:p>
            <a:pPr marL="0" lvl="0" indent="0">
              <a:lnSpc>
                <a:spcPct val="105000"/>
              </a:lnSpc>
              <a:buFont typeface="Symbol" panose="05050102010706020507" pitchFamily="18" charset="2"/>
              <a:buNone/>
            </a:pPr>
            <a:r>
              <a:rPr lang="en-GB" sz="1100">
                <a:effectLst/>
                <a:latin typeface="Calibri" panose="020F0502020204030204" pitchFamily="34" charset="0"/>
                <a:ea typeface="Calibri" panose="020F0502020204030204" pitchFamily="34" charset="0"/>
              </a:rPr>
              <a:t>Ultimately, support services should be accessible to everyone – not the </a:t>
            </a:r>
            <a:r>
              <a:rPr lang="en-GB" sz="1100" i="1">
                <a:effectLst/>
                <a:latin typeface="Calibri" panose="020F0502020204030204" pitchFamily="34" charset="0"/>
                <a:ea typeface="Calibri" panose="020F0502020204030204" pitchFamily="34" charset="0"/>
              </a:rPr>
              <a:t>majority </a:t>
            </a:r>
            <a:r>
              <a:rPr lang="en-GB" sz="1100" i="0">
                <a:effectLst/>
                <a:latin typeface="Calibri" panose="020F0502020204030204" pitchFamily="34" charset="0"/>
                <a:ea typeface="Calibri" panose="020F0502020204030204" pitchFamily="34" charset="0"/>
              </a:rPr>
              <a:t>or for a stereotypical understanding of who a </a:t>
            </a:r>
            <a:r>
              <a:rPr lang="en-GB" sz="1100" i="1">
                <a:effectLst/>
                <a:latin typeface="Calibri" panose="020F0502020204030204" pitchFamily="34" charset="0"/>
                <a:ea typeface="Calibri" panose="020F0502020204030204" pitchFamily="34" charset="0"/>
              </a:rPr>
              <a:t>Queen’s student </a:t>
            </a:r>
            <a:r>
              <a:rPr lang="en-GB" sz="1100" i="0">
                <a:effectLst/>
                <a:latin typeface="Calibri" panose="020F0502020204030204" pitchFamily="34" charset="0"/>
                <a:ea typeface="Calibri" panose="020F0502020204030204" pitchFamily="34" charset="0"/>
              </a:rPr>
              <a:t>is.</a:t>
            </a:r>
            <a:endParaRPr lang="en-GB" sz="11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39</a:t>
            </a:fld>
            <a:endParaRPr lang="en-US"/>
          </a:p>
        </p:txBody>
      </p:sp>
    </p:spTree>
    <p:extLst>
      <p:ext uri="{BB962C8B-B14F-4D97-AF65-F5344CB8AC3E}">
        <p14:creationId xmlns:p14="http://schemas.microsoft.com/office/powerpoint/2010/main" val="24632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291B73-9745-4AF8-9BCF-83B1D725FE36}" type="slidenum">
              <a:rPr lang="en-US" smtClean="0"/>
              <a:t>4</a:t>
            </a:fld>
            <a:endParaRPr lang="en-US"/>
          </a:p>
        </p:txBody>
      </p:sp>
    </p:spTree>
    <p:extLst>
      <p:ext uri="{BB962C8B-B14F-4D97-AF65-F5344CB8AC3E}">
        <p14:creationId xmlns:p14="http://schemas.microsoft.com/office/powerpoint/2010/main" val="2124274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buFont typeface="Symbol" panose="05050102010706020507" pitchFamily="18" charset="2"/>
              <a:buNone/>
            </a:pPr>
            <a:r>
              <a:rPr lang="en-CA" sz="1100" b="1">
                <a:effectLst/>
                <a:latin typeface="Calibri" panose="020F0502020204030204" pitchFamily="34" charset="0"/>
                <a:ea typeface="Calibri" panose="020F0502020204030204" pitchFamily="34" charset="0"/>
              </a:rPr>
              <a:t>From recruitment to alumni</a:t>
            </a:r>
          </a:p>
          <a:p>
            <a:pPr marL="171450" lvl="0" indent="-171450">
              <a:lnSpc>
                <a:spcPct val="105000"/>
              </a:lnSpc>
              <a:buFontTx/>
              <a:buChar char="-"/>
            </a:pPr>
            <a:r>
              <a:rPr lang="en-CA" sz="1100">
                <a:effectLst/>
                <a:latin typeface="Calibri" panose="020F0502020204030204" pitchFamily="34" charset="0"/>
                <a:ea typeface="Calibri" panose="020F0502020204030204" pitchFamily="34" charset="0"/>
              </a:rPr>
              <a:t>Recognizing the different needs along the different stages of that journey.</a:t>
            </a:r>
          </a:p>
          <a:p>
            <a:pPr lvl="2"/>
            <a:r>
              <a:rPr lang="en-GB" sz="1800">
                <a:latin typeface="+mj-lt"/>
              </a:rPr>
              <a:t>Different needs and different stages along that journey. Specifically, some of these items may include:	</a:t>
            </a:r>
          </a:p>
          <a:p>
            <a:pPr lvl="3"/>
            <a:r>
              <a:rPr lang="en-GB" sz="1600">
                <a:latin typeface="+mj-lt"/>
              </a:rPr>
              <a:t>Housing</a:t>
            </a:r>
          </a:p>
          <a:p>
            <a:pPr lvl="3"/>
            <a:r>
              <a:rPr lang="en-GB" sz="1600">
                <a:latin typeface="+mj-lt"/>
              </a:rPr>
              <a:t>Immigration support</a:t>
            </a:r>
          </a:p>
          <a:p>
            <a:pPr lvl="3"/>
            <a:r>
              <a:rPr lang="en-GB" sz="1600">
                <a:latin typeface="+mj-lt"/>
              </a:rPr>
              <a:t>Post-graduation Work Permit</a:t>
            </a:r>
          </a:p>
          <a:p>
            <a:pPr marL="0" lvl="0" indent="0">
              <a:lnSpc>
                <a:spcPct val="105000"/>
              </a:lnSpc>
              <a:buFontTx/>
              <a:buNone/>
            </a:pPr>
            <a:endParaRPr lang="en-GB" sz="1100">
              <a:effectLst/>
              <a:latin typeface="Calibri" panose="020F0502020204030204" pitchFamily="34" charset="0"/>
              <a:ea typeface="Calibri" panose="020F0502020204030204" pitchFamily="34" charset="0"/>
            </a:endParaRPr>
          </a:p>
          <a:p>
            <a:pPr marL="0" lvl="0" indent="0">
              <a:lnSpc>
                <a:spcPct val="105000"/>
              </a:lnSpc>
              <a:buFontTx/>
              <a:buNone/>
            </a:pPr>
            <a:r>
              <a:rPr lang="en-GB" sz="1100" b="1">
                <a:effectLst/>
                <a:latin typeface="Calibri" panose="020F0502020204030204" pitchFamily="34" charset="0"/>
                <a:ea typeface="Calibri" panose="020F0502020204030204" pitchFamily="34" charset="0"/>
              </a:rPr>
              <a:t>But as a working group, we have recognized that there is more work to do here.</a:t>
            </a:r>
          </a:p>
          <a:p>
            <a:pPr>
              <a:lnSpc>
                <a:spcPct val="105000"/>
              </a:lnSpc>
            </a:pPr>
            <a:r>
              <a:rPr lang="en-GB" sz="1100" b="1">
                <a:effectLst/>
                <a:latin typeface="Calibri"/>
                <a:ea typeface="Calibri" panose="020F0502020204030204" pitchFamily="34" charset="0"/>
                <a:cs typeface="Calibri"/>
              </a:rPr>
              <a:t>It is essential that we identify the outcomes of a “fulfilling” student experience, so that we can be specific in scoping out what we are referring to when we say “wider life experiences</a:t>
            </a:r>
            <a:r>
              <a:rPr lang="en-GB" sz="1100" b="1">
                <a:latin typeface="Calibri"/>
                <a:ea typeface="Calibri" panose="020F0502020204030204" pitchFamily="34" charset="0"/>
                <a:cs typeface="Calibri"/>
              </a:rPr>
              <a:t>" and ensure we are considering all of the things we should be considering.</a:t>
            </a:r>
            <a:endParaRPr lang="en-GB" sz="1100" b="1">
              <a:effectLst/>
              <a:latin typeface="Calibri"/>
              <a:ea typeface="Calibri" panose="020F0502020204030204" pitchFamily="34" charset="0"/>
              <a:cs typeface="Calibri"/>
            </a:endParaRPr>
          </a:p>
          <a:p>
            <a:pPr marL="0" lvl="0" indent="0">
              <a:lnSpc>
                <a:spcPct val="105000"/>
              </a:lnSpc>
              <a:buFontTx/>
              <a:buNone/>
            </a:pPr>
            <a:endParaRPr lang="en-GB" sz="1100" b="1">
              <a:effectLst/>
              <a:latin typeface="Calibri" panose="020F0502020204030204" pitchFamily="34" charset="0"/>
              <a:ea typeface="Calibri" panose="020F0502020204030204" pitchFamily="34" charset="0"/>
            </a:endParaRPr>
          </a:p>
          <a:p>
            <a:pPr marL="0" lvl="0" indent="0">
              <a:lnSpc>
                <a:spcPct val="105000"/>
              </a:lnSpc>
              <a:buFontTx/>
              <a:buNone/>
            </a:pPr>
            <a:r>
              <a:rPr lang="en-GB" sz="1100" b="1">
                <a:effectLst/>
                <a:latin typeface="Calibri" panose="020F0502020204030204" pitchFamily="34" charset="0"/>
                <a:ea typeface="Calibri" panose="020F0502020204030204" pitchFamily="34" charset="0"/>
              </a:rPr>
              <a:t>Next steps:</a:t>
            </a:r>
          </a:p>
          <a:p>
            <a:pPr marL="342900" lvl="0" indent="-342900">
              <a:buFont typeface="Symbol" panose="05050102010706020507" pitchFamily="18" charset="2"/>
              <a:buChar char=""/>
            </a:pPr>
            <a:r>
              <a:rPr lang="en-US" sz="1800">
                <a:effectLst/>
                <a:latin typeface="Calibri" panose="020F0502020204030204" pitchFamily="34" charset="0"/>
                <a:ea typeface="Calibri" panose="020F0502020204030204" pitchFamily="34" charset="0"/>
              </a:rPr>
              <a:t>The next stage of implementation of our internationalization review into international student experience and support will require a strong analysis of scope – i.e. to fully scope out all of the different aspects of a student’s life experience that the institution may influence.</a:t>
            </a:r>
          </a:p>
          <a:p>
            <a:pPr marL="342900" lvl="0" indent="-342900">
              <a:buFont typeface="Symbol" panose="05050102010706020507" pitchFamily="18" charset="2"/>
              <a:buChar char=""/>
            </a:pPr>
            <a:r>
              <a:rPr lang="en-CA" sz="1800">
                <a:effectLst/>
                <a:latin typeface="Calibri" panose="020F0502020204030204" pitchFamily="34" charset="0"/>
                <a:ea typeface="Calibri" panose="020F0502020204030204" pitchFamily="34" charset="0"/>
              </a:rPr>
              <a:t>We also need to focus on outcomes: what do the outcomes of an individual’s own fulfilling student experience look like? And how can we ensure that we can support them on their way there?</a:t>
            </a:r>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40</a:t>
            </a:fld>
            <a:endParaRPr lang="en-US"/>
          </a:p>
        </p:txBody>
      </p:sp>
    </p:spTree>
    <p:extLst>
      <p:ext uri="{BB962C8B-B14F-4D97-AF65-F5344CB8AC3E}">
        <p14:creationId xmlns:p14="http://schemas.microsoft.com/office/powerpoint/2010/main" val="3291056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buFont typeface="Symbol" panose="05050102010706020507" pitchFamily="18" charset="2"/>
              <a:buNone/>
            </a:pPr>
            <a:r>
              <a:rPr lang="en-CA" sz="1100">
                <a:effectLst/>
                <a:latin typeface="Calibri" panose="020F0502020204030204" pitchFamily="34" charset="0"/>
                <a:ea typeface="Calibri" panose="020F0502020204030204" pitchFamily="34" charset="0"/>
              </a:rPr>
              <a:t>Challenging ourselves to centre these values in the services we continue to provide to international (and all) students. Recognizing that some services may not be reaching the populations they could or should be.</a:t>
            </a:r>
          </a:p>
          <a:p>
            <a:pPr marL="0" lvl="0" indent="0" algn="l">
              <a:lnSpc>
                <a:spcPct val="105000"/>
              </a:lnSpc>
              <a:buFont typeface="Symbol" panose="05050102010706020507" pitchFamily="18" charset="2"/>
              <a:buNone/>
            </a:pPr>
            <a:endParaRPr lang="en-CA" sz="1100">
              <a:effectLst/>
              <a:latin typeface="Calibri" panose="020F0502020204030204" pitchFamily="34" charset="0"/>
              <a:ea typeface="Calibri" panose="020F0502020204030204" pitchFamily="34" charset="0"/>
            </a:endParaRPr>
          </a:p>
          <a:p>
            <a:pPr marL="0" indent="0" algn="l">
              <a:buNone/>
            </a:pPr>
            <a:r>
              <a:rPr lang="en-CA" sz="1100" b="1">
                <a:latin typeface="+mj-lt"/>
              </a:rPr>
              <a:t>Anti-racist, intersectional and equity-centred</a:t>
            </a:r>
            <a:r>
              <a:rPr lang="en-CA" sz="1100">
                <a:latin typeface="+mj-lt"/>
              </a:rPr>
              <a:t>: committing to an ongoing, active process of identifying and eliminating barriers to all international students. Connecting international student service providers with anti-racism efforts across the university.</a:t>
            </a:r>
          </a:p>
          <a:p>
            <a:pPr marL="0" indent="0" algn="l">
              <a:buNone/>
            </a:pPr>
            <a:r>
              <a:rPr lang="en-CA" sz="1100" b="1">
                <a:latin typeface="+mj-lt"/>
              </a:rPr>
              <a:t>Anti-deficit:</a:t>
            </a:r>
            <a:r>
              <a:rPr lang="en-CA" sz="1100">
                <a:latin typeface="+mj-lt"/>
              </a:rPr>
              <a:t> international students do not have deficiencies; systems might. Using terminology that changes this pervasive narrative of international students. </a:t>
            </a:r>
          </a:p>
          <a:p>
            <a:pPr marL="0" indent="0" algn="l">
              <a:buNone/>
            </a:pPr>
            <a:r>
              <a:rPr lang="en-CA" sz="1100" b="1">
                <a:latin typeface="+mj-lt"/>
              </a:rPr>
              <a:t>Proactive, not reactive</a:t>
            </a:r>
            <a:r>
              <a:rPr lang="en-CA" sz="1100">
                <a:latin typeface="+mj-lt"/>
              </a:rPr>
              <a:t>: not waiting for problems or crises to occur before intervening and recognizing the necessity of addressing particular issues. Establishing an intersectional framework by which administration can better understand student needs.</a:t>
            </a:r>
          </a:p>
          <a:p>
            <a:pPr marL="0" indent="0" algn="l">
              <a:buNone/>
            </a:pPr>
            <a:r>
              <a:rPr lang="en-CA" sz="1100" b="1">
                <a:latin typeface="+mj-lt"/>
              </a:rPr>
              <a:t>Empowering and </a:t>
            </a:r>
            <a:r>
              <a:rPr lang="en-CA" sz="1100" b="1">
                <a:highlight>
                  <a:srgbClr val="FFFF00"/>
                </a:highlight>
                <a:latin typeface="+mj-lt"/>
              </a:rPr>
              <a:t>resilience-oriented</a:t>
            </a:r>
            <a:r>
              <a:rPr lang="en-CA" sz="1100">
                <a:highlight>
                  <a:srgbClr val="FFFF00"/>
                </a:highlight>
                <a:latin typeface="+mj-lt"/>
              </a:rPr>
              <a:t>: empowering international student voices through ongoing consultation and recognizing the strength of international students.</a:t>
            </a:r>
          </a:p>
          <a:p>
            <a:pPr marL="0" indent="0" algn="l">
              <a:buNone/>
            </a:pPr>
            <a:r>
              <a:rPr lang="en-CA" sz="1100" b="1">
                <a:latin typeface="+mj-lt"/>
              </a:rPr>
              <a:t>Cultural humility</a:t>
            </a:r>
            <a:r>
              <a:rPr lang="en-CA" sz="1100">
                <a:latin typeface="+mj-lt"/>
              </a:rPr>
              <a:t>: recognizing the need for universal cultural humility – knowing the limitations of our own experiences and also the value and potential of global knowledge systems, identities and cultures.</a:t>
            </a:r>
          </a:p>
          <a:p>
            <a:pPr marL="0" indent="0" algn="l">
              <a:buNone/>
            </a:pPr>
            <a:r>
              <a:rPr lang="en-CA" sz="1100" b="1">
                <a:latin typeface="+mj-lt"/>
              </a:rPr>
              <a:t>Empathy-driven</a:t>
            </a:r>
            <a:r>
              <a:rPr lang="en-GB" sz="1100">
                <a:effectLst/>
                <a:latin typeface="Calibri" panose="020F0502020204030204" pitchFamily="34" charset="0"/>
              </a:rPr>
              <a:t>: recognizing the unique circumstances of every student, and validating those unique concerns. Not stripping away the diversity of the international student community.</a:t>
            </a:r>
          </a:p>
          <a:p>
            <a:pPr marL="0" indent="0" algn="l">
              <a:buNone/>
            </a:pPr>
            <a:r>
              <a:rPr lang="en-GB" sz="1100" b="1">
                <a:effectLst/>
                <a:latin typeface="Calibri" panose="020F0502020204030204" pitchFamily="34" charset="0"/>
              </a:rPr>
              <a:t>Decolonizing: </a:t>
            </a:r>
            <a:r>
              <a:rPr lang="en-GB" sz="1100" b="0">
                <a:effectLst/>
                <a:latin typeface="Calibri" panose="020F0502020204030204" pitchFamily="34" charset="0"/>
              </a:rPr>
              <a:t>committing to an understanding of local and global Indigenous perspectives, values, ways of knowing. Building reciprocal relationships, fostering a sense of responsibility to land and peoples.</a:t>
            </a:r>
          </a:p>
          <a:p>
            <a:pPr marL="0" indent="0" algn="l">
              <a:buNone/>
            </a:pPr>
            <a:r>
              <a:rPr lang="en-GB" sz="1100" b="1">
                <a:effectLst/>
                <a:latin typeface="Calibri" panose="020F0502020204030204" pitchFamily="34" charset="0"/>
              </a:rPr>
              <a:t>Reciprocity</a:t>
            </a:r>
            <a:r>
              <a:rPr lang="en-GB" sz="1100" b="0">
                <a:effectLst/>
                <a:latin typeface="Calibri" panose="020F0502020204030204" pitchFamily="34" charset="0"/>
              </a:rPr>
              <a:t>: ensuring we build relationships that are mutually beneficial, and not extractive or exploitative.</a:t>
            </a:r>
            <a:endParaRPr lang="en-CA" sz="1100" b="1">
              <a:latin typeface="+mj-lt"/>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41</a:t>
            </a:fld>
            <a:endParaRPr lang="en-US"/>
          </a:p>
        </p:txBody>
      </p:sp>
    </p:spTree>
    <p:extLst>
      <p:ext uri="{BB962C8B-B14F-4D97-AF65-F5344CB8AC3E}">
        <p14:creationId xmlns:p14="http://schemas.microsoft.com/office/powerpoint/2010/main" val="1528911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r>
              <a:rPr lang="en-CA" sz="1100" b="1">
                <a:latin typeface="+mj-lt"/>
                <a:ea typeface="Calibri" panose="020F0502020204030204" pitchFamily="34" charset="0"/>
                <a:cs typeface="Times New Roman" panose="02020603050405020304" pitchFamily="18" charset="0"/>
              </a:rPr>
              <a:t>What are the outcomes we want for our stakeholders (international students)?</a:t>
            </a:r>
          </a:p>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endParaRPr lang="en-CA" sz="1100" i="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r>
              <a:rPr lang="en-CA" sz="1100" b="1">
                <a:effectLst/>
                <a:latin typeface="Calibri" panose="020F0502020204030204" pitchFamily="34" charset="0"/>
                <a:ea typeface="Calibri" panose="020F0502020204030204" pitchFamily="34" charset="0"/>
              </a:rPr>
              <a:t>Recognizing and rectifying policies that may disadvantage international students and can dissuade non-international students from engaging with international students</a:t>
            </a:r>
            <a:r>
              <a:rPr lang="en-CA" sz="1100">
                <a:effectLst/>
                <a:latin typeface="Calibri" panose="020F0502020204030204" pitchFamily="34" charset="0"/>
                <a:ea typeface="Calibri" panose="020F0502020204030204" pitchFamily="34" charset="0"/>
              </a:rPr>
              <a:t>. Recognizing the nuances in individual student experiences. This requires a degree of cultural humility, and a needs-centred approach (rather than allowing ourselves to be limited by the boundaries of our bureaucracy. Recognizing too that opportunities for collaboration, friendship and cultural exchange and humility are immediately compromised because of the way in which discrimination has been (even unintentionally) built in to the student experience – whether in the way group work is assessed in the classroom, or in the traditions inherent in student social activities, or in other ways.. </a:t>
            </a:r>
          </a:p>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endParaRPr lang="en-CA" sz="1100" b="1">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r>
              <a:rPr lang="en-CA" sz="1100" b="1">
                <a:effectLst/>
                <a:latin typeface="Calibri" panose="020F0502020204030204" pitchFamily="34" charset="0"/>
                <a:ea typeface="Calibri" panose="020F0502020204030204" pitchFamily="34" charset="0"/>
              </a:rPr>
              <a:t>Committing to a collective responsibility</a:t>
            </a:r>
            <a:r>
              <a:rPr lang="en-CA" sz="1100" b="0">
                <a:effectLst/>
                <a:latin typeface="Calibri" panose="020F0502020204030204" pitchFamily="34" charset="0"/>
                <a:ea typeface="Calibri" panose="020F0502020204030204" pitchFamily="34" charset="0"/>
              </a:rPr>
              <a:t> means recognizing the deficiencies inherent within our systems and policies and being continuously reflective in our own interpersonal interactions. Fostering reciprocal partnerships with community members to work towards instilling these values. This is active, ongoing work, but collective responsibility for it will move campus towards being a space in which all students can share equitably in the privileges of opportunity that are sometimes more heavily weighted towards certain groups at the university.</a:t>
            </a:r>
            <a:endParaRPr lang="en-CA" sz="1100" b="1">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endParaRPr lang="en-CA" sz="11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r>
              <a:rPr lang="en-CA" sz="1100" b="1">
                <a:effectLst/>
                <a:latin typeface="Calibri" panose="020F0502020204030204" pitchFamily="34" charset="0"/>
                <a:ea typeface="Calibri" panose="020F0502020204030204" pitchFamily="34" charset="0"/>
              </a:rPr>
              <a:t>International strategic planning </a:t>
            </a:r>
            <a:r>
              <a:rPr lang="en-CA" sz="1100">
                <a:effectLst/>
                <a:latin typeface="Calibri" panose="020F0502020204030204" pitchFamily="34" charset="0"/>
                <a:ea typeface="Calibri" panose="020F0502020204030204" pitchFamily="34" charset="0"/>
              </a:rPr>
              <a:t>must centre student needs beyond recruitment. We must consider the breadth and diversity of the international student experience, and ensure our services are designed to offer meaningful and worthwhile supports to all who access them. To that end, if intersectionality of identity is well understood across campus, the boundaries between “international” and “non-international” students should almost become irrelevant, as services will have been designed to be accessed universally. A</a:t>
            </a:r>
            <a:r>
              <a:rPr lang="en-CA" sz="1100" b="0">
                <a:latin typeface="+mj-lt"/>
                <a:ea typeface="Calibri" panose="020F0502020204030204" pitchFamily="34" charset="0"/>
                <a:cs typeface="Times New Roman" panose="02020603050405020304" pitchFamily="18" charset="0"/>
              </a:rPr>
              <a:t>gain, emphasizing the necessity of a needs-based approach. </a:t>
            </a:r>
            <a:r>
              <a:rPr lang="en-CA" sz="1100">
                <a:effectLst/>
                <a:latin typeface="+mj-lt"/>
                <a:ea typeface="Calibri" panose="020F0502020204030204" pitchFamily="34" charset="0"/>
                <a:cs typeface="Times New Roman" panose="02020603050405020304" pitchFamily="18" charset="0"/>
              </a:rPr>
              <a:t>Outcomes focused – could even start with the outcome and work backwards. Every student’s objectives are different. How do we respond to students better? Not assuming what they want.</a:t>
            </a:r>
            <a:endParaRPr lang="en-GB" sz="1100">
              <a:effectLst/>
              <a:latin typeface="+mj-lt"/>
              <a:ea typeface="Calibri" panose="020F0502020204030204" pitchFamily="34" charset="0"/>
              <a:cs typeface="Times New Roman" panose="02020603050405020304" pitchFamily="18" charset="0"/>
            </a:endParaRPr>
          </a:p>
          <a:p>
            <a:pPr marL="0" lvl="0" indent="0">
              <a:lnSpc>
                <a:spcPct val="105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r>
              <a:rPr lang="en-CA" sz="1100" b="1">
                <a:effectLst/>
                <a:latin typeface="+mj-lt"/>
                <a:ea typeface="Calibri" panose="020F0502020204030204" pitchFamily="34" charset="0"/>
                <a:cs typeface="Times New Roman" panose="02020603050405020304" pitchFamily="18" charset="0"/>
              </a:rPr>
              <a:t>Ongoing Consultation: </a:t>
            </a:r>
            <a:r>
              <a:rPr lang="en-CA" sz="1100" b="0">
                <a:effectLst/>
                <a:latin typeface="+mj-lt"/>
                <a:ea typeface="Calibri" panose="020F0502020204030204" pitchFamily="34" charset="0"/>
                <a:cs typeface="Times New Roman" panose="02020603050405020304" pitchFamily="18" charset="0"/>
              </a:rPr>
              <a:t>Representation and consultation of international students in decision making apparatus – a clear need has been identified for longer-term, ongoing consultation with international students, not only for feedback and insight but also for helping to scope the breadth of experiences that contribute towards the overall outcome of a fulfilling student experience. This consultation must present clear and specific questions/outcomes for students to discuss, and reach out to students across campus (not just student government). We should also develop an inventory of the current venues for consultation that already exist, to avoid overburdening students and to leverage the connections that already exist. There are many groups with specific interests/experiences/needs on campus that may not be captured in a generalist approach. Consideration will also be given to the most effective forms of consultation – whether through focus groups, surveys, etc. Next steps will include determining a timeline for this consultation which can be widely shared, a mechanism for facilitating the consultation (possibly in collaboration with VPI and DSA). We will also consider compensation for students involved in this work. </a:t>
            </a: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endParaRPr lang="en-CA" sz="1100" b="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r>
              <a:rPr lang="en-CA" sz="1100" b="1">
                <a:effectLst/>
                <a:latin typeface="+mj-lt"/>
                <a:ea typeface="Calibri" panose="020F0502020204030204" pitchFamily="34" charset="0"/>
                <a:cs typeface="Times New Roman" panose="02020603050405020304" pitchFamily="18" charset="0"/>
              </a:rPr>
              <a:t>Fees: r</a:t>
            </a:r>
            <a:r>
              <a:rPr lang="en-CA" sz="1100">
                <a:effectLst/>
                <a:latin typeface="+mj-lt"/>
                <a:ea typeface="Calibri" panose="020F0502020204030204" pitchFamily="34" charset="0"/>
                <a:cs typeface="Times New Roman" panose="02020603050405020304" pitchFamily="18" charset="0"/>
              </a:rPr>
              <a:t>ecognizing that while tuition fee structures may be beyond university control, addressing the impacts of them are not. </a:t>
            </a:r>
            <a:r>
              <a:rPr lang="en-CA" sz="1100" b="0" i="0">
                <a:effectLst/>
                <a:latin typeface="+mj-lt"/>
                <a:ea typeface="Calibri" panose="020F0502020204030204" pitchFamily="34" charset="0"/>
                <a:cs typeface="Times New Roman" panose="02020603050405020304" pitchFamily="18" charset="0"/>
              </a:rPr>
              <a:t>W</a:t>
            </a:r>
            <a:r>
              <a:rPr lang="en-CA" sz="1100" b="0">
                <a:effectLst/>
                <a:latin typeface="+mj-lt"/>
                <a:ea typeface="Calibri" panose="020F0502020204030204" pitchFamily="34" charset="0"/>
                <a:cs typeface="Times New Roman" panose="02020603050405020304" pitchFamily="18" charset="0"/>
              </a:rPr>
              <a:t>e should not ignore the loud-and-clear message that higher tuition fees and inaccessibility of Canadian student benefit schemes adversely impact international students. We must respond, and do what we can at an institutional level to support students experiencing these impacts, whilst also ensuring that international students feel confident of their role in the community beyond simply the tuition fees they pay. </a:t>
            </a:r>
            <a:r>
              <a:rPr lang="en-CA" sz="1100">
                <a:effectLst/>
                <a:latin typeface="+mj-lt"/>
                <a:ea typeface="Calibri" panose="020F0502020204030204" pitchFamily="34" charset="0"/>
                <a:cs typeface="Times New Roman" panose="02020603050405020304" pitchFamily="18" charset="0"/>
              </a:rPr>
              <a:t>Clearly high tuition fees create a series of knock-on effects for international students: high personal and familial pressure to “succeed,” financial hardship, stereotyping and stigma among general student body, etc.</a:t>
            </a:r>
            <a:endParaRPr lang="en-CA" sz="1100" b="1">
              <a:effectLst/>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42</a:t>
            </a:fld>
            <a:endParaRPr lang="en-US"/>
          </a:p>
        </p:txBody>
      </p:sp>
    </p:spTree>
    <p:extLst>
      <p:ext uri="{BB962C8B-B14F-4D97-AF65-F5344CB8AC3E}">
        <p14:creationId xmlns:p14="http://schemas.microsoft.com/office/powerpoint/2010/main" val="31181432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291B73-9745-4AF8-9BCF-83B1D725FE36}" type="slidenum">
              <a:rPr lang="en-US" smtClean="0"/>
              <a:t>43</a:t>
            </a:fld>
            <a:endParaRPr lang="en-US"/>
          </a:p>
        </p:txBody>
      </p:sp>
    </p:spTree>
    <p:extLst>
      <p:ext uri="{BB962C8B-B14F-4D97-AF65-F5344CB8AC3E}">
        <p14:creationId xmlns:p14="http://schemas.microsoft.com/office/powerpoint/2010/main" val="2149410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CS</a:t>
            </a:r>
            <a:endParaRPr lang="en-CA"/>
          </a:p>
        </p:txBody>
      </p:sp>
      <p:sp>
        <p:nvSpPr>
          <p:cNvPr id="4" name="Slide Number Placeholder 3"/>
          <p:cNvSpPr>
            <a:spLocks noGrp="1"/>
          </p:cNvSpPr>
          <p:nvPr>
            <p:ph type="sldNum" sz="quarter" idx="5"/>
          </p:nvPr>
        </p:nvSpPr>
        <p:spPr/>
        <p:txBody>
          <a:bodyPr/>
          <a:lstStyle/>
          <a:p>
            <a:fld id="{3F291B73-9745-4AF8-9BCF-83B1D725FE36}" type="slidenum">
              <a:rPr lang="en-US" smtClean="0"/>
              <a:t>44</a:t>
            </a:fld>
            <a:endParaRPr lang="en-US"/>
          </a:p>
        </p:txBody>
      </p:sp>
    </p:spTree>
    <p:extLst>
      <p:ext uri="{BB962C8B-B14F-4D97-AF65-F5344CB8AC3E}">
        <p14:creationId xmlns:p14="http://schemas.microsoft.com/office/powerpoint/2010/main" val="732769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CS</a:t>
            </a:r>
            <a:endParaRPr lang="en-CA"/>
          </a:p>
          <a:p>
            <a:endParaRPr lang="en-CA"/>
          </a:p>
          <a:p>
            <a:r>
              <a:rPr lang="en-CA"/>
              <a:t>Many overlapping themes with other working groups – commonality amongst our colleagues across institution</a:t>
            </a:r>
            <a:endParaRPr lang="en-GB">
              <a:cs typeface="Calibri"/>
            </a:endParaRPr>
          </a:p>
        </p:txBody>
      </p:sp>
      <p:sp>
        <p:nvSpPr>
          <p:cNvPr id="4" name="Slide Number Placeholder 3"/>
          <p:cNvSpPr>
            <a:spLocks noGrp="1"/>
          </p:cNvSpPr>
          <p:nvPr>
            <p:ph type="sldNum" sz="quarter" idx="5"/>
          </p:nvPr>
        </p:nvSpPr>
        <p:spPr/>
        <p:txBody>
          <a:bodyPr/>
          <a:lstStyle/>
          <a:p>
            <a:fld id="{3F291B73-9745-4AF8-9BCF-83B1D725FE36}" type="slidenum">
              <a:rPr lang="en-US" smtClean="0"/>
              <a:t>45</a:t>
            </a:fld>
            <a:endParaRPr lang="en-US"/>
          </a:p>
        </p:txBody>
      </p:sp>
    </p:spTree>
    <p:extLst>
      <p:ext uri="{BB962C8B-B14F-4D97-AF65-F5344CB8AC3E}">
        <p14:creationId xmlns:p14="http://schemas.microsoft.com/office/powerpoint/2010/main" val="1635396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Strategic </a:t>
            </a:r>
            <a:r>
              <a:rPr lang="en-US">
                <a:cs typeface="Calibri"/>
              </a:rPr>
              <a:t>Enrollment</a:t>
            </a:r>
            <a:r>
              <a:rPr lang="en-US" baseline="0">
                <a:cs typeface="Calibri"/>
              </a:rPr>
              <a:t> management is not just recruitment, it includes all the aspects here (although this is slightly simplified).</a:t>
            </a:r>
            <a:r>
              <a:rPr lang="en-CA" baseline="0">
                <a:cs typeface="Calibri"/>
              </a:rPr>
              <a:t> It’s often considered the first part of the funnel or loop – but a strong model starts with a SEMG planning. </a:t>
            </a:r>
            <a:r>
              <a:rPr lang="en-US" baseline="0">
                <a:cs typeface="Calibri"/>
              </a:rPr>
              <a:t>We are focusing on the recruitment process, but you will hear some comments </a:t>
            </a:r>
            <a:r>
              <a:rPr lang="en-CA" baseline="0">
                <a:cs typeface="Calibri"/>
              </a:rPr>
              <a:t>that flow through on  or impact </a:t>
            </a:r>
            <a:r>
              <a:rPr lang="en-US" baseline="0">
                <a:cs typeface="Calibri"/>
              </a:rPr>
              <a:t>each stage. </a:t>
            </a:r>
            <a:endParaRPr lang="en-CA" baseline="0">
              <a:cs typeface="Calibri"/>
            </a:endParaRPr>
          </a:p>
          <a:p>
            <a:endParaRPr lang="en-CA" baseline="0">
              <a:cs typeface="Calibri"/>
            </a:endParaRPr>
          </a:p>
          <a:p>
            <a:r>
              <a:rPr lang="en-US">
                <a:cs typeface="Calibri"/>
              </a:rPr>
              <a:t>Enrollment</a:t>
            </a:r>
            <a:r>
              <a:rPr lang="en-US" baseline="0">
                <a:cs typeface="Calibri"/>
              </a:rPr>
              <a:t> management is not just recruitment, it is one part. Recruitment is part of the strategic enrollment funnel: strategic and this is where you bring in the rest of the campus. At the beginning depends on some very high level strategic decision making. (SEMG process)</a:t>
            </a:r>
            <a:endParaRPr lang="en-CA" baseline="0">
              <a:cs typeface="Calibri"/>
            </a:endParaRPr>
          </a:p>
          <a:p>
            <a:endParaRPr lang="en-US">
              <a:cs typeface="Calibri"/>
            </a:endParaRPr>
          </a:p>
          <a:p>
            <a:r>
              <a:rPr lang="en-US" baseline="0">
                <a:cs typeface="Calibri"/>
              </a:rPr>
              <a:t>Agree with everything that was said in International at Home and International Student Experience and Support. Add some specifics. </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46</a:t>
            </a:fld>
            <a:endParaRPr lang="en-US"/>
          </a:p>
        </p:txBody>
      </p:sp>
    </p:spTree>
    <p:extLst>
      <p:ext uri="{BB962C8B-B14F-4D97-AF65-F5344CB8AC3E}">
        <p14:creationId xmlns:p14="http://schemas.microsoft.com/office/powerpoint/2010/main" val="2600459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AY</a:t>
            </a:r>
          </a:p>
          <a:p>
            <a:endParaRPr lang="en-CA">
              <a:cs typeface="Calibri"/>
            </a:endParaRPr>
          </a:p>
          <a:p>
            <a:r>
              <a:rPr lang="en-CA">
                <a:cs typeface="Calibri"/>
              </a:rPr>
              <a:t>Based on IRP data</a:t>
            </a:r>
            <a:endParaRPr lang="en-US">
              <a:cs typeface="Calibri"/>
            </a:endParaRPr>
          </a:p>
          <a:p>
            <a:endParaRPr lang="en-US">
              <a:cs typeface="Calibri"/>
            </a:endParaRPr>
          </a:p>
          <a:p>
            <a:r>
              <a:rPr lang="en-CA">
                <a:cs typeface="Calibri"/>
              </a:rPr>
              <a:t>We really got into the market in 2014 with the support and guidance of previous </a:t>
            </a:r>
            <a:r>
              <a:rPr lang="en-CA" err="1">
                <a:cs typeface="Calibri"/>
              </a:rPr>
              <a:t>Intl</a:t>
            </a:r>
            <a:r>
              <a:rPr lang="en-CA">
                <a:cs typeface="Calibri"/>
              </a:rPr>
              <a:t> plan. We hit our targets earlier than anticipated- and we are looking to further develop and evolve off our prior success. To keep our momentum going and contribute in shaping the future classes of Queen’s. </a:t>
            </a:r>
          </a:p>
          <a:p>
            <a:endParaRPr lang="en-CA">
              <a:cs typeface="Calibri"/>
            </a:endParaRPr>
          </a:p>
          <a:p>
            <a:r>
              <a:rPr lang="en-CA">
                <a:cs typeface="Calibri"/>
              </a:rPr>
              <a:t>COVID did set us back slightly over last year – but important to see that we still came out ahead of 2018.</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47</a:t>
            </a:fld>
            <a:endParaRPr lang="en-US"/>
          </a:p>
        </p:txBody>
      </p:sp>
    </p:spTree>
    <p:extLst>
      <p:ext uri="{BB962C8B-B14F-4D97-AF65-F5344CB8AC3E}">
        <p14:creationId xmlns:p14="http://schemas.microsoft.com/office/powerpoint/2010/main" val="1573583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CS</a:t>
            </a:r>
          </a:p>
          <a:p>
            <a:endParaRPr lang="en-CA">
              <a:cs typeface="Calibri"/>
            </a:endParaRPr>
          </a:p>
          <a:p>
            <a:r>
              <a:rPr lang="en-CA">
                <a:cs typeface="Calibri"/>
              </a:rPr>
              <a:t>Graduate Student Numbers over the past 5 years.</a:t>
            </a:r>
            <a:endParaRPr lang="en-CA"/>
          </a:p>
          <a:p>
            <a:endParaRPr lang="en-CA">
              <a:cs typeface="Calibri"/>
            </a:endParaRPr>
          </a:p>
          <a:p>
            <a:r>
              <a:rPr lang="en-US" sz="1800" b="0" i="0" u="none" strike="noStrike">
                <a:solidFill>
                  <a:srgbClr val="000000"/>
                </a:solidFill>
                <a:effectLst/>
                <a:latin typeface="Calibri" panose="020F0502020204030204" pitchFamily="34" charset="0"/>
              </a:rPr>
              <a:t>Notes:</a:t>
            </a:r>
            <a:r>
              <a:rPr lang="en-US"/>
              <a:t> </a:t>
            </a:r>
          </a:p>
          <a:p>
            <a:r>
              <a:rPr lang="en-US" sz="1800" b="0" i="0" u="none" strike="noStrike">
                <a:solidFill>
                  <a:srgbClr val="000000"/>
                </a:solidFill>
                <a:effectLst/>
                <a:latin typeface="Calibri" panose="020F0502020204030204" pitchFamily="34" charset="0"/>
              </a:rPr>
              <a:t>1. For 2019 and prior: Year 1 as reported by the Budget Office, grad enrolment model headcount spreadsheet</a:t>
            </a:r>
            <a:r>
              <a:rPr lang="en-US"/>
              <a:t> </a:t>
            </a:r>
          </a:p>
          <a:p>
            <a:r>
              <a:rPr lang="en-US" sz="1800" b="0" i="0" u="none" strike="noStrike">
                <a:solidFill>
                  <a:srgbClr val="000000"/>
                </a:solidFill>
                <a:effectLst/>
                <a:latin typeface="Calibri" panose="020F0502020204030204" pitchFamily="34" charset="0"/>
              </a:rPr>
              <a:t>2. For 2020, Year 1 actual as per November 1, 2020 frozen count file</a:t>
            </a:r>
            <a:r>
              <a:rPr lang="en-US"/>
              <a:t> </a:t>
            </a:r>
            <a:endParaRPr lang="en-CA">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48</a:t>
            </a:fld>
            <a:endParaRPr lang="en-US"/>
          </a:p>
        </p:txBody>
      </p:sp>
    </p:spTree>
    <p:extLst>
      <p:ext uri="{BB962C8B-B14F-4D97-AF65-F5344CB8AC3E}">
        <p14:creationId xmlns:p14="http://schemas.microsoft.com/office/powerpoint/2010/main" val="2159788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CS</a:t>
            </a:r>
          </a:p>
          <a:p>
            <a:endParaRPr lang="en-US">
              <a:cs typeface="Calibri"/>
            </a:endParaRPr>
          </a:p>
          <a:p>
            <a:r>
              <a:rPr lang="en-US">
                <a:cs typeface="Calibri"/>
              </a:rPr>
              <a:t>Overall</a:t>
            </a:r>
            <a:r>
              <a:rPr lang="en-US" baseline="0">
                <a:cs typeface="Calibri"/>
              </a:rPr>
              <a:t> recruitment practice should be equitable between international and domestic students.</a:t>
            </a:r>
            <a:r>
              <a:rPr lang="en-US">
                <a:cs typeface="Calibri"/>
              </a:rPr>
              <a:t> </a:t>
            </a:r>
            <a:endParaRPr lang="en-US"/>
          </a:p>
          <a:p>
            <a:endParaRPr lang="en-US" baseline="0">
              <a:cs typeface="Calibri"/>
            </a:endParaRPr>
          </a:p>
          <a:p>
            <a:r>
              <a:rPr lang="en-CA" baseline="0">
                <a:cs typeface="Calibri"/>
              </a:rPr>
              <a:t>We always want a prospective student to know what they can expect from their Queen’s experience. Word of mouth is every bit as important as other recruitment tactics, and in this day and age students value and trust the voices of their peers as much as they do the university.</a:t>
            </a:r>
          </a:p>
          <a:p>
            <a:endParaRPr lang="en-CA" baseline="0">
              <a:cs typeface="Calibri"/>
            </a:endParaRPr>
          </a:p>
          <a:p>
            <a:r>
              <a:rPr lang="en-CA" baseline="0">
                <a:cs typeface="Calibri"/>
              </a:rPr>
              <a:t>A service-oriented approach puts students at the </a:t>
            </a:r>
            <a:r>
              <a:rPr lang="en-CA" baseline="0" err="1">
                <a:cs typeface="Calibri"/>
              </a:rPr>
              <a:t>center</a:t>
            </a:r>
            <a:r>
              <a:rPr lang="en-CA" baseline="0">
                <a:cs typeface="Calibri"/>
              </a:rPr>
              <a:t> of our work. And it’s important to remember that even in recruitment – their needs will likely differ depending on their circumstance.</a:t>
            </a:r>
          </a:p>
          <a:p>
            <a:endParaRPr lang="en-CA" baseline="0">
              <a:cs typeface="Calibri"/>
            </a:endParaRPr>
          </a:p>
          <a:p>
            <a:r>
              <a:rPr lang="en-CA" baseline="0">
                <a:cs typeface="Calibri"/>
              </a:rPr>
              <a:t>Having regular day to day and on the ground/front-line contact with prospective students, </a:t>
            </a:r>
            <a:r>
              <a:rPr lang="en-CA" baseline="0" err="1">
                <a:cs typeface="Calibri"/>
              </a:rPr>
              <a:t>Counselors</a:t>
            </a:r>
            <a:r>
              <a:rPr lang="en-CA" baseline="0">
                <a:cs typeface="Calibri"/>
              </a:rPr>
              <a:t> and families allows us to help identify barriers to the success of an international plan, and help advocate for changes that would make a meaningful impact to both our success and the students success.</a:t>
            </a:r>
            <a:endParaRPr lang="en-US">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49</a:t>
            </a:fld>
            <a:endParaRPr lang="en-US"/>
          </a:p>
        </p:txBody>
      </p:sp>
    </p:spTree>
    <p:extLst>
      <p:ext uri="{BB962C8B-B14F-4D97-AF65-F5344CB8AC3E}">
        <p14:creationId xmlns:p14="http://schemas.microsoft.com/office/powerpoint/2010/main" val="157349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F291B73-9745-4AF8-9BCF-83B1D725FE36}" type="slidenum">
              <a:rPr lang="en-US" smtClean="0"/>
              <a:t>5</a:t>
            </a:fld>
            <a:endParaRPr lang="en-US"/>
          </a:p>
        </p:txBody>
      </p:sp>
    </p:spTree>
    <p:extLst>
      <p:ext uri="{BB962C8B-B14F-4D97-AF65-F5344CB8AC3E}">
        <p14:creationId xmlns:p14="http://schemas.microsoft.com/office/powerpoint/2010/main" val="1502200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000000"/>
                </a:solidFill>
                <a:cs typeface="Calibri"/>
              </a:rPr>
              <a:t>CS</a:t>
            </a:r>
            <a:endParaRPr lang="en-US">
              <a:solidFill>
                <a:srgbClr val="000000"/>
              </a:solidFill>
            </a:endParaRPr>
          </a:p>
          <a:p>
            <a:pPr>
              <a:defRPr/>
            </a:pPr>
            <a:endParaRPr lang="en-US">
              <a:solidFill>
                <a:srgbClr val="000000"/>
              </a:solidFill>
            </a:endParaRPr>
          </a:p>
          <a:p>
            <a:pPr>
              <a:defRPr/>
            </a:pPr>
            <a:r>
              <a:rPr lang="en-US" sz="1200" b="0" i="0">
                <a:solidFill>
                  <a:srgbClr val="000000"/>
                </a:solidFill>
                <a:effectLst/>
                <a:latin typeface="+mn-lt"/>
              </a:rPr>
              <a:t>Recruitment and enrolment depend on policies about recruitment and admission made more broadly across the university.</a:t>
            </a:r>
            <a:r>
              <a:rPr lang="en-US">
                <a:solidFill>
                  <a:srgbClr val="000000"/>
                </a:solidFill>
              </a:rPr>
              <a:t>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mn-lt"/>
              </a:rPr>
              <a:t>Point 1:  you can note that all of these bullets</a:t>
            </a:r>
            <a:r>
              <a:rPr lang="en-US" sz="1200" b="0" i="0" baseline="0">
                <a:solidFill>
                  <a:srgbClr val="000000"/>
                </a:solidFill>
                <a:effectLst/>
                <a:latin typeface="+mn-lt"/>
              </a:rPr>
              <a:t> apply to recruitment in general. Queen’s can be aiming to attract globally minded students, committed to positive change regardless of visa status. </a:t>
            </a:r>
            <a:endParaRPr lang="en-US" sz="1200" b="0" i="0">
              <a:solidFill>
                <a:srgbClr val="000000"/>
              </a:solidFill>
              <a:effectLst/>
              <a:latin typeface="+mn-lt"/>
            </a:endParaRPr>
          </a:p>
          <a:p>
            <a:endParaRPr lang="en-US">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50</a:t>
            </a:fld>
            <a:endParaRPr lang="en-US"/>
          </a:p>
        </p:txBody>
      </p:sp>
    </p:spTree>
    <p:extLst>
      <p:ext uri="{BB962C8B-B14F-4D97-AF65-F5344CB8AC3E}">
        <p14:creationId xmlns:p14="http://schemas.microsoft.com/office/powerpoint/2010/main" val="23297465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AY</a:t>
            </a:r>
            <a:endParaRPr lang="en-US"/>
          </a:p>
          <a:p>
            <a:endParaRPr lang="en-US">
              <a:cs typeface="Calibri"/>
            </a:endParaRPr>
          </a:p>
          <a:p>
            <a:r>
              <a:rPr lang="en-US">
                <a:cs typeface="Calibri"/>
              </a:rPr>
              <a:t>Big on student needs – echoing what was heard in the Student Experience group – what do students value; what are their interests</a:t>
            </a:r>
          </a:p>
          <a:p>
            <a:endParaRPr lang="en-US">
              <a:cs typeface="Calibri"/>
            </a:endParaRPr>
          </a:p>
          <a:p>
            <a:r>
              <a:rPr lang="en-US">
                <a:cs typeface="Calibri"/>
              </a:rPr>
              <a:t>Focus on last bullet</a:t>
            </a:r>
            <a:endParaRPr lang="en-US"/>
          </a:p>
        </p:txBody>
      </p:sp>
      <p:sp>
        <p:nvSpPr>
          <p:cNvPr id="4" name="Slide Number Placeholder 3"/>
          <p:cNvSpPr>
            <a:spLocks noGrp="1"/>
          </p:cNvSpPr>
          <p:nvPr>
            <p:ph type="sldNum" sz="quarter" idx="10"/>
          </p:nvPr>
        </p:nvSpPr>
        <p:spPr/>
        <p:txBody>
          <a:bodyPr/>
          <a:lstStyle/>
          <a:p>
            <a:fld id="{3F291B73-9745-4AF8-9BCF-83B1D725FE36}" type="slidenum">
              <a:rPr lang="en-US" smtClean="0"/>
              <a:t>51</a:t>
            </a:fld>
            <a:endParaRPr lang="en-US"/>
          </a:p>
        </p:txBody>
      </p:sp>
    </p:spTree>
    <p:extLst>
      <p:ext uri="{BB962C8B-B14F-4D97-AF65-F5344CB8AC3E}">
        <p14:creationId xmlns:p14="http://schemas.microsoft.com/office/powerpoint/2010/main" val="38424112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pPr>
            <a:r>
              <a:rPr lang="en-US">
                <a:cs typeface="Calibri"/>
              </a:rPr>
              <a:t>AY</a:t>
            </a:r>
          </a:p>
          <a:p>
            <a:pPr marL="228600" indent="-228600">
              <a:lnSpc>
                <a:spcPct val="105000"/>
              </a:lnSpc>
              <a:buAutoNum type="arabicPeriod"/>
            </a:pPr>
            <a:endParaRPr lang="en-US">
              <a:cs typeface="Calibri"/>
            </a:endParaRPr>
          </a:p>
          <a:p>
            <a:pPr marL="228600" indent="-228600">
              <a:lnSpc>
                <a:spcPct val="105000"/>
              </a:lnSpc>
              <a:buAutoNum type="arabicPeriod"/>
            </a:pPr>
            <a:r>
              <a:rPr lang="en-US" b="1">
                <a:cs typeface="Calibri"/>
              </a:rPr>
              <a:t>Enhance university wide coordination of strategy and operations across faculties, schools and divisions: Many units are involved in recruitment across the university. Increased coordination would enhance outcomes for all. Could include community of practice under this bubble. All parts of the recruitment process such including research, marketing, communication, etc. </a:t>
            </a:r>
            <a:endParaRPr lang="en-US" b="1"/>
          </a:p>
          <a:p>
            <a:pPr marL="228600" indent="-228600">
              <a:lnSpc>
                <a:spcPct val="105000"/>
              </a:lnSpc>
              <a:buFont typeface="+mj-lt"/>
              <a:buAutoNum type="arabicPeriod"/>
              <a:defRPr/>
            </a:pPr>
            <a:r>
              <a:rPr lang="en-US" baseline="0">
                <a:cs typeface="Calibri"/>
              </a:rPr>
              <a:t>Increase international student financial supports in a way </a:t>
            </a:r>
            <a:r>
              <a:rPr lang="en-US" b="1" u="sng" baseline="0">
                <a:cs typeface="Calibri"/>
              </a:rPr>
              <a:t>that reflects institutional priorities</a:t>
            </a:r>
            <a:r>
              <a:rPr lang="en-US" baseline="0">
                <a:cs typeface="Calibri"/>
              </a:rPr>
              <a:t>. For example</a:t>
            </a:r>
            <a:r>
              <a:rPr lang="en-US" sz="1200">
                <a:solidFill>
                  <a:srgbClr val="000000"/>
                </a:solidFill>
                <a:latin typeface="+mn-lt"/>
              </a:rPr>
              <a:t>, consider option </a:t>
            </a:r>
            <a:r>
              <a:rPr lang="en-US" sz="1200" b="0" i="0">
                <a:solidFill>
                  <a:srgbClr val="000000"/>
                </a:solidFill>
                <a:effectLst/>
                <a:latin typeface="+mn-lt"/>
              </a:rPr>
              <a:t>for reinvesting funds from international student tuition fees to international student supports and scholarships. Engage</a:t>
            </a:r>
            <a:r>
              <a:rPr lang="en-US" sz="1200" b="0" i="0" baseline="0">
                <a:solidFill>
                  <a:srgbClr val="000000"/>
                </a:solidFill>
                <a:effectLst/>
                <a:latin typeface="+mn-lt"/>
              </a:rPr>
              <a:t> alumni to identify additional resources.</a:t>
            </a:r>
            <a:r>
              <a:rPr lang="en-US">
                <a:solidFill>
                  <a:srgbClr val="000000"/>
                </a:solidFill>
              </a:rPr>
              <a:t> </a:t>
            </a:r>
            <a:endParaRPr lang="en-US" sz="1200" b="0" i="0">
              <a:solidFill>
                <a:srgbClr val="000000"/>
              </a:solidFill>
              <a:effectLst/>
              <a:latin typeface="+mn-lt"/>
            </a:endParaRPr>
          </a:p>
          <a:p>
            <a:pPr marL="228600" marR="0" lvl="0" indent="-228600" algn="l" defTabSz="914400" rtl="0" eaLnBrk="1" fontAlgn="auto" latinLnBrk="0" hangingPunct="1">
              <a:lnSpc>
                <a:spcPct val="105000"/>
              </a:lnSpc>
              <a:spcBef>
                <a:spcPts val="0"/>
              </a:spcBef>
              <a:spcAft>
                <a:spcPts val="0"/>
              </a:spcAft>
              <a:buClrTx/>
              <a:buSzTx/>
              <a:buFont typeface="+mj-lt"/>
              <a:buAutoNum type="arabicPeriod"/>
              <a:tabLst/>
              <a:defRPr/>
            </a:pPr>
            <a:r>
              <a:rPr lang="en-US" sz="1200">
                <a:solidFill>
                  <a:srgbClr val="000000"/>
                </a:solidFill>
                <a:latin typeface="+mn-lt"/>
              </a:rPr>
              <a:t>Refine university-wide geographic</a:t>
            </a:r>
            <a:r>
              <a:rPr lang="en-US" sz="1200" baseline="0">
                <a:solidFill>
                  <a:srgbClr val="000000"/>
                </a:solidFill>
                <a:latin typeface="+mn-lt"/>
              </a:rPr>
              <a:t> recruitment priorities. Connected to point one. </a:t>
            </a:r>
            <a:r>
              <a:rPr lang="en-US" sz="1200">
                <a:solidFill>
                  <a:srgbClr val="000000"/>
                </a:solidFill>
                <a:latin typeface="+mn-lt"/>
              </a:rPr>
              <a:t>Review historical application data, country demographics, economic and political assessment, educational assessment, and ability to obtain study permits.  </a:t>
            </a:r>
            <a:r>
              <a:rPr lang="en-US" sz="1200" b="0" i="0">
                <a:solidFill>
                  <a:srgbClr val="000000"/>
                </a:solidFill>
                <a:effectLst/>
                <a:latin typeface="+mn-lt"/>
              </a:rPr>
              <a:t>Leverage Queen’s faculty and staff travel abroad for in-person recruitment events, and develop a Queen’s presence in destination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Calibri" panose="020F0502020204030204" pitchFamily="34" charset="0"/>
                <a:ea typeface="等线" panose="02010600030101010101" pitchFamily="2" charset="-122"/>
              </a:rPr>
              <a:t>4. Provide alumni with training and information to pass along key messages to regions.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a:solidFill>
                  <a:srgbClr val="000000"/>
                </a:solidFill>
                <a:effectLst/>
                <a:latin typeface="Calibri" panose="020F0502020204030204" pitchFamily="34" charset="0"/>
                <a:ea typeface="等线" panose="02010600030101010101" pitchFamily="2" charset="-122"/>
                <a:cs typeface="Calibri"/>
              </a:rPr>
              <a:t>5. Identify opportunities for new programs and pathways to differentiate Queen’s. </a:t>
            </a:r>
            <a:r>
              <a:rPr lang="en-US" sz="1200" b="0" i="0" baseline="0">
                <a:solidFill>
                  <a:schemeClr val="tx1"/>
                </a:solidFill>
                <a:effectLst/>
                <a:latin typeface="+mn-lt"/>
                <a:ea typeface="+mn-ea"/>
                <a:cs typeface="Calibri"/>
              </a:rPr>
              <a:t>For </a:t>
            </a:r>
            <a:r>
              <a:rPr lang="en-US" sz="1200" b="0" i="0">
                <a:solidFill>
                  <a:srgbClr val="000000"/>
                </a:solidFill>
                <a:effectLst/>
                <a:latin typeface="Calibri" panose="020F0502020204030204" pitchFamily="34" charset="0"/>
                <a:ea typeface="等线" panose="02010600030101010101" pitchFamily="2" charset="-122"/>
              </a:rPr>
              <a:t>example, a direct entry from undergraduate studies to graduate studies. This could help international student make programs more marketable in their home countries and to provide a differentiating factor.  </a:t>
            </a:r>
          </a:p>
          <a:p>
            <a:pPr>
              <a:defRPr/>
            </a:pPr>
            <a:r>
              <a:rPr lang="en-US" b="1">
                <a:solidFill>
                  <a:srgbClr val="000000"/>
                </a:solidFill>
                <a:latin typeface="Calibri"/>
                <a:ea typeface="等线" panose="02010600030101010101" pitchFamily="2" charset="-122"/>
                <a:cs typeface="Calibri"/>
              </a:rPr>
              <a:t>6. Enhance systemic data collection to further decision making.</a:t>
            </a:r>
            <a:r>
              <a:rPr lang="en-US" b="1">
                <a:solidFill>
                  <a:srgbClr val="000000"/>
                </a:solidFill>
                <a:latin typeface="Segoe UI"/>
                <a:cs typeface="Segoe UI"/>
              </a:rPr>
              <a:t> </a:t>
            </a:r>
            <a:r>
              <a:rPr lang="en-US" b="1">
                <a:cs typeface="Calibri"/>
              </a:rPr>
              <a:t>Talk about CRM/Central Data collection/Analysis/Review</a:t>
            </a:r>
            <a:r>
              <a:rPr lang="en-CA" b="1">
                <a:cs typeface="Calibri"/>
              </a:rPr>
              <a:t> – enhance systemic data management and literacy/analytics – universities are often data rich, but information poor.</a:t>
            </a:r>
            <a:endParaRPr lang="en-US"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Calibri" panose="020F0502020204030204" pitchFamily="34" charset="0"/>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Calibri" panose="020F0502020204030204" pitchFamily="34" charset="0"/>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Calibri" panose="020F0502020204030204" pitchFamily="34" charset="0"/>
              <a:ea typeface="等线" panose="02010600030101010101" pitchFamily="2" charset="-122"/>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52</a:t>
            </a:fld>
            <a:endParaRPr lang="en-US"/>
          </a:p>
        </p:txBody>
      </p:sp>
    </p:spTree>
    <p:extLst>
      <p:ext uri="{BB962C8B-B14F-4D97-AF65-F5344CB8AC3E}">
        <p14:creationId xmlns:p14="http://schemas.microsoft.com/office/powerpoint/2010/main" val="3002364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panose="020F0502020204030204"/>
              </a:rPr>
              <a:t>AY/CS</a:t>
            </a:r>
          </a:p>
          <a:p>
            <a:endParaRPr lang="en-GB">
              <a:cs typeface="Calibri" panose="020F0502020204030204"/>
            </a:endParaRPr>
          </a:p>
          <a:p>
            <a:r>
              <a:rPr lang="en-GB">
                <a:cs typeface="Calibri" panose="020F0502020204030204"/>
              </a:rPr>
              <a:t>What does equitable mean to you as a group within a globalization framework?</a:t>
            </a:r>
          </a:p>
          <a:p>
            <a:endParaRPr lang="en-GB">
              <a:cs typeface="Calibri" panose="020F0502020204030204"/>
            </a:endParaRPr>
          </a:p>
          <a:p>
            <a:r>
              <a:rPr lang="en-GB">
                <a:cs typeface="Calibri" panose="020F0502020204030204"/>
              </a:rPr>
              <a:t>Ie. Definition of an International Student?</a:t>
            </a:r>
          </a:p>
        </p:txBody>
      </p:sp>
      <p:sp>
        <p:nvSpPr>
          <p:cNvPr id="4" name="Slide Number Placeholder 3"/>
          <p:cNvSpPr>
            <a:spLocks noGrp="1"/>
          </p:cNvSpPr>
          <p:nvPr>
            <p:ph type="sldNum" sz="quarter" idx="5"/>
          </p:nvPr>
        </p:nvSpPr>
        <p:spPr/>
        <p:txBody>
          <a:bodyPr/>
          <a:lstStyle/>
          <a:p>
            <a:fld id="{3F291B73-9745-4AF8-9BCF-83B1D725FE36}" type="slidenum">
              <a:rPr lang="en-US" smtClean="0"/>
              <a:t>53</a:t>
            </a:fld>
            <a:endParaRPr lang="en-US"/>
          </a:p>
        </p:txBody>
      </p:sp>
    </p:spTree>
    <p:extLst>
      <p:ext uri="{BB962C8B-B14F-4D97-AF65-F5344CB8AC3E}">
        <p14:creationId xmlns:p14="http://schemas.microsoft.com/office/powerpoint/2010/main" val="896178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F291B73-9745-4AF8-9BCF-83B1D725FE36}" type="slidenum">
              <a:rPr lang="en-US" smtClean="0"/>
              <a:t>54</a:t>
            </a:fld>
            <a:endParaRPr lang="en-US"/>
          </a:p>
        </p:txBody>
      </p:sp>
    </p:spTree>
    <p:extLst>
      <p:ext uri="{BB962C8B-B14F-4D97-AF65-F5344CB8AC3E}">
        <p14:creationId xmlns:p14="http://schemas.microsoft.com/office/powerpoint/2010/main" val="24782459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55</a:t>
            </a:fld>
            <a:endParaRPr lang="en-US"/>
          </a:p>
        </p:txBody>
      </p:sp>
    </p:spTree>
    <p:extLst>
      <p:ext uri="{BB962C8B-B14F-4D97-AF65-F5344CB8AC3E}">
        <p14:creationId xmlns:p14="http://schemas.microsoft.com/office/powerpoint/2010/main" val="31051943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cs typeface="Calibri"/>
              </a:rPr>
              <a:t>This embeds equitable access to resources. </a:t>
            </a:r>
          </a:p>
          <a:p>
            <a:endParaRPr lang="en-US" baseline="0">
              <a:cs typeface="Calibri"/>
            </a:endParaRPr>
          </a:p>
          <a:p>
            <a:r>
              <a:rPr lang="en-US" baseline="0">
                <a:cs typeface="Calibri"/>
              </a:rPr>
              <a:t>Groups went before; core values that will be the main framework</a:t>
            </a:r>
          </a:p>
        </p:txBody>
      </p:sp>
      <p:sp>
        <p:nvSpPr>
          <p:cNvPr id="4" name="Slide Number Placeholder 3"/>
          <p:cNvSpPr>
            <a:spLocks noGrp="1"/>
          </p:cNvSpPr>
          <p:nvPr>
            <p:ph type="sldNum" sz="quarter" idx="10"/>
          </p:nvPr>
        </p:nvSpPr>
        <p:spPr/>
        <p:txBody>
          <a:bodyPr/>
          <a:lstStyle/>
          <a:p>
            <a:fld id="{3F291B73-9745-4AF8-9BCF-83B1D725FE36}" type="slidenum">
              <a:rPr lang="en-US" smtClean="0"/>
              <a:t>56</a:t>
            </a:fld>
            <a:endParaRPr lang="en-US"/>
          </a:p>
        </p:txBody>
      </p:sp>
    </p:spTree>
    <p:extLst>
      <p:ext uri="{BB962C8B-B14F-4D97-AF65-F5344CB8AC3E}">
        <p14:creationId xmlns:p14="http://schemas.microsoft.com/office/powerpoint/2010/main" val="12805755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ea typeface="DengXian"/>
                <a:cs typeface="Times New Roman"/>
              </a:rPr>
              <a:t>Strategic</a:t>
            </a:r>
            <a:r>
              <a:rPr lang="en-US" sz="1200" baseline="0">
                <a:ea typeface="DengXian"/>
                <a:cs typeface="Times New Roman"/>
              </a:rPr>
              <a:t> </a:t>
            </a:r>
            <a:endParaRPr lang="en-US" sz="1200">
              <a:ea typeface="DengXi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a typeface="DengXian"/>
                <a:cs typeface="Times New Roman"/>
              </a:rPr>
              <a:t>Form a university-wide Strategic Global Engagement Research Group that brings together VPR, Deans, DSA and others to identify university-wide priorities for research, knowledge mobilization and innovation (for example, geographic priority clusters, RCI).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DengXi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a typeface="DengXian"/>
                <a:cs typeface="Times New Roman"/>
              </a:rPr>
              <a:t>Utilize SDGs as a way to focus impact. THE Impact rankings will identify</a:t>
            </a:r>
            <a:r>
              <a:rPr lang="en-US" sz="1200" baseline="0">
                <a:ea typeface="DengXian"/>
                <a:cs typeface="Times New Roman"/>
              </a:rPr>
              <a:t> areas where Queen’s has particular strength on which we can build. Some additional tactics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ea typeface="DengXian"/>
                <a:cs typeface="Times New Roman"/>
              </a:rPr>
              <a:t>                     Explore targeted seed funding to develop SDG-related research initiatives.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ea typeface="DengXi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ea typeface="DengXian"/>
                <a:cs typeface="Times New Roman"/>
              </a:rPr>
              <a:t>                     Explore alignment of existing or new research institutes and </a:t>
            </a:r>
            <a:r>
              <a:rPr lang="en-US" sz="1200" baseline="0" err="1">
                <a:ea typeface="DengXian"/>
                <a:cs typeface="Times New Roman"/>
              </a:rPr>
              <a:t>centres</a:t>
            </a:r>
            <a:r>
              <a:rPr lang="en-US" sz="1200" baseline="0">
                <a:ea typeface="DengXian"/>
                <a:cs typeface="Times New Roman"/>
              </a:rPr>
              <a:t> with UN SDGs to facilitate global collaborations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ea typeface="DengXi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a typeface="DengXian"/>
                <a:cs typeface="Times New Roman"/>
              </a:rPr>
              <a:t>Queen’s rankings need</a:t>
            </a:r>
            <a:r>
              <a:rPr lang="en-US" sz="1200" baseline="0">
                <a:ea typeface="DengXian"/>
                <a:cs typeface="Times New Roman"/>
              </a:rPr>
              <a:t> to improve; negative </a:t>
            </a:r>
            <a:r>
              <a:rPr lang="en-US" sz="1200">
                <a:ea typeface="DengXian"/>
                <a:cs typeface="Times New Roman"/>
              </a:rPr>
              <a:t>impact ability to build research</a:t>
            </a:r>
            <a:r>
              <a:rPr lang="en-US" sz="1200" baseline="0">
                <a:ea typeface="DengXian"/>
                <a:cs typeface="Times New Roman"/>
              </a:rPr>
              <a:t> connections, attract high-caliber graduate students, visiting scholars and faculty.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ea typeface="DengXi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ea typeface="DengXian"/>
                <a:cs typeface="Times New Roman"/>
              </a:rPr>
              <a:t>A strategic approach may mean greater support for areas of strategic priority</a:t>
            </a:r>
            <a:endParaRPr lang="en-US" sz="1200">
              <a:ea typeface="DengXian"/>
              <a:cs typeface="Times New Roman"/>
            </a:endParaRPr>
          </a:p>
          <a:p>
            <a:endParaRPr lang="en-US" baseline="0">
              <a:cs typeface="Calibri"/>
            </a:endParaRPr>
          </a:p>
          <a:p>
            <a:r>
              <a:rPr lang="en-US" u="sng" baseline="0">
                <a:cs typeface="Calibri"/>
              </a:rPr>
              <a:t>Evidence based</a:t>
            </a:r>
          </a:p>
          <a:p>
            <a:r>
              <a:rPr lang="en-US" sz="2900">
                <a:cs typeface="Calibri"/>
              </a:rPr>
              <a:t>Our strategic approach needs to be evidence based</a:t>
            </a:r>
          </a:p>
          <a:p>
            <a:endParaRPr lang="en-US" sz="2900">
              <a:cs typeface="Calibri"/>
            </a:endParaRPr>
          </a:p>
          <a:p>
            <a:r>
              <a:rPr lang="en-US" sz="2900">
                <a:cs typeface="Calibri"/>
              </a:rPr>
              <a:t>Assess existing qualitative and quantitative data on Queen’s international research performance</a:t>
            </a:r>
            <a:r>
              <a:rPr lang="en-US" sz="2900" baseline="0">
                <a:cs typeface="Calibri"/>
              </a:rPr>
              <a:t> and i</a:t>
            </a:r>
            <a:r>
              <a:rPr lang="en-US" sz="2900">
                <a:cs typeface="Calibri"/>
              </a:rPr>
              <a:t>dentify new solutions to address gaps (Research Discovery Network, AI solutions, </a:t>
            </a:r>
            <a:r>
              <a:rPr lang="en-US" sz="2900" err="1">
                <a:cs typeface="Calibri"/>
              </a:rPr>
              <a:t>etc</a:t>
            </a:r>
            <a:r>
              <a:rPr lang="en-US" sz="2900">
                <a:cs typeface="Calibri"/>
              </a:rPr>
              <a:t>).</a:t>
            </a:r>
          </a:p>
          <a:p>
            <a:endParaRPr lang="en-US" sz="2900">
              <a:cs typeface="Calibri"/>
            </a:endParaRPr>
          </a:p>
          <a:p>
            <a:r>
              <a:rPr lang="en-US" sz="2900">
                <a:cs typeface="Calibri"/>
              </a:rPr>
              <a:t>Benchmark performance against to other universities domestically and worldwide. </a:t>
            </a:r>
          </a:p>
          <a:p>
            <a:endParaRPr lang="en-US" sz="2900">
              <a:cs typeface="Calibri"/>
            </a:endParaRPr>
          </a:p>
          <a:p>
            <a:r>
              <a:rPr lang="en-US" sz="2900">
                <a:cs typeface="Calibri"/>
              </a:rPr>
              <a:t>Develop meaningful metrics</a:t>
            </a:r>
            <a:r>
              <a:rPr lang="en-US" sz="2900" baseline="0">
                <a:cs typeface="Calibri"/>
              </a:rPr>
              <a:t> for measuring results (don’t let what can be measured dictate your goals) </a:t>
            </a:r>
          </a:p>
          <a:p>
            <a:endParaRPr lang="en-US" sz="2900" baseline="0">
              <a:cs typeface="Calibri"/>
            </a:endParaRPr>
          </a:p>
          <a:p>
            <a:r>
              <a:rPr lang="en-US" sz="2900" u="sng" baseline="0">
                <a:cs typeface="Calibri"/>
              </a:rPr>
              <a:t>Resourced</a:t>
            </a:r>
          </a:p>
          <a:p>
            <a:r>
              <a:rPr lang="en-US" sz="2900">
                <a:cs typeface="Calibri"/>
              </a:rPr>
              <a:t>Provide sufficient time, finance and human resources to achieve and</a:t>
            </a:r>
            <a:r>
              <a:rPr lang="en-US" sz="2900" baseline="0">
                <a:cs typeface="Calibri"/>
              </a:rPr>
              <a:t> sustain priorities</a:t>
            </a:r>
          </a:p>
          <a:p>
            <a:endParaRPr lang="en-US" sz="2900" baseline="0">
              <a:cs typeface="Calibri"/>
            </a:endParaRPr>
          </a:p>
          <a:p>
            <a:r>
              <a:rPr lang="en-US" sz="2900" baseline="0">
                <a:cs typeface="Calibri"/>
              </a:rPr>
              <a:t>Instill understanding that many international research opportunities are not “low hanging fruit” and require substantial support</a:t>
            </a:r>
            <a:endParaRPr lang="en-US" sz="2900">
              <a:cs typeface="Calibri"/>
            </a:endParaRPr>
          </a:p>
          <a:p>
            <a:endParaRPr lang="en-US" baseline="0">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57</a:t>
            </a:fld>
            <a:endParaRPr lang="en-US"/>
          </a:p>
        </p:txBody>
      </p:sp>
    </p:spTree>
    <p:extLst>
      <p:ext uri="{BB962C8B-B14F-4D97-AF65-F5344CB8AC3E}">
        <p14:creationId xmlns:p14="http://schemas.microsoft.com/office/powerpoint/2010/main" val="27290941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buFont typeface="Symbol" panose="05050102010706020507" pitchFamily="18" charset="2"/>
              <a:buChar char=""/>
            </a:pPr>
            <a:r>
              <a:rPr lang="en-US" sz="1200" dirty="0">
                <a:ea typeface="DengXian"/>
                <a:cs typeface="Times New Roman"/>
              </a:rPr>
              <a:t>Facilitate research collisions and networking within Queen’s and with global partners </a:t>
            </a:r>
          </a:p>
          <a:p>
            <a:pPr>
              <a:lnSpc>
                <a:spcPct val="107000"/>
              </a:lnSpc>
            </a:pPr>
            <a:endParaRPr lang="en-US" sz="1200" dirty="0">
              <a:ea typeface="DengXian"/>
              <a:cs typeface="Times New Roman"/>
            </a:endParaRPr>
          </a:p>
          <a:p>
            <a:pPr marL="342900" indent="-342900">
              <a:lnSpc>
                <a:spcPct val="107000"/>
              </a:lnSpc>
              <a:buFont typeface="Symbol" panose="05050102010706020507" pitchFamily="18" charset="2"/>
              <a:buChar char=""/>
            </a:pPr>
            <a:r>
              <a:rPr lang="en-US" sz="1200" dirty="0">
                <a:ea typeface="DengXian"/>
                <a:cs typeface="Times New Roman"/>
              </a:rPr>
              <a:t>Expand communication about, application support for, and build research programs that are competitive for international external grants and networks (e.g. Horizon Europe, Global Affairs opportunities, COST network and more)</a:t>
            </a:r>
          </a:p>
          <a:p>
            <a:pPr>
              <a:lnSpc>
                <a:spcPct val="107000"/>
              </a:lnSpc>
            </a:pPr>
            <a:endParaRPr lang="en-US" sz="1200" dirty="0">
              <a:ea typeface="DengXian"/>
              <a:cs typeface="Times New Roman"/>
            </a:endParaRPr>
          </a:p>
          <a:p>
            <a:pPr marL="342900" indent="-342900">
              <a:lnSpc>
                <a:spcPct val="107000"/>
              </a:lnSpc>
              <a:buFont typeface="Symbol" panose="05050102010706020507" pitchFamily="18" charset="2"/>
              <a:buChar char=""/>
            </a:pPr>
            <a:r>
              <a:rPr lang="en-US" sz="1200" dirty="0">
                <a:ea typeface="DengXian"/>
                <a:cs typeface="Times New Roman"/>
              </a:rPr>
              <a:t>Develop international organization and government relations strategy to enhance presence and facilitate research and innovation connections and execution</a:t>
            </a:r>
          </a:p>
          <a:p>
            <a:endParaRPr lang="en-US" sz="1200" dirty="0">
              <a:cs typeface="Times New Roman"/>
            </a:endParaRPr>
          </a:p>
          <a:p>
            <a:pPr lvl="1" indent="-457200">
              <a:lnSpc>
                <a:spcPct val="107000"/>
              </a:lnSpc>
              <a:buFont typeface="Arial" panose="020B0604020202020204" pitchFamily="34" charset="0"/>
              <a:buChar char="•"/>
            </a:pPr>
            <a:r>
              <a:rPr lang="en-US" sz="2400" dirty="0">
                <a:ea typeface="DengXian"/>
                <a:cs typeface="Times New Roman"/>
              </a:rPr>
              <a:t>Explore a central portal at Queen’s for researchers, innovators, and outside parties to acquire information, funding and guidance on global engagement projects</a:t>
            </a:r>
          </a:p>
          <a:p>
            <a:pPr marL="0" lvl="1">
              <a:lnSpc>
                <a:spcPct val="107000"/>
              </a:lnSpc>
            </a:pPr>
            <a:endParaRPr lang="en-US" sz="2400" dirty="0">
              <a:ea typeface="DengXian"/>
              <a:cs typeface="Times New Roman"/>
            </a:endParaRPr>
          </a:p>
          <a:p>
            <a:pPr lvl="1" indent="-457200">
              <a:lnSpc>
                <a:spcPct val="107000"/>
              </a:lnSpc>
              <a:buFont typeface="Arial" panose="020B0604020202020204" pitchFamily="34" charset="0"/>
              <a:buChar char="•"/>
            </a:pPr>
            <a:r>
              <a:rPr lang="en-US" sz="2400" dirty="0">
                <a:ea typeface="DengXian"/>
                <a:cs typeface="Times New Roman"/>
              </a:rPr>
              <a:t>Continue to develop initiatives, approaches and formal incentives to integrate and build upon the knowledge, experience and networks of international students, post-doctoral fellows, faculty members, and visiting researchers and entrepreneurs at Queen’s: </a:t>
            </a:r>
          </a:p>
          <a:p>
            <a:pPr lvl="2">
              <a:lnSpc>
                <a:spcPct val="107000"/>
              </a:lnSpc>
            </a:pPr>
            <a:endParaRPr lang="en-US" sz="2400" dirty="0"/>
          </a:p>
          <a:p>
            <a:pPr marL="458470" indent="-458470">
              <a:lnSpc>
                <a:spcPct val="107000"/>
              </a:lnSpc>
              <a:buFont typeface="Arial" panose="020B0604020202020204" pitchFamily="34" charset="0"/>
              <a:buChar char="•"/>
              <a:tabLst>
                <a:tab pos="457200" algn="l"/>
              </a:tabLst>
            </a:pPr>
            <a:r>
              <a:rPr lang="en-US" sz="2400" dirty="0">
                <a:ea typeface="DengXian"/>
                <a:cs typeface="Times New Roman"/>
              </a:rPr>
              <a:t>Continue to develop of training and supports for faculty members and researchers on anti-racism and anti-oppression and Indigenization and decolonization in global research specifically. </a:t>
            </a:r>
          </a:p>
          <a:p>
            <a:endParaRPr lang="en-US" dirty="0">
              <a:cs typeface="Calibri"/>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58</a:t>
            </a:fld>
            <a:endParaRPr lang="en-US"/>
          </a:p>
        </p:txBody>
      </p:sp>
    </p:spTree>
    <p:extLst>
      <p:ext uri="{BB962C8B-B14F-4D97-AF65-F5344CB8AC3E}">
        <p14:creationId xmlns:p14="http://schemas.microsoft.com/office/powerpoint/2010/main" val="24338736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291B73-9745-4AF8-9BCF-83B1D725FE36}" type="slidenum">
              <a:rPr lang="en-US" smtClean="0"/>
              <a:t>59</a:t>
            </a:fld>
            <a:endParaRPr lang="en-US"/>
          </a:p>
        </p:txBody>
      </p:sp>
    </p:spTree>
    <p:extLst>
      <p:ext uri="{BB962C8B-B14F-4D97-AF65-F5344CB8AC3E}">
        <p14:creationId xmlns:p14="http://schemas.microsoft.com/office/powerpoint/2010/main" val="422506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endParaRPr lang="en-CA"/>
          </a:p>
          <a:p>
            <a:endParaRPr lang="en-CA"/>
          </a:p>
        </p:txBody>
      </p:sp>
      <p:sp>
        <p:nvSpPr>
          <p:cNvPr id="4" name="Slide Number Placeholder 3"/>
          <p:cNvSpPr>
            <a:spLocks noGrp="1"/>
          </p:cNvSpPr>
          <p:nvPr>
            <p:ph type="sldNum" sz="quarter" idx="5"/>
          </p:nvPr>
        </p:nvSpPr>
        <p:spPr/>
        <p:txBody>
          <a:bodyPr/>
          <a:lstStyle/>
          <a:p>
            <a:fld id="{3F291B73-9745-4AF8-9BCF-83B1D725FE36}" type="slidenum">
              <a:rPr lang="en-US" smtClean="0"/>
              <a:t>6</a:t>
            </a:fld>
            <a:endParaRPr lang="en-US"/>
          </a:p>
        </p:txBody>
      </p:sp>
    </p:spTree>
    <p:extLst>
      <p:ext uri="{BB962C8B-B14F-4D97-AF65-F5344CB8AC3E}">
        <p14:creationId xmlns:p14="http://schemas.microsoft.com/office/powerpoint/2010/main" val="10025268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endParaRPr lang="en-US" sz="1600" b="0">
              <a:highlight>
                <a:srgbClr val="FFFF00"/>
              </a:highlight>
              <a:latin typeface="+mj-lt"/>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60</a:t>
            </a:fld>
            <a:endParaRPr lang="en-US"/>
          </a:p>
        </p:txBody>
      </p:sp>
    </p:spTree>
    <p:extLst>
      <p:ext uri="{BB962C8B-B14F-4D97-AF65-F5344CB8AC3E}">
        <p14:creationId xmlns:p14="http://schemas.microsoft.com/office/powerpoint/2010/main" val="1735375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endParaRPr lang="en-US" sz="1600" b="0">
              <a:highlight>
                <a:srgbClr val="FFFF00"/>
              </a:highlight>
              <a:latin typeface="+mj-lt"/>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61</a:t>
            </a:fld>
            <a:endParaRPr lang="en-US"/>
          </a:p>
        </p:txBody>
      </p:sp>
    </p:spTree>
    <p:extLst>
      <p:ext uri="{BB962C8B-B14F-4D97-AF65-F5344CB8AC3E}">
        <p14:creationId xmlns:p14="http://schemas.microsoft.com/office/powerpoint/2010/main" val="20437055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endParaRPr lang="en-US" sz="1600" b="0">
              <a:highlight>
                <a:srgbClr val="FFFF00"/>
              </a:highlight>
              <a:latin typeface="+mj-lt"/>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62</a:t>
            </a:fld>
            <a:endParaRPr lang="en-US"/>
          </a:p>
        </p:txBody>
      </p:sp>
    </p:spTree>
    <p:extLst>
      <p:ext uri="{BB962C8B-B14F-4D97-AF65-F5344CB8AC3E}">
        <p14:creationId xmlns:p14="http://schemas.microsoft.com/office/powerpoint/2010/main" val="1408834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endParaRPr lang="en-US" sz="1600" b="0">
              <a:highlight>
                <a:srgbClr val="FFFF00"/>
              </a:highlight>
              <a:latin typeface="+mj-lt"/>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63</a:t>
            </a:fld>
            <a:endParaRPr lang="en-US"/>
          </a:p>
        </p:txBody>
      </p:sp>
    </p:spTree>
    <p:extLst>
      <p:ext uri="{BB962C8B-B14F-4D97-AF65-F5344CB8AC3E}">
        <p14:creationId xmlns:p14="http://schemas.microsoft.com/office/powerpoint/2010/main" val="32277083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endParaRPr lang="en-US" sz="1600" b="0">
              <a:highlight>
                <a:srgbClr val="FFFF00"/>
              </a:highlight>
              <a:latin typeface="+mj-lt"/>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64</a:t>
            </a:fld>
            <a:endParaRPr lang="en-US"/>
          </a:p>
        </p:txBody>
      </p:sp>
    </p:spTree>
    <p:extLst>
      <p:ext uri="{BB962C8B-B14F-4D97-AF65-F5344CB8AC3E}">
        <p14:creationId xmlns:p14="http://schemas.microsoft.com/office/powerpoint/2010/main" val="3154874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endParaRPr lang="en-US" sz="1600" b="0">
              <a:highlight>
                <a:srgbClr val="FFFF00"/>
              </a:highlight>
              <a:latin typeface="+mj-lt"/>
            </a:endParaRPr>
          </a:p>
        </p:txBody>
      </p:sp>
      <p:sp>
        <p:nvSpPr>
          <p:cNvPr id="4" name="Slide Number Placeholder 3"/>
          <p:cNvSpPr>
            <a:spLocks noGrp="1"/>
          </p:cNvSpPr>
          <p:nvPr>
            <p:ph type="sldNum" sz="quarter" idx="10"/>
          </p:nvPr>
        </p:nvSpPr>
        <p:spPr/>
        <p:txBody>
          <a:bodyPr/>
          <a:lstStyle/>
          <a:p>
            <a:fld id="{3F291B73-9745-4AF8-9BCF-83B1D725FE36}" type="slidenum">
              <a:rPr lang="en-US" smtClean="0"/>
              <a:t>65</a:t>
            </a:fld>
            <a:endParaRPr lang="en-US"/>
          </a:p>
        </p:txBody>
      </p:sp>
    </p:spTree>
    <p:extLst>
      <p:ext uri="{BB962C8B-B14F-4D97-AF65-F5344CB8AC3E}">
        <p14:creationId xmlns:p14="http://schemas.microsoft.com/office/powerpoint/2010/main" val="80284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5"/>
          </p:nvPr>
        </p:nvSpPr>
        <p:spPr/>
        <p:txBody>
          <a:bodyPr/>
          <a:lstStyle/>
          <a:p>
            <a:fld id="{3F291B73-9745-4AF8-9BCF-83B1D725FE36}" type="slidenum">
              <a:rPr lang="en-US" smtClean="0"/>
              <a:t>7</a:t>
            </a:fld>
            <a:endParaRPr lang="en-US"/>
          </a:p>
        </p:txBody>
      </p:sp>
    </p:spTree>
    <p:extLst>
      <p:ext uri="{BB962C8B-B14F-4D97-AF65-F5344CB8AC3E}">
        <p14:creationId xmlns:p14="http://schemas.microsoft.com/office/powerpoint/2010/main" val="242527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5"/>
          </p:nvPr>
        </p:nvSpPr>
        <p:spPr/>
        <p:txBody>
          <a:bodyPr/>
          <a:lstStyle/>
          <a:p>
            <a:fld id="{3F291B73-9745-4AF8-9BCF-83B1D725FE36}" type="slidenum">
              <a:rPr lang="en-US" smtClean="0"/>
              <a:t>8</a:t>
            </a:fld>
            <a:endParaRPr lang="en-US"/>
          </a:p>
        </p:txBody>
      </p:sp>
    </p:spTree>
    <p:extLst>
      <p:ext uri="{BB962C8B-B14F-4D97-AF65-F5344CB8AC3E}">
        <p14:creationId xmlns:p14="http://schemas.microsoft.com/office/powerpoint/2010/main" val="217666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Alison and Brittany introduce themselves. Brittany, you may want to mention that you were a MISMP participant</a:t>
            </a:r>
            <a:r>
              <a:rPr lang="en-CA" baseline="0"/>
              <a:t> with some very short background on what MISMP is.</a:t>
            </a:r>
            <a:endParaRPr lang="en-CA"/>
          </a:p>
        </p:txBody>
      </p:sp>
      <p:sp>
        <p:nvSpPr>
          <p:cNvPr id="4" name="Slide Number Placeholder 3"/>
          <p:cNvSpPr>
            <a:spLocks noGrp="1"/>
          </p:cNvSpPr>
          <p:nvPr>
            <p:ph type="sldNum" sz="quarter" idx="5"/>
          </p:nvPr>
        </p:nvSpPr>
        <p:spPr/>
        <p:txBody>
          <a:bodyPr/>
          <a:lstStyle/>
          <a:p>
            <a:fld id="{3F291B73-9745-4AF8-9BCF-83B1D725FE36}" type="slidenum">
              <a:rPr lang="en-US" smtClean="0"/>
              <a:t>9</a:t>
            </a:fld>
            <a:endParaRPr lang="en-US"/>
          </a:p>
        </p:txBody>
      </p:sp>
    </p:spTree>
    <p:extLst>
      <p:ext uri="{BB962C8B-B14F-4D97-AF65-F5344CB8AC3E}">
        <p14:creationId xmlns:p14="http://schemas.microsoft.com/office/powerpoint/2010/main" val="133403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4971-6EB4-F94F-AFB9-0E3705ABBB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D34597-FCD3-F14C-8873-926A0C0D6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7222D4-222A-7F46-A979-56392D3D0564}"/>
              </a:ext>
            </a:extLst>
          </p:cNvPr>
          <p:cNvSpPr>
            <a:spLocks noGrp="1"/>
          </p:cNvSpPr>
          <p:nvPr>
            <p:ph type="dt" sz="half" idx="10"/>
          </p:nvPr>
        </p:nvSpPr>
        <p:spPr>
          <a:xfrm>
            <a:off x="838200" y="6356352"/>
            <a:ext cx="2743200" cy="365125"/>
          </a:xfrm>
          <a:prstGeom prst="rect">
            <a:avLst/>
          </a:prstGeom>
        </p:spPr>
        <p:txBody>
          <a:bodyPr/>
          <a:lstStyle/>
          <a:p>
            <a:fld id="{8F10A191-6D54-E645-A2FE-E2CC2C4CF283}" type="datetimeFigureOut">
              <a:rPr lang="en-US" smtClean="0"/>
              <a:t>2/7/2023</a:t>
            </a:fld>
            <a:endParaRPr lang="en-US"/>
          </a:p>
        </p:txBody>
      </p:sp>
      <p:sp>
        <p:nvSpPr>
          <p:cNvPr id="5" name="Footer Placeholder 4">
            <a:extLst>
              <a:ext uri="{FF2B5EF4-FFF2-40B4-BE49-F238E27FC236}">
                <a16:creationId xmlns:a16="http://schemas.microsoft.com/office/drawing/2014/main" id="{00448323-D3A4-BA45-9104-147D0AB83C62}"/>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2B99D2-A58E-7A42-AFB7-715BA577066C}"/>
              </a:ext>
            </a:extLst>
          </p:cNvPr>
          <p:cNvSpPr>
            <a:spLocks noGrp="1"/>
          </p:cNvSpPr>
          <p:nvPr>
            <p:ph type="sldNum" sz="quarter" idx="12"/>
          </p:nvPr>
        </p:nvSpPr>
        <p:spPr>
          <a:xfrm>
            <a:off x="8610600" y="6356352"/>
            <a:ext cx="2743200" cy="365125"/>
          </a:xfrm>
          <a:prstGeom prst="rect">
            <a:avLst/>
          </a:prstGeom>
        </p:spPr>
        <p:txBody>
          <a:bodyPr/>
          <a:lstStyle/>
          <a:p>
            <a:fld id="{F432D4C0-4D01-5146-84D8-FBC39BDBB014}" type="slidenum">
              <a:rPr lang="en-US" smtClean="0"/>
              <a:t>‹#›</a:t>
            </a:fld>
            <a:endParaRPr lang="en-US"/>
          </a:p>
        </p:txBody>
      </p:sp>
    </p:spTree>
    <p:extLst>
      <p:ext uri="{BB962C8B-B14F-4D97-AF65-F5344CB8AC3E}">
        <p14:creationId xmlns:p14="http://schemas.microsoft.com/office/powerpoint/2010/main" val="312057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340E-5211-1949-B86F-AC525D14CC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13C032-0DB5-BD49-B7EC-89B051234B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0807F-EF04-2B49-9F84-5AD7F1031CAB}"/>
              </a:ext>
            </a:extLst>
          </p:cNvPr>
          <p:cNvSpPr>
            <a:spLocks noGrp="1"/>
          </p:cNvSpPr>
          <p:nvPr>
            <p:ph type="dt" sz="half" idx="10"/>
          </p:nvPr>
        </p:nvSpPr>
        <p:spPr>
          <a:xfrm>
            <a:off x="838200" y="6356352"/>
            <a:ext cx="2743200" cy="365125"/>
          </a:xfrm>
          <a:prstGeom prst="rect">
            <a:avLst/>
          </a:prstGeom>
        </p:spPr>
        <p:txBody>
          <a:bodyPr/>
          <a:lstStyle/>
          <a:p>
            <a:fld id="{8F10A191-6D54-E645-A2FE-E2CC2C4CF283}" type="datetimeFigureOut">
              <a:rPr lang="en-US" smtClean="0"/>
              <a:t>2/7/2023</a:t>
            </a:fld>
            <a:endParaRPr lang="en-US"/>
          </a:p>
        </p:txBody>
      </p:sp>
      <p:sp>
        <p:nvSpPr>
          <p:cNvPr id="5" name="Footer Placeholder 4">
            <a:extLst>
              <a:ext uri="{FF2B5EF4-FFF2-40B4-BE49-F238E27FC236}">
                <a16:creationId xmlns:a16="http://schemas.microsoft.com/office/drawing/2014/main" id="{387870ED-9637-894F-AC1C-324F8DCECE1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780A13-32ED-E448-BFB1-7EC4ADC56F2B}"/>
              </a:ext>
            </a:extLst>
          </p:cNvPr>
          <p:cNvSpPr>
            <a:spLocks noGrp="1"/>
          </p:cNvSpPr>
          <p:nvPr>
            <p:ph type="sldNum" sz="quarter" idx="12"/>
          </p:nvPr>
        </p:nvSpPr>
        <p:spPr>
          <a:xfrm>
            <a:off x="8610600" y="6356352"/>
            <a:ext cx="2743200" cy="365125"/>
          </a:xfrm>
          <a:prstGeom prst="rect">
            <a:avLst/>
          </a:prstGeom>
        </p:spPr>
        <p:txBody>
          <a:bodyPr/>
          <a:lstStyle/>
          <a:p>
            <a:fld id="{F432D4C0-4D01-5146-84D8-FBC39BDBB014}" type="slidenum">
              <a:rPr lang="en-US" smtClean="0"/>
              <a:t>‹#›</a:t>
            </a:fld>
            <a:endParaRPr lang="en-US"/>
          </a:p>
        </p:txBody>
      </p:sp>
    </p:spTree>
    <p:extLst>
      <p:ext uri="{BB962C8B-B14F-4D97-AF65-F5344CB8AC3E}">
        <p14:creationId xmlns:p14="http://schemas.microsoft.com/office/powerpoint/2010/main" val="334650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E19AB7-C7BF-1F4F-831A-5F59D495ED8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593393-1E4D-E447-8D99-8874E9B0E09A}"/>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DEFC1-D52C-6D45-BC33-EE28A2BB4AEB}"/>
              </a:ext>
            </a:extLst>
          </p:cNvPr>
          <p:cNvSpPr>
            <a:spLocks noGrp="1"/>
          </p:cNvSpPr>
          <p:nvPr>
            <p:ph type="dt" sz="half" idx="10"/>
          </p:nvPr>
        </p:nvSpPr>
        <p:spPr>
          <a:xfrm>
            <a:off x="838200" y="6356352"/>
            <a:ext cx="2743200" cy="365125"/>
          </a:xfrm>
          <a:prstGeom prst="rect">
            <a:avLst/>
          </a:prstGeom>
        </p:spPr>
        <p:txBody>
          <a:bodyPr/>
          <a:lstStyle/>
          <a:p>
            <a:fld id="{8F10A191-6D54-E645-A2FE-E2CC2C4CF283}" type="datetimeFigureOut">
              <a:rPr lang="en-US" smtClean="0"/>
              <a:t>2/7/2023</a:t>
            </a:fld>
            <a:endParaRPr lang="en-US"/>
          </a:p>
        </p:txBody>
      </p:sp>
      <p:sp>
        <p:nvSpPr>
          <p:cNvPr id="5" name="Footer Placeholder 4">
            <a:extLst>
              <a:ext uri="{FF2B5EF4-FFF2-40B4-BE49-F238E27FC236}">
                <a16:creationId xmlns:a16="http://schemas.microsoft.com/office/drawing/2014/main" id="{DAB4B6E7-9D3B-3B45-B069-6C41F53BC4D6}"/>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DEEBBD-3893-7A4B-A60A-485271D125B8}"/>
              </a:ext>
            </a:extLst>
          </p:cNvPr>
          <p:cNvSpPr>
            <a:spLocks noGrp="1"/>
          </p:cNvSpPr>
          <p:nvPr>
            <p:ph type="sldNum" sz="quarter" idx="12"/>
          </p:nvPr>
        </p:nvSpPr>
        <p:spPr>
          <a:xfrm>
            <a:off x="8610600" y="6356352"/>
            <a:ext cx="2743200" cy="365125"/>
          </a:xfrm>
          <a:prstGeom prst="rect">
            <a:avLst/>
          </a:prstGeom>
        </p:spPr>
        <p:txBody>
          <a:bodyPr/>
          <a:lstStyle/>
          <a:p>
            <a:fld id="{F432D4C0-4D01-5146-84D8-FBC39BDBB014}" type="slidenum">
              <a:rPr lang="en-US" smtClean="0"/>
              <a:t>‹#›</a:t>
            </a:fld>
            <a:endParaRPr lang="en-US"/>
          </a:p>
        </p:txBody>
      </p:sp>
    </p:spTree>
    <p:extLst>
      <p:ext uri="{BB962C8B-B14F-4D97-AF65-F5344CB8AC3E}">
        <p14:creationId xmlns:p14="http://schemas.microsoft.com/office/powerpoint/2010/main" val="27997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ACD0-08C9-A04D-8794-1CB8C2B690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E1175-AAD0-C744-8255-B787ACE3A3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7B530-ABC2-6846-A9D2-6B6D485260DC}"/>
              </a:ext>
            </a:extLst>
          </p:cNvPr>
          <p:cNvSpPr>
            <a:spLocks noGrp="1"/>
          </p:cNvSpPr>
          <p:nvPr>
            <p:ph type="dt" sz="half" idx="10"/>
          </p:nvPr>
        </p:nvSpPr>
        <p:spPr>
          <a:xfrm>
            <a:off x="838200" y="6356352"/>
            <a:ext cx="2743200" cy="365125"/>
          </a:xfrm>
          <a:prstGeom prst="rect">
            <a:avLst/>
          </a:prstGeom>
        </p:spPr>
        <p:txBody>
          <a:bodyPr/>
          <a:lstStyle/>
          <a:p>
            <a:fld id="{8F10A191-6D54-E645-A2FE-E2CC2C4CF283}" type="datetimeFigureOut">
              <a:rPr lang="en-US" smtClean="0"/>
              <a:t>2/7/2023</a:t>
            </a:fld>
            <a:endParaRPr lang="en-US"/>
          </a:p>
        </p:txBody>
      </p:sp>
      <p:sp>
        <p:nvSpPr>
          <p:cNvPr id="5" name="Footer Placeholder 4">
            <a:extLst>
              <a:ext uri="{FF2B5EF4-FFF2-40B4-BE49-F238E27FC236}">
                <a16:creationId xmlns:a16="http://schemas.microsoft.com/office/drawing/2014/main" id="{FAD02A0F-6C3D-E64B-B7B4-2CFE6592E15E}"/>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0622A2-DA15-AC44-BC86-9A8AEC5DFFE9}"/>
              </a:ext>
            </a:extLst>
          </p:cNvPr>
          <p:cNvSpPr>
            <a:spLocks noGrp="1"/>
          </p:cNvSpPr>
          <p:nvPr>
            <p:ph type="sldNum" sz="quarter" idx="12"/>
          </p:nvPr>
        </p:nvSpPr>
        <p:spPr>
          <a:xfrm>
            <a:off x="8610600" y="6356352"/>
            <a:ext cx="2743200" cy="365125"/>
          </a:xfrm>
          <a:prstGeom prst="rect">
            <a:avLst/>
          </a:prstGeom>
        </p:spPr>
        <p:txBody>
          <a:bodyPr/>
          <a:lstStyle/>
          <a:p>
            <a:fld id="{F432D4C0-4D01-5146-84D8-FBC39BDBB014}" type="slidenum">
              <a:rPr lang="en-US" smtClean="0"/>
              <a:t>‹#›</a:t>
            </a:fld>
            <a:endParaRPr lang="en-US"/>
          </a:p>
        </p:txBody>
      </p:sp>
    </p:spTree>
    <p:extLst>
      <p:ext uri="{BB962C8B-B14F-4D97-AF65-F5344CB8AC3E}">
        <p14:creationId xmlns:p14="http://schemas.microsoft.com/office/powerpoint/2010/main" val="89377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C4FF-6FD5-1C45-B96C-72AB59B7883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6F3B45-BCE6-1445-B943-E9FB232DDA2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C4EC32-32B6-544F-85DA-415170872023}"/>
              </a:ext>
            </a:extLst>
          </p:cNvPr>
          <p:cNvSpPr>
            <a:spLocks noGrp="1"/>
          </p:cNvSpPr>
          <p:nvPr>
            <p:ph type="dt" sz="half" idx="10"/>
          </p:nvPr>
        </p:nvSpPr>
        <p:spPr>
          <a:xfrm>
            <a:off x="838200" y="6356352"/>
            <a:ext cx="2743200" cy="365125"/>
          </a:xfrm>
          <a:prstGeom prst="rect">
            <a:avLst/>
          </a:prstGeom>
        </p:spPr>
        <p:txBody>
          <a:bodyPr/>
          <a:lstStyle/>
          <a:p>
            <a:fld id="{8F10A191-6D54-E645-A2FE-E2CC2C4CF283}" type="datetimeFigureOut">
              <a:rPr lang="en-US" smtClean="0"/>
              <a:t>2/7/2023</a:t>
            </a:fld>
            <a:endParaRPr lang="en-US"/>
          </a:p>
        </p:txBody>
      </p:sp>
      <p:sp>
        <p:nvSpPr>
          <p:cNvPr id="5" name="Footer Placeholder 4">
            <a:extLst>
              <a:ext uri="{FF2B5EF4-FFF2-40B4-BE49-F238E27FC236}">
                <a16:creationId xmlns:a16="http://schemas.microsoft.com/office/drawing/2014/main" id="{5B8E3BBC-2634-2642-9516-44ECE7EFE2B0}"/>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2A0442-193D-3648-89F5-3087B0040D43}"/>
              </a:ext>
            </a:extLst>
          </p:cNvPr>
          <p:cNvSpPr>
            <a:spLocks noGrp="1"/>
          </p:cNvSpPr>
          <p:nvPr>
            <p:ph type="sldNum" sz="quarter" idx="12"/>
          </p:nvPr>
        </p:nvSpPr>
        <p:spPr>
          <a:xfrm>
            <a:off x="8610600" y="6356352"/>
            <a:ext cx="2743200" cy="365125"/>
          </a:xfrm>
          <a:prstGeom prst="rect">
            <a:avLst/>
          </a:prstGeom>
        </p:spPr>
        <p:txBody>
          <a:bodyPr/>
          <a:lstStyle/>
          <a:p>
            <a:fld id="{F432D4C0-4D01-5146-84D8-FBC39BDBB014}" type="slidenum">
              <a:rPr lang="en-US" smtClean="0"/>
              <a:t>‹#›</a:t>
            </a:fld>
            <a:endParaRPr lang="en-US"/>
          </a:p>
        </p:txBody>
      </p:sp>
    </p:spTree>
    <p:extLst>
      <p:ext uri="{BB962C8B-B14F-4D97-AF65-F5344CB8AC3E}">
        <p14:creationId xmlns:p14="http://schemas.microsoft.com/office/powerpoint/2010/main" val="338822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BEF3-A60D-FE4A-BFB8-B38A8F0588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183D70-ECD3-8A41-8B1D-E68A0B5A1E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C8124-8283-794D-A9B3-EC38F8519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3A4E1-3C16-9E4C-8BD6-1F399A4693FE}"/>
              </a:ext>
            </a:extLst>
          </p:cNvPr>
          <p:cNvSpPr>
            <a:spLocks noGrp="1"/>
          </p:cNvSpPr>
          <p:nvPr>
            <p:ph type="dt" sz="half" idx="10"/>
          </p:nvPr>
        </p:nvSpPr>
        <p:spPr>
          <a:xfrm>
            <a:off x="838200" y="6356352"/>
            <a:ext cx="2743200" cy="365125"/>
          </a:xfrm>
          <a:prstGeom prst="rect">
            <a:avLst/>
          </a:prstGeom>
        </p:spPr>
        <p:txBody>
          <a:bodyPr/>
          <a:lstStyle/>
          <a:p>
            <a:fld id="{8F10A191-6D54-E645-A2FE-E2CC2C4CF283}" type="datetimeFigureOut">
              <a:rPr lang="en-US" smtClean="0"/>
              <a:t>2/7/2023</a:t>
            </a:fld>
            <a:endParaRPr lang="en-US"/>
          </a:p>
        </p:txBody>
      </p:sp>
      <p:sp>
        <p:nvSpPr>
          <p:cNvPr id="6" name="Footer Placeholder 5">
            <a:extLst>
              <a:ext uri="{FF2B5EF4-FFF2-40B4-BE49-F238E27FC236}">
                <a16:creationId xmlns:a16="http://schemas.microsoft.com/office/drawing/2014/main" id="{E217B718-E884-5E42-A5CB-3CA77FDD3B11}"/>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5C368A0-998F-2A4B-89B0-7251ECCEDD14}"/>
              </a:ext>
            </a:extLst>
          </p:cNvPr>
          <p:cNvSpPr>
            <a:spLocks noGrp="1"/>
          </p:cNvSpPr>
          <p:nvPr>
            <p:ph type="sldNum" sz="quarter" idx="12"/>
          </p:nvPr>
        </p:nvSpPr>
        <p:spPr>
          <a:xfrm>
            <a:off x="8610600" y="6356352"/>
            <a:ext cx="2743200" cy="365125"/>
          </a:xfrm>
          <a:prstGeom prst="rect">
            <a:avLst/>
          </a:prstGeom>
        </p:spPr>
        <p:txBody>
          <a:bodyPr/>
          <a:lstStyle/>
          <a:p>
            <a:fld id="{F432D4C0-4D01-5146-84D8-FBC39BDBB014}" type="slidenum">
              <a:rPr lang="en-US" smtClean="0"/>
              <a:t>‹#›</a:t>
            </a:fld>
            <a:endParaRPr lang="en-US"/>
          </a:p>
        </p:txBody>
      </p:sp>
    </p:spTree>
    <p:extLst>
      <p:ext uri="{BB962C8B-B14F-4D97-AF65-F5344CB8AC3E}">
        <p14:creationId xmlns:p14="http://schemas.microsoft.com/office/powerpoint/2010/main" val="226570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FC68-B0FC-654F-85FF-A6BD79C6D644}"/>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60D01-F988-4E4F-8842-7E8C00478F4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70A20-E271-564D-9C9A-76AD91790A8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62C73D-1F61-7346-AAEB-7736F5B192C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3A040D-3FC1-CB48-BD56-61EA4CC3B01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433FC0-701D-1B4B-99ED-2585B8A04B15}"/>
              </a:ext>
            </a:extLst>
          </p:cNvPr>
          <p:cNvSpPr>
            <a:spLocks noGrp="1"/>
          </p:cNvSpPr>
          <p:nvPr>
            <p:ph type="dt" sz="half" idx="10"/>
          </p:nvPr>
        </p:nvSpPr>
        <p:spPr>
          <a:xfrm>
            <a:off x="838200" y="6356352"/>
            <a:ext cx="2743200" cy="365125"/>
          </a:xfrm>
          <a:prstGeom prst="rect">
            <a:avLst/>
          </a:prstGeom>
        </p:spPr>
        <p:txBody>
          <a:bodyPr/>
          <a:lstStyle/>
          <a:p>
            <a:fld id="{8F10A191-6D54-E645-A2FE-E2CC2C4CF283}" type="datetimeFigureOut">
              <a:rPr lang="en-US" smtClean="0"/>
              <a:t>2/7/2023</a:t>
            </a:fld>
            <a:endParaRPr lang="en-US"/>
          </a:p>
        </p:txBody>
      </p:sp>
      <p:sp>
        <p:nvSpPr>
          <p:cNvPr id="8" name="Footer Placeholder 7">
            <a:extLst>
              <a:ext uri="{FF2B5EF4-FFF2-40B4-BE49-F238E27FC236}">
                <a16:creationId xmlns:a16="http://schemas.microsoft.com/office/drawing/2014/main" id="{36DEDF08-6018-EF40-A2BD-B1EA604F0A2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B766CC-F6FF-DE46-8564-CB7B0C9E229B}"/>
              </a:ext>
            </a:extLst>
          </p:cNvPr>
          <p:cNvSpPr>
            <a:spLocks noGrp="1"/>
          </p:cNvSpPr>
          <p:nvPr>
            <p:ph type="sldNum" sz="quarter" idx="12"/>
          </p:nvPr>
        </p:nvSpPr>
        <p:spPr>
          <a:xfrm>
            <a:off x="8610600" y="6356352"/>
            <a:ext cx="2743200" cy="365125"/>
          </a:xfrm>
          <a:prstGeom prst="rect">
            <a:avLst/>
          </a:prstGeom>
        </p:spPr>
        <p:txBody>
          <a:bodyPr/>
          <a:lstStyle/>
          <a:p>
            <a:fld id="{F432D4C0-4D01-5146-84D8-FBC39BDBB014}" type="slidenum">
              <a:rPr lang="en-US" smtClean="0"/>
              <a:t>‹#›</a:t>
            </a:fld>
            <a:endParaRPr lang="en-US"/>
          </a:p>
        </p:txBody>
      </p:sp>
    </p:spTree>
    <p:extLst>
      <p:ext uri="{BB962C8B-B14F-4D97-AF65-F5344CB8AC3E}">
        <p14:creationId xmlns:p14="http://schemas.microsoft.com/office/powerpoint/2010/main" val="381549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22E0-2B67-2743-833E-E36D07885F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E6ED4-8FF8-8F46-BD8A-6724337B2846}"/>
              </a:ext>
            </a:extLst>
          </p:cNvPr>
          <p:cNvSpPr>
            <a:spLocks noGrp="1"/>
          </p:cNvSpPr>
          <p:nvPr>
            <p:ph type="dt" sz="half" idx="10"/>
          </p:nvPr>
        </p:nvSpPr>
        <p:spPr>
          <a:xfrm>
            <a:off x="838200" y="6356352"/>
            <a:ext cx="2743200" cy="365125"/>
          </a:xfrm>
          <a:prstGeom prst="rect">
            <a:avLst/>
          </a:prstGeom>
        </p:spPr>
        <p:txBody>
          <a:bodyPr/>
          <a:lstStyle/>
          <a:p>
            <a:fld id="{8F10A191-6D54-E645-A2FE-E2CC2C4CF283}" type="datetimeFigureOut">
              <a:rPr lang="en-US" smtClean="0"/>
              <a:t>2/7/2023</a:t>
            </a:fld>
            <a:endParaRPr lang="en-US"/>
          </a:p>
        </p:txBody>
      </p:sp>
      <p:sp>
        <p:nvSpPr>
          <p:cNvPr id="4" name="Footer Placeholder 3">
            <a:extLst>
              <a:ext uri="{FF2B5EF4-FFF2-40B4-BE49-F238E27FC236}">
                <a16:creationId xmlns:a16="http://schemas.microsoft.com/office/drawing/2014/main" id="{CE1D6E77-C5FC-B440-8DBD-D1C2FE3F3DDC}"/>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CB3E54-40E3-3142-8A6A-BB44E6D8630D}"/>
              </a:ext>
            </a:extLst>
          </p:cNvPr>
          <p:cNvSpPr>
            <a:spLocks noGrp="1"/>
          </p:cNvSpPr>
          <p:nvPr>
            <p:ph type="sldNum" sz="quarter" idx="12"/>
          </p:nvPr>
        </p:nvSpPr>
        <p:spPr>
          <a:xfrm>
            <a:off x="8610600" y="6356352"/>
            <a:ext cx="2743200" cy="365125"/>
          </a:xfrm>
          <a:prstGeom prst="rect">
            <a:avLst/>
          </a:prstGeom>
        </p:spPr>
        <p:txBody>
          <a:bodyPr/>
          <a:lstStyle/>
          <a:p>
            <a:fld id="{F432D4C0-4D01-5146-84D8-FBC39BDBB014}" type="slidenum">
              <a:rPr lang="en-US" smtClean="0"/>
              <a:t>‹#›</a:t>
            </a:fld>
            <a:endParaRPr lang="en-US"/>
          </a:p>
        </p:txBody>
      </p:sp>
    </p:spTree>
    <p:extLst>
      <p:ext uri="{BB962C8B-B14F-4D97-AF65-F5344CB8AC3E}">
        <p14:creationId xmlns:p14="http://schemas.microsoft.com/office/powerpoint/2010/main" val="31201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59720-31E7-E043-B2A0-9A2FA81C74FF}"/>
              </a:ext>
            </a:extLst>
          </p:cNvPr>
          <p:cNvSpPr>
            <a:spLocks noGrp="1"/>
          </p:cNvSpPr>
          <p:nvPr>
            <p:ph type="dt" sz="half" idx="10"/>
          </p:nvPr>
        </p:nvSpPr>
        <p:spPr>
          <a:xfrm>
            <a:off x="838200" y="6356352"/>
            <a:ext cx="2743200" cy="365125"/>
          </a:xfrm>
          <a:prstGeom prst="rect">
            <a:avLst/>
          </a:prstGeom>
        </p:spPr>
        <p:txBody>
          <a:bodyPr/>
          <a:lstStyle/>
          <a:p>
            <a:fld id="{8F10A191-6D54-E645-A2FE-E2CC2C4CF283}" type="datetimeFigureOut">
              <a:rPr lang="en-US" smtClean="0"/>
              <a:t>2/7/2023</a:t>
            </a:fld>
            <a:endParaRPr lang="en-US"/>
          </a:p>
        </p:txBody>
      </p:sp>
      <p:sp>
        <p:nvSpPr>
          <p:cNvPr id="3" name="Footer Placeholder 2">
            <a:extLst>
              <a:ext uri="{FF2B5EF4-FFF2-40B4-BE49-F238E27FC236}">
                <a16:creationId xmlns:a16="http://schemas.microsoft.com/office/drawing/2014/main" id="{C9A64F0D-F050-7F4B-B167-49F80C74309D}"/>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C1ECFBE-7BD1-4446-85E7-722D01226327}"/>
              </a:ext>
            </a:extLst>
          </p:cNvPr>
          <p:cNvSpPr>
            <a:spLocks noGrp="1"/>
          </p:cNvSpPr>
          <p:nvPr>
            <p:ph type="sldNum" sz="quarter" idx="12"/>
          </p:nvPr>
        </p:nvSpPr>
        <p:spPr>
          <a:xfrm>
            <a:off x="8610600" y="6356352"/>
            <a:ext cx="2743200" cy="365125"/>
          </a:xfrm>
          <a:prstGeom prst="rect">
            <a:avLst/>
          </a:prstGeom>
        </p:spPr>
        <p:txBody>
          <a:bodyPr/>
          <a:lstStyle/>
          <a:p>
            <a:fld id="{F432D4C0-4D01-5146-84D8-FBC39BDBB014}" type="slidenum">
              <a:rPr lang="en-US" smtClean="0"/>
              <a:t>‹#›</a:t>
            </a:fld>
            <a:endParaRPr lang="en-US"/>
          </a:p>
        </p:txBody>
      </p:sp>
    </p:spTree>
    <p:extLst>
      <p:ext uri="{BB962C8B-B14F-4D97-AF65-F5344CB8AC3E}">
        <p14:creationId xmlns:p14="http://schemas.microsoft.com/office/powerpoint/2010/main" val="90902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BABA-7773-314A-AF13-EDA29391F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640B45-0428-064E-9B46-AF1B5502F0BC}"/>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229F03-3826-A34C-91B2-3F748604A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AAE11-B472-344F-8B33-CDEB2CB570B7}"/>
              </a:ext>
            </a:extLst>
          </p:cNvPr>
          <p:cNvSpPr>
            <a:spLocks noGrp="1"/>
          </p:cNvSpPr>
          <p:nvPr>
            <p:ph type="dt" sz="half" idx="10"/>
          </p:nvPr>
        </p:nvSpPr>
        <p:spPr>
          <a:xfrm>
            <a:off x="838200" y="6356352"/>
            <a:ext cx="2743200" cy="365125"/>
          </a:xfrm>
          <a:prstGeom prst="rect">
            <a:avLst/>
          </a:prstGeom>
        </p:spPr>
        <p:txBody>
          <a:bodyPr/>
          <a:lstStyle/>
          <a:p>
            <a:fld id="{8F10A191-6D54-E645-A2FE-E2CC2C4CF283}" type="datetimeFigureOut">
              <a:rPr lang="en-US" smtClean="0"/>
              <a:t>2/7/2023</a:t>
            </a:fld>
            <a:endParaRPr lang="en-US"/>
          </a:p>
        </p:txBody>
      </p:sp>
      <p:sp>
        <p:nvSpPr>
          <p:cNvPr id="6" name="Footer Placeholder 5">
            <a:extLst>
              <a:ext uri="{FF2B5EF4-FFF2-40B4-BE49-F238E27FC236}">
                <a16:creationId xmlns:a16="http://schemas.microsoft.com/office/drawing/2014/main" id="{8A2D06E9-E773-A446-AD52-10C3D05D0C17}"/>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626CC9-CA5F-B243-9DA8-946B4BE1AED4}"/>
              </a:ext>
            </a:extLst>
          </p:cNvPr>
          <p:cNvSpPr>
            <a:spLocks noGrp="1"/>
          </p:cNvSpPr>
          <p:nvPr>
            <p:ph type="sldNum" sz="quarter" idx="12"/>
          </p:nvPr>
        </p:nvSpPr>
        <p:spPr>
          <a:xfrm>
            <a:off x="8610600" y="6356352"/>
            <a:ext cx="2743200" cy="365125"/>
          </a:xfrm>
          <a:prstGeom prst="rect">
            <a:avLst/>
          </a:prstGeom>
        </p:spPr>
        <p:txBody>
          <a:bodyPr/>
          <a:lstStyle/>
          <a:p>
            <a:fld id="{F432D4C0-4D01-5146-84D8-FBC39BDBB014}" type="slidenum">
              <a:rPr lang="en-US" smtClean="0"/>
              <a:t>‹#›</a:t>
            </a:fld>
            <a:endParaRPr lang="en-US"/>
          </a:p>
        </p:txBody>
      </p:sp>
    </p:spTree>
    <p:extLst>
      <p:ext uri="{BB962C8B-B14F-4D97-AF65-F5344CB8AC3E}">
        <p14:creationId xmlns:p14="http://schemas.microsoft.com/office/powerpoint/2010/main" val="44759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6887-BB8F-5540-8561-9530DD88D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E06C6-EF07-D44F-B532-1CB16D6E55BF}"/>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83B20D-3DA2-DA48-84FC-497CE30A0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3A5E1-523B-E64D-B104-1722307AE29D}"/>
              </a:ext>
            </a:extLst>
          </p:cNvPr>
          <p:cNvSpPr>
            <a:spLocks noGrp="1"/>
          </p:cNvSpPr>
          <p:nvPr>
            <p:ph type="dt" sz="half" idx="10"/>
          </p:nvPr>
        </p:nvSpPr>
        <p:spPr>
          <a:xfrm>
            <a:off x="838200" y="6356352"/>
            <a:ext cx="2743200" cy="365125"/>
          </a:xfrm>
          <a:prstGeom prst="rect">
            <a:avLst/>
          </a:prstGeom>
        </p:spPr>
        <p:txBody>
          <a:bodyPr/>
          <a:lstStyle/>
          <a:p>
            <a:fld id="{8F10A191-6D54-E645-A2FE-E2CC2C4CF283}" type="datetimeFigureOut">
              <a:rPr lang="en-US" smtClean="0"/>
              <a:t>2/7/2023</a:t>
            </a:fld>
            <a:endParaRPr lang="en-US"/>
          </a:p>
        </p:txBody>
      </p:sp>
      <p:sp>
        <p:nvSpPr>
          <p:cNvPr id="6" name="Footer Placeholder 5">
            <a:extLst>
              <a:ext uri="{FF2B5EF4-FFF2-40B4-BE49-F238E27FC236}">
                <a16:creationId xmlns:a16="http://schemas.microsoft.com/office/drawing/2014/main" id="{BE3D9125-10B8-F04C-BD83-93FF06CA3319}"/>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0D5889-9039-7C4E-AC59-475CD163D717}"/>
              </a:ext>
            </a:extLst>
          </p:cNvPr>
          <p:cNvSpPr>
            <a:spLocks noGrp="1"/>
          </p:cNvSpPr>
          <p:nvPr>
            <p:ph type="sldNum" sz="quarter" idx="12"/>
          </p:nvPr>
        </p:nvSpPr>
        <p:spPr>
          <a:xfrm>
            <a:off x="8610600" y="6356352"/>
            <a:ext cx="2743200" cy="365125"/>
          </a:xfrm>
          <a:prstGeom prst="rect">
            <a:avLst/>
          </a:prstGeom>
        </p:spPr>
        <p:txBody>
          <a:bodyPr/>
          <a:lstStyle/>
          <a:p>
            <a:fld id="{F432D4C0-4D01-5146-84D8-FBC39BDBB014}" type="slidenum">
              <a:rPr lang="en-US" smtClean="0"/>
              <a:t>‹#›</a:t>
            </a:fld>
            <a:endParaRPr lang="en-US"/>
          </a:p>
        </p:txBody>
      </p:sp>
    </p:spTree>
    <p:extLst>
      <p:ext uri="{BB962C8B-B14F-4D97-AF65-F5344CB8AC3E}">
        <p14:creationId xmlns:p14="http://schemas.microsoft.com/office/powerpoint/2010/main" val="315676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3A0D0-7913-7041-BD44-3EBCD5872D25}"/>
              </a:ext>
            </a:extLst>
          </p:cNvPr>
          <p:cNvSpPr>
            <a:spLocks noGrp="1"/>
          </p:cNvSpPr>
          <p:nvPr>
            <p:ph type="title"/>
          </p:nvPr>
        </p:nvSpPr>
        <p:spPr>
          <a:xfrm>
            <a:off x="623392" y="476672"/>
            <a:ext cx="10945216" cy="1214016"/>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E743538-832A-F945-8345-84A61C97C8BD}"/>
              </a:ext>
            </a:extLst>
          </p:cNvPr>
          <p:cNvSpPr>
            <a:spLocks noGrp="1"/>
          </p:cNvSpPr>
          <p:nvPr>
            <p:ph type="body" idx="1"/>
          </p:nvPr>
        </p:nvSpPr>
        <p:spPr>
          <a:xfrm>
            <a:off x="623392" y="1825627"/>
            <a:ext cx="10945216" cy="43396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829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500" b="1" i="0" kern="120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3.png"/><Relationship Id="rId7" Type="http://schemas.openxmlformats.org/officeDocument/2006/relationships/slide" Target="slide2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60.xml"/><Relationship Id="rId5" Type="http://schemas.openxmlformats.org/officeDocument/2006/relationships/slide" Target="slide9.xml"/><Relationship Id="rId10" Type="http://schemas.openxmlformats.org/officeDocument/2006/relationships/slide" Target="slide54.xml"/><Relationship Id="rId4" Type="http://schemas.openxmlformats.org/officeDocument/2006/relationships/slide" Target="slide5.xml"/><Relationship Id="rId9" Type="http://schemas.openxmlformats.org/officeDocument/2006/relationships/slide" Target="slide4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1F1-14C5-4514-9A66-3E1AFD3B1FB9}"/>
              </a:ext>
            </a:extLst>
          </p:cNvPr>
          <p:cNvSpPr>
            <a:spLocks noGrp="1"/>
          </p:cNvSpPr>
          <p:nvPr>
            <p:ph type="ctrTitle"/>
          </p:nvPr>
        </p:nvSpPr>
        <p:spPr>
          <a:xfrm>
            <a:off x="1524000" y="1904095"/>
            <a:ext cx="9144000" cy="2825841"/>
          </a:xfrm>
        </p:spPr>
        <p:txBody>
          <a:bodyPr>
            <a:normAutofit fontScale="90000"/>
          </a:bodyPr>
          <a:lstStyle/>
          <a:p>
            <a:pPr>
              <a:spcAft>
                <a:spcPts val="1200"/>
              </a:spcAft>
            </a:pPr>
            <a:br>
              <a:rPr lang="en-US">
                <a:latin typeface="Aharoni"/>
              </a:rPr>
            </a:br>
            <a:br>
              <a:rPr lang="en-US">
                <a:latin typeface="Aharoni"/>
              </a:rPr>
            </a:br>
            <a:br>
              <a:rPr lang="en-US">
                <a:latin typeface="Aharoni"/>
              </a:rPr>
            </a:br>
            <a:r>
              <a:rPr lang="en-US" sz="5300">
                <a:solidFill>
                  <a:srgbClr val="002E5F"/>
                </a:solidFill>
                <a:latin typeface="Open Sans" panose="020B0606030504020204" pitchFamily="34" charset="0"/>
                <a:ea typeface="Open Sans" panose="020B0606030504020204" pitchFamily="34" charset="0"/>
                <a:cs typeface="Open Sans" panose="020B0606030504020204" pitchFamily="34" charset="0"/>
              </a:rPr>
              <a:t>Working Group Presentations to Steering Committee</a:t>
            </a:r>
            <a:br>
              <a:rPr lang="en-US" sz="3100">
                <a:latin typeface="+mj-lt"/>
                <a:cs typeface="Arial" panose="020B0604020202020204" pitchFamily="34" charset="0"/>
              </a:rPr>
            </a:br>
            <a:br>
              <a:rPr lang="en-US" sz="3100">
                <a:latin typeface="+mj-lt"/>
                <a:cs typeface="Arial" panose="020B0604020202020204" pitchFamily="34" charset="0"/>
              </a:rPr>
            </a:br>
            <a:r>
              <a:rPr lang="en-US" sz="2700" b="0">
                <a:latin typeface="Open Sans" panose="020B0606030504020204" pitchFamily="34" charset="0"/>
                <a:ea typeface="Open Sans" panose="020B0606030504020204" pitchFamily="34" charset="0"/>
                <a:cs typeface="Open Sans" panose="020B0606030504020204" pitchFamily="34" charset="0"/>
              </a:rPr>
              <a:t>February 4 and 9, 2021</a:t>
            </a:r>
          </a:p>
        </p:txBody>
      </p:sp>
      <p:pic>
        <p:nvPicPr>
          <p:cNvPr id="5" name="Picture 4" descr="A picture containing drawing&#10;&#10;Description automatically generated">
            <a:extLst>
              <a:ext uri="{FF2B5EF4-FFF2-40B4-BE49-F238E27FC236}">
                <a16:creationId xmlns:a16="http://schemas.microsoft.com/office/drawing/2014/main" id="{EADE90DA-5CCF-40B6-A928-F47BD488B4F8}"/>
              </a:ext>
            </a:extLst>
          </p:cNvPr>
          <p:cNvPicPr>
            <a:picLocks noChangeAspect="1"/>
          </p:cNvPicPr>
          <p:nvPr/>
        </p:nvPicPr>
        <p:blipFill>
          <a:blip r:embed="rId3"/>
          <a:stretch>
            <a:fillRect/>
          </a:stretch>
        </p:blipFill>
        <p:spPr>
          <a:xfrm>
            <a:off x="4506294" y="4953905"/>
            <a:ext cx="1684740" cy="1281104"/>
          </a:xfrm>
          <a:prstGeom prst="rect">
            <a:avLst/>
          </a:prstGeom>
        </p:spPr>
      </p:pic>
      <p:pic>
        <p:nvPicPr>
          <p:cNvPr id="4" name="Picture 3" descr="Icon&#10;&#10;Description automatically generated">
            <a:extLst>
              <a:ext uri="{FF2B5EF4-FFF2-40B4-BE49-F238E27FC236}">
                <a16:creationId xmlns:a16="http://schemas.microsoft.com/office/drawing/2014/main" id="{B44D41F9-5853-4E10-B408-56B191E83D4E}"/>
              </a:ext>
            </a:extLst>
          </p:cNvPr>
          <p:cNvPicPr>
            <a:picLocks noChangeAspect="1"/>
          </p:cNvPicPr>
          <p:nvPr/>
        </p:nvPicPr>
        <p:blipFill>
          <a:blip r:embed="rId4"/>
          <a:stretch>
            <a:fillRect/>
          </a:stretch>
        </p:blipFill>
        <p:spPr>
          <a:xfrm>
            <a:off x="6360616" y="5029796"/>
            <a:ext cx="1131593" cy="1129321"/>
          </a:xfrm>
          <a:prstGeom prst="rect">
            <a:avLst/>
          </a:prstGeom>
        </p:spPr>
      </p:pic>
    </p:spTree>
    <p:extLst>
      <p:ext uri="{BB962C8B-B14F-4D97-AF65-F5344CB8AC3E}">
        <p14:creationId xmlns:p14="http://schemas.microsoft.com/office/powerpoint/2010/main" val="83645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23E5C2-C5CF-41B3-A1DB-A7D2DF4F9C41}"/>
              </a:ext>
            </a:extLst>
          </p:cNvPr>
          <p:cNvSpPr txBox="1">
            <a:spLocks/>
          </p:cNvSpPr>
          <p:nvPr/>
        </p:nvSpPr>
        <p:spPr>
          <a:xfrm>
            <a:off x="428091" y="376319"/>
            <a:ext cx="10015706" cy="71698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500" b="1" i="0" kern="1200" baseline="0">
                <a:solidFill>
                  <a:schemeClr val="tx1"/>
                </a:solidFill>
                <a:latin typeface="Calibri" panose="020F0502020204030204" pitchFamily="34" charset="0"/>
                <a:ea typeface="+mj-ea"/>
                <a:cs typeface="+mj-cs"/>
              </a:defRPr>
            </a:lvl1pPr>
          </a:lstStyle>
          <a:p>
            <a:r>
              <a:rPr lang="en-US" sz="3200">
                <a:solidFill>
                  <a:srgbClr val="002E5F"/>
                </a:solidFill>
                <a:latin typeface="Open Sans" panose="020B0606030504020204" pitchFamily="34" charset="0"/>
                <a:ea typeface="Open Sans" panose="020B0606030504020204" pitchFamily="34" charset="0"/>
                <a:cs typeface="Open Sans" panose="020B0606030504020204" pitchFamily="34" charset="0"/>
              </a:rPr>
              <a:t>Short-Term Mobility</a:t>
            </a:r>
          </a:p>
        </p:txBody>
      </p:sp>
      <p:pic>
        <p:nvPicPr>
          <p:cNvPr id="6" name="Picture 5" descr="Icon&#10;&#10;Description automatically generated">
            <a:extLst>
              <a:ext uri="{FF2B5EF4-FFF2-40B4-BE49-F238E27FC236}">
                <a16:creationId xmlns:a16="http://schemas.microsoft.com/office/drawing/2014/main" id="{337902D3-CE8A-4F92-A997-49EC77DF0CB6}"/>
              </a:ext>
            </a:extLst>
          </p:cNvPr>
          <p:cNvPicPr>
            <a:picLocks noChangeAspect="1"/>
          </p:cNvPicPr>
          <p:nvPr/>
        </p:nvPicPr>
        <p:blipFill>
          <a:blip r:embed="rId3"/>
          <a:stretch>
            <a:fillRect/>
          </a:stretch>
        </p:blipFill>
        <p:spPr>
          <a:xfrm>
            <a:off x="11284870" y="376319"/>
            <a:ext cx="479039" cy="478077"/>
          </a:xfrm>
          <a:prstGeom prst="rect">
            <a:avLst/>
          </a:prstGeom>
        </p:spPr>
      </p:pic>
      <p:graphicFrame>
        <p:nvGraphicFramePr>
          <p:cNvPr id="3" name="Table 2">
            <a:extLst>
              <a:ext uri="{FF2B5EF4-FFF2-40B4-BE49-F238E27FC236}">
                <a16:creationId xmlns:a16="http://schemas.microsoft.com/office/drawing/2014/main" id="{F2BB2886-5F34-4319-A0E8-DDF1405265AF}"/>
              </a:ext>
            </a:extLst>
          </p:cNvPr>
          <p:cNvGraphicFramePr/>
          <p:nvPr>
            <p:extLst>
              <p:ext uri="{D42A27DB-BD31-4B8C-83A1-F6EECF244321}">
                <p14:modId xmlns:p14="http://schemas.microsoft.com/office/powerpoint/2010/main" val="2576073169"/>
              </p:ext>
            </p:extLst>
          </p:nvPr>
        </p:nvGraphicFramePr>
        <p:xfrm>
          <a:off x="428090" y="906648"/>
          <a:ext cx="11335817" cy="5005472"/>
        </p:xfrm>
        <a:graphic>
          <a:graphicData uri="http://schemas.openxmlformats.org/drawingml/2006/table">
            <a:tbl>
              <a:tblPr firstRow="1" bandRow="1">
                <a:tableStyleId>{5C22544A-7EE6-4342-B048-85BDC9FD1C3A}</a:tableStyleId>
              </a:tblPr>
              <a:tblGrid>
                <a:gridCol w="2030337">
                  <a:extLst>
                    <a:ext uri="{9D8B030D-6E8A-4147-A177-3AD203B41FA5}">
                      <a16:colId xmlns:a16="http://schemas.microsoft.com/office/drawing/2014/main" val="4235649315"/>
                    </a:ext>
                  </a:extLst>
                </a:gridCol>
                <a:gridCol w="5322216">
                  <a:extLst>
                    <a:ext uri="{9D8B030D-6E8A-4147-A177-3AD203B41FA5}">
                      <a16:colId xmlns:a16="http://schemas.microsoft.com/office/drawing/2014/main" val="599090881"/>
                    </a:ext>
                  </a:extLst>
                </a:gridCol>
                <a:gridCol w="3983264">
                  <a:extLst>
                    <a:ext uri="{9D8B030D-6E8A-4147-A177-3AD203B41FA5}">
                      <a16:colId xmlns:a16="http://schemas.microsoft.com/office/drawing/2014/main" val="764075971"/>
                    </a:ext>
                  </a:extLst>
                </a:gridCol>
              </a:tblGrid>
              <a:tr h="364282">
                <a:tc>
                  <a:txBody>
                    <a:bodyPr/>
                    <a:lstStyle/>
                    <a:p>
                      <a:pPr algn="l" fontAlgn="t">
                        <a:lnSpc>
                          <a:spcPct val="107000"/>
                        </a:lnSpc>
                        <a:spcBef>
                          <a:spcPts val="0"/>
                        </a:spcBef>
                        <a:spcAft>
                          <a:spcPts val="800"/>
                        </a:spcAft>
                      </a:pPr>
                      <a:r>
                        <a:rPr lang="en-CA" sz="1800" u="none" strike="noStrike">
                          <a:effectLst/>
                        </a:rPr>
                        <a:t>Name</a:t>
                      </a:r>
                    </a:p>
                  </a:txBody>
                  <a:tcPr marL="88265" marR="88265" marT="44450" marB="44450"/>
                </a:tc>
                <a:tc>
                  <a:txBody>
                    <a:bodyPr/>
                    <a:lstStyle/>
                    <a:p>
                      <a:pPr algn="l" fontAlgn="t">
                        <a:lnSpc>
                          <a:spcPct val="107000"/>
                        </a:lnSpc>
                        <a:spcBef>
                          <a:spcPts val="0"/>
                        </a:spcBef>
                        <a:spcAft>
                          <a:spcPts val="800"/>
                        </a:spcAft>
                      </a:pPr>
                      <a:r>
                        <a:rPr lang="en-CA" sz="1800" u="none" strike="noStrike">
                          <a:effectLst/>
                        </a:rPr>
                        <a:t>Title</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Affiliation</a:t>
                      </a:r>
                      <a:endParaRPr lang="en-CA" sz="1800" b="0" i="0" u="none" strike="noStrike">
                        <a:effectLst/>
                        <a:latin typeface="Arial" panose="020B0604020202020204" pitchFamily="34" charset="0"/>
                      </a:endParaRPr>
                    </a:p>
                  </a:txBody>
                  <a:tcPr marL="88265" marR="88265" marT="44450" marB="44450"/>
                </a:tc>
                <a:extLst>
                  <a:ext uri="{0D108BD9-81ED-4DB2-BD59-A6C34878D82A}">
                    <a16:rowId xmlns:a16="http://schemas.microsoft.com/office/drawing/2014/main" val="3548610775"/>
                  </a:ext>
                </a:extLst>
              </a:tr>
              <a:tr h="364282">
                <a:tc>
                  <a:txBody>
                    <a:bodyPr/>
                    <a:lstStyle/>
                    <a:p>
                      <a:pPr algn="l" fontAlgn="t">
                        <a:lnSpc>
                          <a:spcPct val="107000"/>
                        </a:lnSpc>
                        <a:spcBef>
                          <a:spcPts val="0"/>
                        </a:spcBef>
                        <a:spcAft>
                          <a:spcPts val="800"/>
                        </a:spcAft>
                      </a:pPr>
                      <a:r>
                        <a:rPr lang="en-CA" sz="1800" u="none" strike="noStrike">
                          <a:effectLst/>
                        </a:rPr>
                        <a:t>Ria Bourne</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Director, Student &amp; Enrolment Services</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Bader International Study Centre</a:t>
                      </a:r>
                      <a:endParaRPr lang="en-CA" sz="1800" b="0" i="0" u="none" strike="noStrike">
                        <a:effectLst/>
                        <a:latin typeface="Arial" panose="020B0604020202020204" pitchFamily="34" charset="0"/>
                      </a:endParaRPr>
                    </a:p>
                  </a:txBody>
                  <a:tcPr marL="88265" marR="88265" marT="44450" marB="44450"/>
                </a:tc>
                <a:extLst>
                  <a:ext uri="{0D108BD9-81ED-4DB2-BD59-A6C34878D82A}">
                    <a16:rowId xmlns:a16="http://schemas.microsoft.com/office/drawing/2014/main" val="25106154"/>
                  </a:ext>
                </a:extLst>
              </a:tr>
              <a:tr h="643876">
                <a:tc>
                  <a:txBody>
                    <a:bodyPr/>
                    <a:lstStyle/>
                    <a:p>
                      <a:pPr algn="l" fontAlgn="t">
                        <a:lnSpc>
                          <a:spcPct val="107000"/>
                        </a:lnSpc>
                        <a:spcBef>
                          <a:spcPts val="0"/>
                        </a:spcBef>
                        <a:spcAft>
                          <a:spcPts val="800"/>
                        </a:spcAft>
                      </a:pPr>
                      <a:r>
                        <a:rPr lang="en-CA" sz="1800" u="none" strike="noStrike">
                          <a:effectLst/>
                        </a:rPr>
                        <a:t>Alison Darling</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Associate Director, Centre for International Management</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US" sz="1800" u="none" strike="noStrike">
                          <a:effectLst/>
                        </a:rPr>
                        <a:t>Stephen J.R. Smith School of Business</a:t>
                      </a:r>
                      <a:endParaRPr lang="en-US" sz="1800" b="0" i="0" u="none" strike="noStrike">
                        <a:effectLst/>
                        <a:latin typeface="Arial" panose="020B0604020202020204" pitchFamily="34" charset="0"/>
                      </a:endParaRPr>
                    </a:p>
                  </a:txBody>
                  <a:tcPr marL="88265" marR="88265" marT="44450" marB="44450"/>
                </a:tc>
                <a:extLst>
                  <a:ext uri="{0D108BD9-81ED-4DB2-BD59-A6C34878D82A}">
                    <a16:rowId xmlns:a16="http://schemas.microsoft.com/office/drawing/2014/main" val="3695981197"/>
                  </a:ext>
                </a:extLst>
              </a:tr>
              <a:tr h="364282">
                <a:tc>
                  <a:txBody>
                    <a:bodyPr/>
                    <a:lstStyle/>
                    <a:p>
                      <a:pPr algn="l" fontAlgn="t">
                        <a:lnSpc>
                          <a:spcPct val="107000"/>
                        </a:lnSpc>
                        <a:spcBef>
                          <a:spcPts val="0"/>
                        </a:spcBef>
                        <a:spcAft>
                          <a:spcPts val="800"/>
                        </a:spcAft>
                      </a:pPr>
                      <a:r>
                        <a:rPr lang="en-CA" sz="1800" u="none" strike="noStrike">
                          <a:effectLst/>
                        </a:rPr>
                        <a:t>Tom Gallini</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Manager, International Programs Office</a:t>
                      </a:r>
                      <a:endParaRPr lang="en-CA" sz="1800" b="0" i="0" u="none" strike="noStrike">
                        <a:effectLst/>
                        <a:latin typeface="Arial" panose="020B0604020202020204" pitchFamily="34" charset="0"/>
                      </a:endParaRPr>
                    </a:p>
                  </a:txBody>
                  <a:tcPr marL="88265" marR="88265" marT="44450" marB="44450"/>
                </a:tc>
                <a:tc>
                  <a:txBody>
                    <a:bodyPr/>
                    <a:lstStyle/>
                    <a:p>
                      <a:pPr marL="0" marR="0" lvl="0" indent="0" algn="l" defTabSz="914400" rtl="0" eaLnBrk="1" fontAlgn="t" latinLnBrk="0" hangingPunct="1">
                        <a:lnSpc>
                          <a:spcPct val="107000"/>
                        </a:lnSpc>
                        <a:spcBef>
                          <a:spcPts val="0"/>
                        </a:spcBef>
                        <a:spcAft>
                          <a:spcPts val="800"/>
                        </a:spcAft>
                        <a:buClrTx/>
                        <a:buSzTx/>
                        <a:buFontTx/>
                        <a:buNone/>
                        <a:tabLst/>
                        <a:defRPr/>
                      </a:pPr>
                      <a:r>
                        <a:rPr lang="en-US" sz="1800" u="none" strike="noStrike">
                          <a:effectLst/>
                        </a:rPr>
                        <a:t>Office of the Vice-Provost, International</a:t>
                      </a:r>
                      <a:endParaRPr lang="en-US" sz="1800" b="0" i="0" u="none" strike="noStrike">
                        <a:effectLst/>
                        <a:latin typeface="Arial" panose="020B0604020202020204" pitchFamily="34" charset="0"/>
                      </a:endParaRPr>
                    </a:p>
                  </a:txBody>
                  <a:tcPr marL="88265" marR="88265" marT="44450" marB="44450"/>
                </a:tc>
                <a:extLst>
                  <a:ext uri="{0D108BD9-81ED-4DB2-BD59-A6C34878D82A}">
                    <a16:rowId xmlns:a16="http://schemas.microsoft.com/office/drawing/2014/main" val="4189692952"/>
                  </a:ext>
                </a:extLst>
              </a:tr>
              <a:tr h="364282">
                <a:tc>
                  <a:txBody>
                    <a:bodyPr/>
                    <a:lstStyle/>
                    <a:p>
                      <a:pPr algn="l" fontAlgn="t">
                        <a:lnSpc>
                          <a:spcPct val="107000"/>
                        </a:lnSpc>
                        <a:spcBef>
                          <a:spcPts val="0"/>
                        </a:spcBef>
                        <a:spcAft>
                          <a:spcPts val="800"/>
                        </a:spcAft>
                      </a:pPr>
                      <a:r>
                        <a:rPr lang="en-CA" sz="1800" u="none" strike="noStrike">
                          <a:effectLst/>
                        </a:rPr>
                        <a:t>Cathy Keates</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Director, Career Services</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kern="1200">
                          <a:solidFill>
                            <a:schemeClr val="dk1"/>
                          </a:solidFill>
                          <a:effectLst/>
                          <a:latin typeface="+mn-lt"/>
                          <a:ea typeface="+mn-ea"/>
                          <a:cs typeface="+mn-cs"/>
                        </a:rPr>
                        <a:t>Career Services</a:t>
                      </a:r>
                    </a:p>
                  </a:txBody>
                  <a:tcPr marL="88265" marR="88265" marT="44450" marB="44450"/>
                </a:tc>
                <a:extLst>
                  <a:ext uri="{0D108BD9-81ED-4DB2-BD59-A6C34878D82A}">
                    <a16:rowId xmlns:a16="http://schemas.microsoft.com/office/drawing/2014/main" val="183260868"/>
                  </a:ext>
                </a:extLst>
              </a:tr>
              <a:tr h="740663">
                <a:tc>
                  <a:txBody>
                    <a:bodyPr/>
                    <a:lstStyle/>
                    <a:p>
                      <a:pPr algn="l" fontAlgn="t">
                        <a:lnSpc>
                          <a:spcPct val="107000"/>
                        </a:lnSpc>
                        <a:spcBef>
                          <a:spcPts val="0"/>
                        </a:spcBef>
                        <a:spcAft>
                          <a:spcPts val="800"/>
                        </a:spcAft>
                      </a:pPr>
                      <a:r>
                        <a:rPr lang="en-CA" sz="1800" u="none" strike="noStrike">
                          <a:effectLst/>
                        </a:rPr>
                        <a:t>Paritosh Kumar/</a:t>
                      </a:r>
                    </a:p>
                    <a:p>
                      <a:pPr algn="l" fontAlgn="t">
                        <a:lnSpc>
                          <a:spcPct val="107000"/>
                        </a:lnSpc>
                        <a:spcBef>
                          <a:spcPts val="0"/>
                        </a:spcBef>
                        <a:spcAft>
                          <a:spcPts val="800"/>
                        </a:spcAft>
                      </a:pPr>
                      <a:r>
                        <a:rPr lang="en-CA" sz="1800" u="none" strike="noStrike">
                          <a:effectLst/>
                        </a:rPr>
                        <a:t>Marc Epprecht</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US" sz="1800" u="none" strike="noStrike">
                          <a:effectLst/>
                        </a:rPr>
                        <a:t>Continuing Adjunct and Undergraduate Chair</a:t>
                      </a:r>
                    </a:p>
                    <a:p>
                      <a:pPr algn="l" fontAlgn="t">
                        <a:lnSpc>
                          <a:spcPct val="107000"/>
                        </a:lnSpc>
                        <a:spcBef>
                          <a:spcPts val="0"/>
                        </a:spcBef>
                        <a:spcAft>
                          <a:spcPts val="800"/>
                        </a:spcAft>
                      </a:pPr>
                      <a:r>
                        <a:rPr lang="en-US" sz="1800" u="none" strike="noStrike">
                          <a:effectLst/>
                        </a:rPr>
                        <a:t>Professor </a:t>
                      </a:r>
                      <a:endParaRPr lang="en-US"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Faculty of Arts &amp; Science</a:t>
                      </a:r>
                      <a:endParaRPr lang="en-CA" sz="1800" b="0" i="0" u="none" strike="noStrike">
                        <a:effectLst/>
                        <a:latin typeface="Arial" panose="020B0604020202020204" pitchFamily="34" charset="0"/>
                      </a:endParaRPr>
                    </a:p>
                  </a:txBody>
                  <a:tcPr marL="88265" marR="88265" marT="44450" marB="44450"/>
                </a:tc>
                <a:extLst>
                  <a:ext uri="{0D108BD9-81ED-4DB2-BD59-A6C34878D82A}">
                    <a16:rowId xmlns:a16="http://schemas.microsoft.com/office/drawing/2014/main" val="2283875594"/>
                  </a:ext>
                </a:extLst>
              </a:tr>
              <a:tr h="419234">
                <a:tc>
                  <a:txBody>
                    <a:bodyPr/>
                    <a:lstStyle/>
                    <a:p>
                      <a:pPr algn="l" fontAlgn="t">
                        <a:lnSpc>
                          <a:spcPct val="107000"/>
                        </a:lnSpc>
                        <a:spcBef>
                          <a:spcPts val="0"/>
                        </a:spcBef>
                        <a:spcAft>
                          <a:spcPts val="800"/>
                        </a:spcAft>
                      </a:pPr>
                      <a:r>
                        <a:rPr lang="en-CA" sz="1800" u="none" strike="noStrike">
                          <a:effectLst/>
                        </a:rPr>
                        <a:t>Brittany McBeath</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PhD Student</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US" sz="1800" u="none" strike="noStrike">
                          <a:effectLst/>
                        </a:rPr>
                        <a:t>Faculty of Arts &amp; Science</a:t>
                      </a:r>
                      <a:endParaRPr lang="en-US" sz="1800" b="0" i="0" u="none" strike="noStrike">
                        <a:effectLst/>
                        <a:latin typeface="Arial" panose="020B0604020202020204" pitchFamily="34" charset="0"/>
                      </a:endParaRPr>
                    </a:p>
                  </a:txBody>
                  <a:tcPr marL="88265" marR="88265" marT="44450" marB="44450"/>
                </a:tc>
                <a:extLst>
                  <a:ext uri="{0D108BD9-81ED-4DB2-BD59-A6C34878D82A}">
                    <a16:rowId xmlns:a16="http://schemas.microsoft.com/office/drawing/2014/main" val="1547235697"/>
                  </a:ext>
                </a:extLst>
              </a:tr>
              <a:tr h="419234">
                <a:tc>
                  <a:txBody>
                    <a:bodyPr/>
                    <a:lstStyle/>
                    <a:p>
                      <a:pPr algn="l" fontAlgn="t">
                        <a:lnSpc>
                          <a:spcPct val="107000"/>
                        </a:lnSpc>
                        <a:spcBef>
                          <a:spcPts val="0"/>
                        </a:spcBef>
                        <a:spcAft>
                          <a:spcPts val="800"/>
                        </a:spcAft>
                      </a:pPr>
                      <a:r>
                        <a:rPr lang="en-CA" sz="1800" u="none" strike="noStrike">
                          <a:effectLst/>
                        </a:rPr>
                        <a:t>Haley McCormick</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US" sz="1800" u="none" strike="noStrike">
                          <a:effectLst/>
                        </a:rPr>
                        <a:t>Exchange Coordinator, International Programs Office</a:t>
                      </a:r>
                      <a:endParaRPr lang="en-US"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US" sz="1800" u="none" strike="noStrike">
                          <a:effectLst/>
                        </a:rPr>
                        <a:t>Office of the Vice-Provost, International</a:t>
                      </a:r>
                      <a:endParaRPr lang="en-US" sz="1800" b="0" i="0" u="none" strike="noStrike">
                        <a:effectLst/>
                        <a:latin typeface="Arial" panose="020B0604020202020204" pitchFamily="34" charset="0"/>
                      </a:endParaRPr>
                    </a:p>
                  </a:txBody>
                  <a:tcPr marL="88265" marR="88265" marT="44450" marB="44450"/>
                </a:tc>
                <a:extLst>
                  <a:ext uri="{0D108BD9-81ED-4DB2-BD59-A6C34878D82A}">
                    <a16:rowId xmlns:a16="http://schemas.microsoft.com/office/drawing/2014/main" val="1033707524"/>
                  </a:ext>
                </a:extLst>
              </a:tr>
              <a:tr h="364282">
                <a:tc>
                  <a:txBody>
                    <a:bodyPr/>
                    <a:lstStyle/>
                    <a:p>
                      <a:pPr algn="l" fontAlgn="t">
                        <a:lnSpc>
                          <a:spcPct val="107000"/>
                        </a:lnSpc>
                        <a:spcBef>
                          <a:spcPts val="0"/>
                        </a:spcBef>
                        <a:spcAft>
                          <a:spcPts val="800"/>
                        </a:spcAft>
                      </a:pPr>
                      <a:r>
                        <a:rPr lang="en-CA" sz="1800" u="none" strike="noStrike">
                          <a:effectLst/>
                        </a:rPr>
                        <a:t>Stacy Shane</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Manager, Student Services</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US" sz="1800" u="none" strike="noStrike">
                          <a:effectLst/>
                        </a:rPr>
                        <a:t>Faculty of Engineering &amp; Applied Science</a:t>
                      </a:r>
                      <a:endParaRPr lang="en-US" sz="1800" b="0" i="0" u="none" strike="noStrike">
                        <a:effectLst/>
                        <a:latin typeface="Arial" panose="020B0604020202020204" pitchFamily="34" charset="0"/>
                      </a:endParaRPr>
                    </a:p>
                  </a:txBody>
                  <a:tcPr marL="88265" marR="88265" marT="44450" marB="44450"/>
                </a:tc>
                <a:extLst>
                  <a:ext uri="{0D108BD9-81ED-4DB2-BD59-A6C34878D82A}">
                    <a16:rowId xmlns:a16="http://schemas.microsoft.com/office/drawing/2014/main" val="1547866722"/>
                  </a:ext>
                </a:extLst>
              </a:tr>
              <a:tr h="364282">
                <a:tc>
                  <a:txBody>
                    <a:bodyPr/>
                    <a:lstStyle/>
                    <a:p>
                      <a:pPr algn="l" fontAlgn="t">
                        <a:lnSpc>
                          <a:spcPct val="107000"/>
                        </a:lnSpc>
                        <a:spcBef>
                          <a:spcPts val="0"/>
                        </a:spcBef>
                        <a:spcAft>
                          <a:spcPts val="800"/>
                        </a:spcAft>
                      </a:pPr>
                      <a:r>
                        <a:rPr lang="en-CA" sz="1800" u="none" strike="noStrike">
                          <a:effectLst/>
                        </a:rPr>
                        <a:t>Hugo Teare</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Undergraduate Student</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US" sz="1800" u="none" strike="noStrike">
                          <a:effectLst/>
                        </a:rPr>
                        <a:t>Faculty of Engineering &amp; Applied Science</a:t>
                      </a:r>
                      <a:endParaRPr lang="en-US" sz="1800" b="0" i="0" u="none" strike="noStrike">
                        <a:effectLst/>
                        <a:latin typeface="Arial" panose="020B0604020202020204" pitchFamily="34" charset="0"/>
                      </a:endParaRPr>
                    </a:p>
                  </a:txBody>
                  <a:tcPr marL="88265" marR="88265" marT="44450" marB="44450"/>
                </a:tc>
                <a:extLst>
                  <a:ext uri="{0D108BD9-81ED-4DB2-BD59-A6C34878D82A}">
                    <a16:rowId xmlns:a16="http://schemas.microsoft.com/office/drawing/2014/main" val="1533222921"/>
                  </a:ext>
                </a:extLst>
              </a:tr>
              <a:tr h="419234">
                <a:tc>
                  <a:txBody>
                    <a:bodyPr/>
                    <a:lstStyle/>
                    <a:p>
                      <a:pPr algn="l" fontAlgn="t">
                        <a:lnSpc>
                          <a:spcPct val="107000"/>
                        </a:lnSpc>
                        <a:spcBef>
                          <a:spcPts val="0"/>
                        </a:spcBef>
                        <a:spcAft>
                          <a:spcPts val="800"/>
                        </a:spcAft>
                      </a:pPr>
                      <a:r>
                        <a:rPr lang="en-CA" sz="1800" u="none" strike="noStrike">
                          <a:effectLst/>
                        </a:rPr>
                        <a:t>Vanessa Yzaguirre</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Equity Advisor </a:t>
                      </a:r>
                      <a:endParaRPr lang="en-CA" sz="1800" b="0" i="0" u="none" strike="noStrike">
                        <a:effectLst/>
                        <a:latin typeface="Arial" panose="020B0604020202020204" pitchFamily="34" charset="0"/>
                      </a:endParaRPr>
                    </a:p>
                  </a:txBody>
                  <a:tcPr marL="88265" marR="88265" marT="44450" marB="44450"/>
                </a:tc>
                <a:tc>
                  <a:txBody>
                    <a:bodyPr/>
                    <a:lstStyle/>
                    <a:p>
                      <a:pPr algn="l" fontAlgn="t">
                        <a:lnSpc>
                          <a:spcPct val="107000"/>
                        </a:lnSpc>
                        <a:spcBef>
                          <a:spcPts val="0"/>
                        </a:spcBef>
                        <a:spcAft>
                          <a:spcPts val="800"/>
                        </a:spcAft>
                      </a:pPr>
                      <a:r>
                        <a:rPr lang="en-CA" sz="1800" u="none" strike="noStrike">
                          <a:effectLst/>
                        </a:rPr>
                        <a:t>Human Rights &amp; Equity Office</a:t>
                      </a:r>
                      <a:endParaRPr lang="en-CA" sz="1800" b="0" i="0" u="none" strike="noStrike">
                        <a:effectLst/>
                        <a:latin typeface="Arial" panose="020B0604020202020204" pitchFamily="34" charset="0"/>
                      </a:endParaRPr>
                    </a:p>
                  </a:txBody>
                  <a:tcPr marL="88265" marR="88265" marT="44450" marB="44450"/>
                </a:tc>
                <a:extLst>
                  <a:ext uri="{0D108BD9-81ED-4DB2-BD59-A6C34878D82A}">
                    <a16:rowId xmlns:a16="http://schemas.microsoft.com/office/drawing/2014/main" val="3058329852"/>
                  </a:ext>
                </a:extLst>
              </a:tr>
            </a:tbl>
          </a:graphicData>
        </a:graphic>
      </p:graphicFrame>
      <p:sp>
        <p:nvSpPr>
          <p:cNvPr id="7" name="Content Placeholder 4">
            <a:extLst>
              <a:ext uri="{FF2B5EF4-FFF2-40B4-BE49-F238E27FC236}">
                <a16:creationId xmlns:a16="http://schemas.microsoft.com/office/drawing/2014/main" id="{7622A5FD-B12D-42A4-87EC-43C8641F6237}"/>
              </a:ext>
            </a:extLst>
          </p:cNvPr>
          <p:cNvSpPr>
            <a:spLocks noGrp="1"/>
          </p:cNvSpPr>
          <p:nvPr>
            <p:ph idx="1"/>
          </p:nvPr>
        </p:nvSpPr>
        <p:spPr>
          <a:xfrm>
            <a:off x="428090" y="5912120"/>
            <a:ext cx="10999426" cy="752061"/>
          </a:xfrm>
        </p:spPr>
        <p:txBody>
          <a:bodyPr>
            <a:noAutofit/>
          </a:bodyPr>
          <a:lstStyle/>
          <a:p>
            <a:pPr marL="0" indent="0">
              <a:buNone/>
            </a:pPr>
            <a:r>
              <a:rPr lang="en-CA" sz="1600">
                <a:solidFill>
                  <a:srgbClr val="0070C0"/>
                </a:solidFill>
                <a:latin typeface="+mj-lt"/>
              </a:rPr>
              <a:t>Co-Chairs:	</a:t>
            </a:r>
            <a:r>
              <a:rPr lang="en-CA" sz="1600">
                <a:solidFill>
                  <a:schemeClr val="tx1">
                    <a:lumMod val="50000"/>
                    <a:lumOff val="50000"/>
                  </a:schemeClr>
                </a:solidFill>
                <a:latin typeface="+mj-lt"/>
              </a:rPr>
              <a:t>Dr. Sandra den Otter – Vice-Provost, International</a:t>
            </a:r>
            <a:br>
              <a:rPr lang="en-CA" sz="1600" b="1">
                <a:solidFill>
                  <a:schemeClr val="tx1">
                    <a:lumMod val="50000"/>
                    <a:lumOff val="50000"/>
                  </a:schemeClr>
                </a:solidFill>
                <a:latin typeface="+mj-lt"/>
              </a:rPr>
            </a:br>
            <a:r>
              <a:rPr lang="en-CA" sz="1600" b="1">
                <a:solidFill>
                  <a:schemeClr val="tx1">
                    <a:lumMod val="50000"/>
                    <a:lumOff val="50000"/>
                  </a:schemeClr>
                </a:solidFill>
                <a:latin typeface="+mj-lt"/>
              </a:rPr>
              <a:t>	</a:t>
            </a:r>
            <a:r>
              <a:rPr lang="en-CA" sz="1600">
                <a:solidFill>
                  <a:schemeClr val="tx1">
                    <a:lumMod val="50000"/>
                    <a:lumOff val="50000"/>
                  </a:schemeClr>
                </a:solidFill>
                <a:latin typeface="+mj-lt"/>
              </a:rPr>
              <a:t>Laura Esford – Director, International, Office of the Vice-Provost, International</a:t>
            </a:r>
            <a:br>
              <a:rPr lang="en-CA" sz="1600">
                <a:solidFill>
                  <a:schemeClr val="tx1">
                    <a:lumMod val="50000"/>
                    <a:lumOff val="50000"/>
                  </a:schemeClr>
                </a:solidFill>
                <a:latin typeface="+mj-lt"/>
              </a:rPr>
            </a:br>
            <a:r>
              <a:rPr lang="en-CA" sz="1600">
                <a:solidFill>
                  <a:schemeClr val="tx1">
                    <a:lumMod val="50000"/>
                    <a:lumOff val="50000"/>
                  </a:schemeClr>
                </a:solidFill>
                <a:latin typeface="+mj-lt"/>
              </a:rPr>
              <a:t>	Csilla Volford – Coordinator, International Agreements &amp; Partnerships, Office of the Vice-Provost, International</a:t>
            </a:r>
          </a:p>
        </p:txBody>
      </p:sp>
    </p:spTree>
    <p:extLst>
      <p:ext uri="{BB962C8B-B14F-4D97-AF65-F5344CB8AC3E}">
        <p14:creationId xmlns:p14="http://schemas.microsoft.com/office/powerpoint/2010/main" val="53795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DB9DFE93-E497-4CA7-8852-B875E5224A11}"/>
              </a:ext>
            </a:extLst>
          </p:cNvPr>
          <p:cNvPicPr>
            <a:picLocks noChangeAspect="1"/>
          </p:cNvPicPr>
          <p:nvPr/>
        </p:nvPicPr>
        <p:blipFill>
          <a:blip r:embed="rId3"/>
          <a:stretch>
            <a:fillRect/>
          </a:stretch>
        </p:blipFill>
        <p:spPr>
          <a:xfrm>
            <a:off x="11284870" y="376319"/>
            <a:ext cx="479039" cy="478077"/>
          </a:xfrm>
          <a:prstGeom prst="rect">
            <a:avLst/>
          </a:prstGeom>
        </p:spPr>
      </p:pic>
      <p:sp>
        <p:nvSpPr>
          <p:cNvPr id="4" name="Rectangle 3">
            <a:extLst>
              <a:ext uri="{FF2B5EF4-FFF2-40B4-BE49-F238E27FC236}">
                <a16:creationId xmlns:a16="http://schemas.microsoft.com/office/drawing/2014/main" id="{D8C79980-A1A4-4F5D-B3DA-618BB8534725}"/>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C3C40C0-9E05-4782-8B91-CAAB5A6442BD}"/>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Defining Short-Term Mobility</a:t>
            </a:r>
          </a:p>
        </p:txBody>
      </p:sp>
      <p:pic>
        <p:nvPicPr>
          <p:cNvPr id="8" name="Picture 7" descr="Icon&#10;&#10;Description automatically generated">
            <a:extLst>
              <a:ext uri="{FF2B5EF4-FFF2-40B4-BE49-F238E27FC236}">
                <a16:creationId xmlns:a16="http://schemas.microsoft.com/office/drawing/2014/main" id="{8270B500-7908-4979-8AF4-78E435B9EBA6}"/>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0" name="TextBox 9">
            <a:extLst>
              <a:ext uri="{FF2B5EF4-FFF2-40B4-BE49-F238E27FC236}">
                <a16:creationId xmlns:a16="http://schemas.microsoft.com/office/drawing/2014/main" id="{11BE505C-EF5D-4DFF-8131-912FC5E2DA0F}"/>
              </a:ext>
            </a:extLst>
          </p:cNvPr>
          <p:cNvSpPr txBox="1"/>
          <p:nvPr/>
        </p:nvSpPr>
        <p:spPr>
          <a:xfrm>
            <a:off x="646634" y="1884391"/>
            <a:ext cx="10898731" cy="4431983"/>
          </a:xfrm>
          <a:prstGeom prst="rect">
            <a:avLst/>
          </a:prstGeom>
          <a:noFill/>
        </p:spPr>
        <p:txBody>
          <a:bodyPr wrap="square">
            <a:spAutoFit/>
          </a:bodyPr>
          <a:lstStyle/>
          <a:p>
            <a:pPr marL="342900" indent="-342900" fontAlgn="base">
              <a:lnSpc>
                <a:spcPct val="150000"/>
              </a:lnSpc>
              <a:buFont typeface="Arial" panose="020B0604020202020204" pitchFamily="34" charset="0"/>
              <a:buChar char="•"/>
            </a:pPr>
            <a:r>
              <a:rPr lang="en-US" sz="2600">
                <a:solidFill>
                  <a:srgbClr val="000000"/>
                </a:solidFill>
                <a:latin typeface="+mj-lt"/>
              </a:rPr>
              <a:t>Includes a wide variety of activities such as internships, not only exchange</a:t>
            </a:r>
          </a:p>
          <a:p>
            <a:pPr marL="342900" indent="-342900" algn="l" rtl="0" fontAlgn="base">
              <a:lnSpc>
                <a:spcPct val="150000"/>
              </a:lnSpc>
              <a:buFont typeface="Arial" panose="020B0604020202020204" pitchFamily="34" charset="0"/>
              <a:buChar char="•"/>
            </a:pPr>
            <a:r>
              <a:rPr lang="en-US" sz="2600">
                <a:solidFill>
                  <a:srgbClr val="000000"/>
                </a:solidFill>
                <a:latin typeface="+mj-lt"/>
              </a:rPr>
              <a:t>Can be in person or blended</a:t>
            </a:r>
          </a:p>
          <a:p>
            <a:pPr marL="342900" indent="-342900" algn="l" rtl="0" fontAlgn="base">
              <a:lnSpc>
                <a:spcPct val="150000"/>
              </a:lnSpc>
              <a:buFont typeface="Arial" panose="020B0604020202020204" pitchFamily="34" charset="0"/>
              <a:buChar char="•"/>
            </a:pPr>
            <a:r>
              <a:rPr lang="en-US" sz="2600" b="0">
                <a:solidFill>
                  <a:srgbClr val="000000"/>
                </a:solidFill>
                <a:effectLst/>
                <a:latin typeface="+mj-lt"/>
              </a:rPr>
              <a:t>Can be for academic credit or not</a:t>
            </a:r>
          </a:p>
          <a:p>
            <a:pPr marL="342900" indent="-342900" algn="l" rtl="0" fontAlgn="base">
              <a:lnSpc>
                <a:spcPct val="150000"/>
              </a:lnSpc>
              <a:buFont typeface="Arial" panose="020B0604020202020204" pitchFamily="34" charset="0"/>
              <a:buChar char="•"/>
            </a:pPr>
            <a:r>
              <a:rPr lang="en-US" sz="2600" b="0">
                <a:solidFill>
                  <a:srgbClr val="000000"/>
                </a:solidFill>
                <a:effectLst/>
                <a:latin typeface="+mj-lt"/>
              </a:rPr>
              <a:t>Final degree is awarded by home institution </a:t>
            </a:r>
          </a:p>
          <a:p>
            <a:pPr marL="342900" indent="-342900" algn="l" rtl="0" fontAlgn="base">
              <a:lnSpc>
                <a:spcPct val="150000"/>
              </a:lnSpc>
              <a:buFont typeface="Arial" panose="020B0604020202020204" pitchFamily="34" charset="0"/>
              <a:buChar char="•"/>
            </a:pPr>
            <a:r>
              <a:rPr lang="en-US" sz="2600">
                <a:solidFill>
                  <a:srgbClr val="000000"/>
                </a:solidFill>
                <a:latin typeface="+mj-lt"/>
              </a:rPr>
              <a:t>Varies in length (usually up to one year or less)</a:t>
            </a:r>
          </a:p>
          <a:p>
            <a:pPr marL="342900" indent="-342900" algn="l" rtl="0" fontAlgn="base">
              <a:lnSpc>
                <a:spcPct val="150000"/>
              </a:lnSpc>
              <a:buFont typeface="Arial" panose="020B0604020202020204" pitchFamily="34" charset="0"/>
              <a:buChar char="•"/>
            </a:pPr>
            <a:r>
              <a:rPr lang="en-US" sz="2600">
                <a:solidFill>
                  <a:srgbClr val="000000"/>
                </a:solidFill>
                <a:latin typeface="+mj-lt"/>
              </a:rPr>
              <a:t>Includes both incoming and outgoing students (direction of student mobility)</a:t>
            </a:r>
          </a:p>
          <a:p>
            <a:pPr algn="l" rtl="0" fontAlgn="base"/>
            <a:endParaRPr lang="en-US" sz="2400">
              <a:solidFill>
                <a:srgbClr val="000000"/>
              </a:solidFill>
              <a:latin typeface="+mj-lt"/>
            </a:endParaRPr>
          </a:p>
          <a:p>
            <a:pPr algn="l" rtl="0" fontAlgn="base"/>
            <a:endParaRPr lang="en-US" sz="2400" b="0">
              <a:solidFill>
                <a:srgbClr val="000000"/>
              </a:solidFill>
              <a:effectLst/>
              <a:latin typeface="+mj-lt"/>
            </a:endParaRPr>
          </a:p>
        </p:txBody>
      </p:sp>
    </p:spTree>
    <p:extLst>
      <p:ext uri="{BB962C8B-B14F-4D97-AF65-F5344CB8AC3E}">
        <p14:creationId xmlns:p14="http://schemas.microsoft.com/office/powerpoint/2010/main" val="12393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Current Approach</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5" name="Content Placeholder 4">
            <a:extLst>
              <a:ext uri="{FF2B5EF4-FFF2-40B4-BE49-F238E27FC236}">
                <a16:creationId xmlns:a16="http://schemas.microsoft.com/office/drawing/2014/main" id="{F03E5B9E-6C07-4ECE-9FDF-6EE5E0907ECB}"/>
              </a:ext>
            </a:extLst>
          </p:cNvPr>
          <p:cNvSpPr>
            <a:spLocks noGrp="1"/>
          </p:cNvSpPr>
          <p:nvPr>
            <p:ph idx="1"/>
          </p:nvPr>
        </p:nvSpPr>
        <p:spPr>
          <a:xfrm>
            <a:off x="579173" y="1758287"/>
            <a:ext cx="10945216" cy="4073486"/>
          </a:xfrm>
        </p:spPr>
        <p:txBody>
          <a:bodyPr vert="horz" lIns="91440" tIns="45720" rIns="91440" bIns="45720" rtlCol="0" anchor="t">
            <a:noAutofit/>
          </a:bodyPr>
          <a:lstStyle/>
          <a:p>
            <a:pPr marL="0" indent="0">
              <a:buNone/>
            </a:pPr>
            <a:endParaRPr lang="en-CA" sz="2600" b="1" i="1">
              <a:latin typeface="+mj-lt"/>
            </a:endParaRPr>
          </a:p>
          <a:p>
            <a:r>
              <a:rPr lang="en-CA" sz="2600">
                <a:latin typeface="+mj-lt"/>
              </a:rPr>
              <a:t>High value in the </a:t>
            </a:r>
            <a:r>
              <a:rPr lang="en-CA" sz="2600" b="1">
                <a:latin typeface="+mj-lt"/>
              </a:rPr>
              <a:t>in-person experience </a:t>
            </a:r>
            <a:r>
              <a:rPr lang="en-CA" sz="2600">
                <a:latin typeface="+mj-lt"/>
              </a:rPr>
              <a:t>of participating in mobility.</a:t>
            </a:r>
            <a:endParaRPr lang="en-CA" sz="2600">
              <a:latin typeface="+mj-lt"/>
              <a:cs typeface="Calibri Light"/>
            </a:endParaRPr>
          </a:p>
          <a:p>
            <a:r>
              <a:rPr lang="en-CA" sz="2600">
                <a:latin typeface="+mj-lt"/>
              </a:rPr>
              <a:t>Student mobility has primarily focused on bilateral student exchange, 20% of undergraduate students participate in exchange (85% at Smith).</a:t>
            </a:r>
            <a:endParaRPr lang="en-CA" sz="2600">
              <a:latin typeface="+mj-lt"/>
              <a:cs typeface="Calibri Light"/>
            </a:endParaRPr>
          </a:p>
          <a:p>
            <a:r>
              <a:rPr lang="en-US" sz="2600">
                <a:latin typeface="+mj-lt"/>
              </a:rPr>
              <a:t>More attention needed to mutually-beneficial relationships with partners and communities.</a:t>
            </a:r>
            <a:endParaRPr lang="en-CA" sz="2600">
              <a:latin typeface="+mj-lt"/>
            </a:endParaRPr>
          </a:p>
          <a:p>
            <a:r>
              <a:rPr lang="en-CA" sz="2600">
                <a:latin typeface="+mj-lt"/>
              </a:rPr>
              <a:t>Challenges with accessibility and sustainability of short-term mobility programs.</a:t>
            </a:r>
            <a:endParaRPr lang="en-CA" sz="2600">
              <a:latin typeface="+mj-lt"/>
              <a:cs typeface="Calibri Light"/>
            </a:endParaRPr>
          </a:p>
        </p:txBody>
      </p:sp>
    </p:spTree>
    <p:extLst>
      <p:ext uri="{BB962C8B-B14F-4D97-AF65-F5344CB8AC3E}">
        <p14:creationId xmlns:p14="http://schemas.microsoft.com/office/powerpoint/2010/main" val="57682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6" name="Title 1">
            <a:extLst>
              <a:ext uri="{FF2B5EF4-FFF2-40B4-BE49-F238E27FC236}">
                <a16:creationId xmlns:a16="http://schemas.microsoft.com/office/drawing/2014/main" id="{6E7665ED-FDF5-4AE8-8D14-2D36D33662D0}"/>
              </a:ext>
            </a:extLst>
          </p:cNvPr>
          <p:cNvSpPr>
            <a:spLocks noGrp="1"/>
          </p:cNvSpPr>
          <p:nvPr>
            <p:ph type="title"/>
          </p:nvPr>
        </p:nvSpPr>
        <p:spPr>
          <a:xfrm>
            <a:off x="428091" y="376319"/>
            <a:ext cx="10015706" cy="716980"/>
          </a:xfrm>
        </p:spPr>
        <p:txBody>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Values</a:t>
            </a:r>
            <a:endPar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Diagram 1">
            <a:extLst>
              <a:ext uri="{FF2B5EF4-FFF2-40B4-BE49-F238E27FC236}">
                <a16:creationId xmlns:a16="http://schemas.microsoft.com/office/drawing/2014/main" id="{9B575CBE-2CE7-45D8-A372-33B6D48FF3D9}"/>
              </a:ext>
            </a:extLst>
          </p:cNvPr>
          <p:cNvGraphicFramePr/>
          <p:nvPr>
            <p:extLst>
              <p:ext uri="{D42A27DB-BD31-4B8C-83A1-F6EECF244321}">
                <p14:modId xmlns:p14="http://schemas.microsoft.com/office/powerpoint/2010/main" val="4118972195"/>
              </p:ext>
            </p:extLst>
          </p:nvPr>
        </p:nvGraphicFramePr>
        <p:xfrm>
          <a:off x="847107" y="1697213"/>
          <a:ext cx="10497786" cy="4479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3501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Vision 1/2</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5" name="Content Placeholder 4">
            <a:extLst>
              <a:ext uri="{FF2B5EF4-FFF2-40B4-BE49-F238E27FC236}">
                <a16:creationId xmlns:a16="http://schemas.microsoft.com/office/drawing/2014/main" id="{6D881CA4-F133-42DA-8784-5BC0C5A48EA4}"/>
              </a:ext>
            </a:extLst>
          </p:cNvPr>
          <p:cNvSpPr>
            <a:spLocks noGrp="1"/>
          </p:cNvSpPr>
          <p:nvPr>
            <p:ph idx="1"/>
          </p:nvPr>
        </p:nvSpPr>
        <p:spPr>
          <a:xfrm>
            <a:off x="428091" y="1847461"/>
            <a:ext cx="11459109" cy="4317206"/>
          </a:xfrm>
        </p:spPr>
        <p:txBody>
          <a:bodyPr vert="horz" lIns="91440" tIns="45720" rIns="91440" bIns="45720" rtlCol="0" anchor="t">
            <a:noAutofit/>
          </a:bodyPr>
          <a:lstStyle/>
          <a:p>
            <a:pPr marL="0" indent="0">
              <a:lnSpc>
                <a:spcPct val="107000"/>
              </a:lnSpc>
              <a:spcAft>
                <a:spcPts val="800"/>
              </a:spcAft>
              <a:buNone/>
            </a:pPr>
            <a:r>
              <a:rPr lang="en-US" sz="2600">
                <a:effectLst/>
                <a:latin typeface="+mj-lt"/>
                <a:ea typeface="DengXian"/>
                <a:cs typeface="Arial"/>
              </a:rPr>
              <a:t>In short-term mobility, Queen’s aims to:</a:t>
            </a:r>
          </a:p>
          <a:p>
            <a:pPr>
              <a:lnSpc>
                <a:spcPct val="107000"/>
              </a:lnSpc>
              <a:spcAft>
                <a:spcPts val="800"/>
              </a:spcAft>
            </a:pPr>
            <a:r>
              <a:rPr lang="en-US" sz="2600">
                <a:effectLst/>
                <a:latin typeface="+mj-lt"/>
                <a:ea typeface="DengXian"/>
                <a:cs typeface="Arial"/>
              </a:rPr>
              <a:t>Create </a:t>
            </a:r>
            <a:r>
              <a:rPr lang="en-US" sz="2600">
                <a:latin typeface="+mj-lt"/>
                <a:ea typeface="DengXian"/>
                <a:cs typeface="Arial"/>
              </a:rPr>
              <a:t>a </a:t>
            </a:r>
            <a:r>
              <a:rPr lang="en-CA" sz="2600">
                <a:latin typeface="+mj-lt"/>
                <a:ea typeface="DengXian"/>
                <a:cs typeface="Arial"/>
              </a:rPr>
              <a:t>supportive environment for students where all can achieve their purpose.</a:t>
            </a:r>
            <a:endParaRPr lang="en-US" sz="2600">
              <a:latin typeface="+mj-lt"/>
              <a:ea typeface="DengXian"/>
              <a:cs typeface="Arial"/>
            </a:endParaRPr>
          </a:p>
          <a:p>
            <a:pPr>
              <a:lnSpc>
                <a:spcPct val="107000"/>
              </a:lnSpc>
              <a:spcAft>
                <a:spcPts val="800"/>
              </a:spcAft>
            </a:pPr>
            <a:r>
              <a:rPr lang="en-US" sz="2600">
                <a:effectLst/>
                <a:latin typeface="+mj-lt"/>
                <a:ea typeface="DengXian"/>
                <a:cs typeface="Arial"/>
              </a:rPr>
              <a:t>Re-orient all processes and outcomes to be rooted in anti-racism and anti-oppression, Indigenization, and decolonization.</a:t>
            </a:r>
            <a:endParaRPr lang="en-CA" sz="2600">
              <a:effectLst/>
              <a:latin typeface="+mj-lt"/>
              <a:ea typeface="DengXian"/>
              <a:cs typeface="Arial"/>
            </a:endParaRPr>
          </a:p>
          <a:p>
            <a:pPr>
              <a:lnSpc>
                <a:spcPct val="107000"/>
              </a:lnSpc>
              <a:spcAft>
                <a:spcPts val="800"/>
              </a:spcAft>
            </a:pPr>
            <a:r>
              <a:rPr lang="en-US" sz="2600">
                <a:latin typeface="+mj-lt"/>
                <a:cs typeface="Arial"/>
              </a:rPr>
              <a:t>Foster academic, professional, and personal learning outcomes to prepare students for global engagement. </a:t>
            </a:r>
            <a:endParaRPr lang="en-US" sz="2600">
              <a:latin typeface="+mj-lt"/>
              <a:cs typeface="Arial" panose="020B0604020202020204" pitchFamily="34" charset="0"/>
            </a:endParaRPr>
          </a:p>
          <a:p>
            <a:pPr>
              <a:lnSpc>
                <a:spcPct val="107000"/>
              </a:lnSpc>
              <a:spcAft>
                <a:spcPts val="800"/>
              </a:spcAft>
            </a:pPr>
            <a:r>
              <a:rPr lang="en-CA" sz="2600">
                <a:latin typeface="+mj-lt"/>
                <a:ea typeface="Calibri" panose="020F0502020204030204" pitchFamily="34" charset="0"/>
                <a:cs typeface="Arial"/>
              </a:rPr>
              <a:t>I</a:t>
            </a:r>
            <a:r>
              <a:rPr lang="en-CA" sz="2600">
                <a:latin typeface="+mj-lt"/>
              </a:rPr>
              <a:t>ncrease accessibility to mobility, especially for under-represented groups.</a:t>
            </a:r>
            <a:endParaRPr lang="en-CA" sz="2600">
              <a:effectLst/>
              <a:latin typeface="+mj-lt"/>
              <a:ea typeface="Calibri" panose="020F0502020204030204" pitchFamily="34" charset="0"/>
              <a:cs typeface="Arial" panose="020B0604020202020204" pitchFamily="34" charset="0"/>
            </a:endParaRPr>
          </a:p>
          <a:p>
            <a:pPr>
              <a:lnSpc>
                <a:spcPct val="107000"/>
              </a:lnSpc>
              <a:spcAft>
                <a:spcPts val="800"/>
              </a:spcAft>
            </a:pPr>
            <a:endParaRPr lang="en-CA" sz="260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225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Vision 2/2</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5" name="Content Placeholder 4">
            <a:extLst>
              <a:ext uri="{FF2B5EF4-FFF2-40B4-BE49-F238E27FC236}">
                <a16:creationId xmlns:a16="http://schemas.microsoft.com/office/drawing/2014/main" id="{6D881CA4-F133-42DA-8784-5BC0C5A48EA4}"/>
              </a:ext>
            </a:extLst>
          </p:cNvPr>
          <p:cNvSpPr>
            <a:spLocks noGrp="1"/>
          </p:cNvSpPr>
          <p:nvPr>
            <p:ph idx="1"/>
          </p:nvPr>
        </p:nvSpPr>
        <p:spPr>
          <a:xfrm>
            <a:off x="366445" y="1776947"/>
            <a:ext cx="11459109" cy="4325273"/>
          </a:xfrm>
        </p:spPr>
        <p:txBody>
          <a:bodyPr>
            <a:noAutofit/>
          </a:bodyPr>
          <a:lstStyle/>
          <a:p>
            <a:pPr>
              <a:lnSpc>
                <a:spcPct val="107000"/>
              </a:lnSpc>
              <a:spcAft>
                <a:spcPts val="800"/>
              </a:spcAft>
            </a:pPr>
            <a:r>
              <a:rPr lang="en-US" sz="2600">
                <a:latin typeface="+mj-lt"/>
                <a:ea typeface="DengXian" panose="02010600030101010101" pitchFamily="2" charset="-122"/>
                <a:cs typeface="Arial" panose="020B0604020202020204" pitchFamily="34" charset="0"/>
              </a:rPr>
              <a:t>S</a:t>
            </a:r>
            <a:r>
              <a:rPr lang="en-US" sz="2600">
                <a:effectLst/>
                <a:latin typeface="+mj-lt"/>
                <a:ea typeface="DengXian" panose="02010600030101010101" pitchFamily="2" charset="-122"/>
                <a:cs typeface="Arial" panose="020B0604020202020204" pitchFamily="34" charset="0"/>
              </a:rPr>
              <a:t>hort-term mobility will assist students (both incoming and outgoing) in achieving three core learning outcomes as part of their wider education: </a:t>
            </a:r>
          </a:p>
          <a:p>
            <a:pPr lvl="1">
              <a:lnSpc>
                <a:spcPct val="107000"/>
              </a:lnSpc>
              <a:spcAft>
                <a:spcPts val="800"/>
              </a:spcAft>
            </a:pPr>
            <a:r>
              <a:rPr lang="en-US">
                <a:effectLst/>
                <a:latin typeface="+mj-lt"/>
                <a:ea typeface="DengXian" panose="02010600030101010101" pitchFamily="2" charset="-122"/>
                <a:cs typeface="Arial" panose="020B0604020202020204" pitchFamily="34" charset="0"/>
              </a:rPr>
              <a:t>an anti-racist and anti-oppressive perspective, </a:t>
            </a:r>
          </a:p>
          <a:p>
            <a:pPr lvl="1">
              <a:lnSpc>
                <a:spcPct val="107000"/>
              </a:lnSpc>
              <a:spcAft>
                <a:spcPts val="800"/>
              </a:spcAft>
            </a:pPr>
            <a:r>
              <a:rPr lang="en-US">
                <a:effectLst/>
                <a:latin typeface="+mj-lt"/>
                <a:ea typeface="DengXian" panose="02010600030101010101" pitchFamily="2" charset="-122"/>
                <a:cs typeface="Arial" panose="020B0604020202020204" pitchFamily="34" charset="0"/>
              </a:rPr>
              <a:t>reflexivity and understanding of positionality in global power dynamics, </a:t>
            </a:r>
          </a:p>
          <a:p>
            <a:pPr lvl="1">
              <a:lnSpc>
                <a:spcPct val="107000"/>
              </a:lnSpc>
              <a:spcAft>
                <a:spcPts val="800"/>
              </a:spcAft>
            </a:pPr>
            <a:r>
              <a:rPr lang="en-US">
                <a:effectLst/>
                <a:latin typeface="+mj-lt"/>
                <a:ea typeface="DengXian" panose="02010600030101010101" pitchFamily="2" charset="-122"/>
                <a:cs typeface="Arial" panose="020B0604020202020204" pitchFamily="34" charset="0"/>
              </a:rPr>
              <a:t>cross-cultural competence and cultural humility. </a:t>
            </a:r>
            <a:endParaRPr lang="en-CA">
              <a:effectLst/>
              <a:latin typeface="+mj-lt"/>
              <a:ea typeface="Calibri" panose="020F0502020204030204" pitchFamily="34" charset="0"/>
              <a:cs typeface="Arial" panose="020B0604020202020204" pitchFamily="34" charset="0"/>
            </a:endParaRPr>
          </a:p>
          <a:p>
            <a:pPr>
              <a:lnSpc>
                <a:spcPct val="107000"/>
              </a:lnSpc>
              <a:spcAft>
                <a:spcPts val="800"/>
              </a:spcAft>
            </a:pPr>
            <a:r>
              <a:rPr lang="en-CA" sz="2600">
                <a:effectLst/>
                <a:latin typeface="+mj-lt"/>
                <a:ea typeface="Calibri" panose="020F0502020204030204" pitchFamily="34" charset="0"/>
                <a:cs typeface="Arial" panose="020B0604020202020204" pitchFamily="34" charset="0"/>
              </a:rPr>
              <a:t>Queen’s and all its community members will engage in equitable, relational, and sustainable partnerships that are respectful of the impact on local communities and the world. </a:t>
            </a:r>
          </a:p>
        </p:txBody>
      </p:sp>
    </p:spTree>
    <p:extLst>
      <p:ext uri="{BB962C8B-B14F-4D97-AF65-F5344CB8AC3E}">
        <p14:creationId xmlns:p14="http://schemas.microsoft.com/office/powerpoint/2010/main" val="242934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1"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pPr marL="0" indent="0">
              <a:buNone/>
            </a:pPr>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Preliminary Strategic Priorities 1/2</a:t>
            </a:r>
          </a:p>
        </p:txBody>
      </p:sp>
      <p:sp>
        <p:nvSpPr>
          <p:cNvPr id="3" name="Content Placeholder 2">
            <a:extLst>
              <a:ext uri="{FF2B5EF4-FFF2-40B4-BE49-F238E27FC236}">
                <a16:creationId xmlns:a16="http://schemas.microsoft.com/office/drawing/2014/main" id="{1788E180-4470-4E66-98A2-7A6F99E53727}"/>
              </a:ext>
            </a:extLst>
          </p:cNvPr>
          <p:cNvSpPr>
            <a:spLocks noGrp="1"/>
          </p:cNvSpPr>
          <p:nvPr>
            <p:ph idx="1"/>
          </p:nvPr>
        </p:nvSpPr>
        <p:spPr>
          <a:xfrm>
            <a:off x="428091" y="1872854"/>
            <a:ext cx="11127887" cy="4210706"/>
          </a:xfrm>
        </p:spPr>
        <p:txBody>
          <a:bodyPr vert="horz" lIns="91440" tIns="45720" rIns="91440" bIns="45720" rtlCol="0" anchor="t">
            <a:noAutofit/>
          </a:bodyPr>
          <a:lstStyle/>
          <a:p>
            <a:pPr marL="342900" indent="-342900">
              <a:lnSpc>
                <a:spcPct val="107000"/>
              </a:lnSpc>
              <a:spcAft>
                <a:spcPts val="800"/>
              </a:spcAft>
              <a:buFont typeface="+mj-lt"/>
              <a:buAutoNum type="arabicPeriod"/>
            </a:pPr>
            <a:r>
              <a:rPr lang="en-US" sz="2600">
                <a:latin typeface="+mj-lt"/>
                <a:ea typeface="DengXian" panose="02010600030101010101" pitchFamily="2" charset="-122"/>
                <a:cs typeface="Arial" panose="020B0604020202020204" pitchFamily="34" charset="0"/>
              </a:rPr>
              <a:t>Establish learning outcomes for short-term mobility and develop and enhance wrap-around academic programming to foster these outcomes.</a:t>
            </a:r>
          </a:p>
          <a:p>
            <a:pPr marL="342900" indent="-342900">
              <a:lnSpc>
                <a:spcPct val="107000"/>
              </a:lnSpc>
              <a:spcAft>
                <a:spcPts val="800"/>
              </a:spcAft>
              <a:buFont typeface="+mj-lt"/>
              <a:buAutoNum type="arabicPeriod"/>
            </a:pPr>
            <a:endParaRPr lang="en-US" sz="1400">
              <a:latin typeface="+mj-lt"/>
              <a:ea typeface="DengXian" panose="02010600030101010101" pitchFamily="2" charset="-122"/>
              <a:cs typeface="Arial" panose="020B0604020202020204" pitchFamily="34" charset="0"/>
            </a:endParaRPr>
          </a:p>
          <a:p>
            <a:pPr marL="342900" indent="-342900">
              <a:lnSpc>
                <a:spcPct val="107000"/>
              </a:lnSpc>
              <a:spcAft>
                <a:spcPts val="800"/>
              </a:spcAft>
              <a:buFont typeface="+mj-lt"/>
              <a:buAutoNum type="arabicPeriod"/>
            </a:pPr>
            <a:r>
              <a:rPr lang="en-US" sz="2600">
                <a:latin typeface="+mj-lt"/>
                <a:ea typeface="DengXian" panose="02010600030101010101" pitchFamily="2" charset="-122"/>
                <a:cs typeface="Arial" panose="020B0604020202020204" pitchFamily="34" charset="0"/>
              </a:rPr>
              <a:t>Provide tailored services to all students, including under-represented students, with attention to accessibility, promotion and re-integration following mobility. </a:t>
            </a:r>
          </a:p>
          <a:p>
            <a:pPr marL="342900" indent="-342900">
              <a:lnSpc>
                <a:spcPct val="107000"/>
              </a:lnSpc>
              <a:spcAft>
                <a:spcPts val="800"/>
              </a:spcAft>
              <a:buFont typeface="+mj-lt"/>
              <a:buAutoNum type="arabicPeriod"/>
            </a:pPr>
            <a:endParaRPr lang="en-US" sz="1200">
              <a:latin typeface="+mj-lt"/>
              <a:ea typeface="DengXian" panose="02010600030101010101" pitchFamily="2" charset="-122"/>
              <a:cs typeface="Arial" panose="020B0604020202020204" pitchFamily="34" charset="0"/>
            </a:endParaRPr>
          </a:p>
          <a:p>
            <a:pPr marL="342900" indent="-342900">
              <a:lnSpc>
                <a:spcPct val="107000"/>
              </a:lnSpc>
              <a:spcAft>
                <a:spcPts val="800"/>
              </a:spcAft>
              <a:buFont typeface="+mj-lt"/>
              <a:buAutoNum type="arabicPeriod"/>
            </a:pPr>
            <a:r>
              <a:rPr lang="en-US" sz="2600">
                <a:latin typeface="+mj-lt"/>
                <a:ea typeface="DengXian" panose="02010600030101010101" pitchFamily="2" charset="-122"/>
                <a:cs typeface="Arial" panose="020B0604020202020204" pitchFamily="34" charset="0"/>
              </a:rPr>
              <a:t>Develop and diversify partnerships outside of traditional short-term mobility destinations that are equitable, mutually-beneficial, sustainable and relational. </a:t>
            </a:r>
            <a:endParaRPr lang="en-CA" sz="2600">
              <a:latin typeface="+mj-lt"/>
              <a:ea typeface="Calibri" panose="020F0502020204030204" pitchFamily="34" charset="0"/>
              <a:cs typeface="Arial" panose="020B0604020202020204" pitchFamily="34" charset="0"/>
            </a:endParaRP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Tree>
    <p:extLst>
      <p:ext uri="{BB962C8B-B14F-4D97-AF65-F5344CB8AC3E}">
        <p14:creationId xmlns:p14="http://schemas.microsoft.com/office/powerpoint/2010/main" val="362277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1"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pPr marL="0" indent="0">
              <a:buNone/>
            </a:pPr>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Preliminary Strategic Priorities 2/2</a:t>
            </a:r>
          </a:p>
        </p:txBody>
      </p:sp>
      <p:sp>
        <p:nvSpPr>
          <p:cNvPr id="3" name="Content Placeholder 2">
            <a:extLst>
              <a:ext uri="{FF2B5EF4-FFF2-40B4-BE49-F238E27FC236}">
                <a16:creationId xmlns:a16="http://schemas.microsoft.com/office/drawing/2014/main" id="{1788E180-4470-4E66-98A2-7A6F99E53727}"/>
              </a:ext>
            </a:extLst>
          </p:cNvPr>
          <p:cNvSpPr>
            <a:spLocks noGrp="1"/>
          </p:cNvSpPr>
          <p:nvPr>
            <p:ph idx="1"/>
          </p:nvPr>
        </p:nvSpPr>
        <p:spPr>
          <a:xfrm>
            <a:off x="532056" y="1448380"/>
            <a:ext cx="11127887" cy="5140650"/>
          </a:xfrm>
        </p:spPr>
        <p:txBody>
          <a:bodyPr vert="horz" lIns="91440" tIns="45720" rIns="91440" bIns="45720" rtlCol="0" anchor="t">
            <a:noAutofit/>
          </a:bodyPr>
          <a:lstStyle/>
          <a:p>
            <a:pPr marL="457200" indent="-457200">
              <a:lnSpc>
                <a:spcPct val="107000"/>
              </a:lnSpc>
              <a:spcAft>
                <a:spcPts val="800"/>
              </a:spcAft>
              <a:buFont typeface="+mj-lt"/>
              <a:buAutoNum type="arabicPeriod" startAt="4"/>
            </a:pPr>
            <a:r>
              <a:rPr lang="en-US" sz="2600">
                <a:latin typeface="+mj-lt"/>
                <a:ea typeface="DengXian" panose="02010600030101010101" pitchFamily="2" charset="-122"/>
                <a:cs typeface="Arial" panose="020B0604020202020204" pitchFamily="34" charset="0"/>
              </a:rPr>
              <a:t>Analyze short-term mobility process with input from under-represented students to identify barriers (including financial) to participation and develop solutions. </a:t>
            </a:r>
          </a:p>
          <a:p>
            <a:pPr marL="457200" indent="-457200">
              <a:lnSpc>
                <a:spcPct val="107000"/>
              </a:lnSpc>
              <a:spcAft>
                <a:spcPts val="800"/>
              </a:spcAft>
              <a:buFont typeface="+mj-lt"/>
              <a:buAutoNum type="arabicPeriod" startAt="4"/>
            </a:pPr>
            <a:endParaRPr lang="en-CA" sz="1400">
              <a:latin typeface="+mj-lt"/>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startAt="4"/>
            </a:pPr>
            <a:r>
              <a:rPr lang="en-CA" sz="2600">
                <a:latin typeface="+mj-lt"/>
                <a:ea typeface="Calibri" panose="020F0502020204030204" pitchFamily="34" charset="0"/>
                <a:cs typeface="Arial" panose="020B0604020202020204" pitchFamily="34" charset="0"/>
              </a:rPr>
              <a:t>Provide additional resources and training for staff members to better support students and to implement recommendations. </a:t>
            </a:r>
          </a:p>
          <a:p>
            <a:pPr marL="342900" indent="-342900">
              <a:lnSpc>
                <a:spcPct val="107000"/>
              </a:lnSpc>
              <a:spcAft>
                <a:spcPts val="800"/>
              </a:spcAft>
              <a:buFont typeface="+mj-lt"/>
              <a:buAutoNum type="arabicPeriod" startAt="4"/>
            </a:pPr>
            <a:endParaRPr lang="en-CA" sz="1400">
              <a:latin typeface="+mj-lt"/>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startAt="4"/>
            </a:pPr>
            <a:r>
              <a:rPr lang="en-US" sz="2600">
                <a:latin typeface="+mj-lt"/>
                <a:ea typeface="DengXian"/>
                <a:cs typeface="Arial"/>
              </a:rPr>
              <a:t>Work towards integrating the United Nations Sustainable Development Goals (SDG) into all elements of short-term mobility. Investigate the opportunity to link SDG course tagging to learning outcomes for short-term mobility.</a:t>
            </a:r>
            <a:endParaRPr lang="en-CA" sz="2600">
              <a:latin typeface="+mj-lt"/>
              <a:ea typeface="DengXian"/>
              <a:cs typeface="Arial"/>
            </a:endParaRPr>
          </a:p>
          <a:p>
            <a:pPr marL="342900" lvl="0" indent="-342900">
              <a:lnSpc>
                <a:spcPct val="105000"/>
              </a:lnSpc>
              <a:buFont typeface="+mj-lt"/>
              <a:buAutoNum type="arabicPeriod" startAt="5"/>
            </a:pPr>
            <a:endParaRPr lang="en-GB" sz="2400">
              <a:effectLst/>
              <a:latin typeface="+mj-lt"/>
              <a:ea typeface="Calibri" panose="020F0502020204030204" pitchFamily="34" charset="0"/>
            </a:endParaRP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Tree>
    <p:extLst>
      <p:ext uri="{BB962C8B-B14F-4D97-AF65-F5344CB8AC3E}">
        <p14:creationId xmlns:p14="http://schemas.microsoft.com/office/powerpoint/2010/main" val="311812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29BF9-02F5-4F21-82AF-375D59393061}"/>
              </a:ext>
            </a:extLst>
          </p:cNvPr>
          <p:cNvSpPr>
            <a:spLocks noGrp="1"/>
          </p:cNvSpPr>
          <p:nvPr>
            <p:ph idx="1"/>
          </p:nvPr>
        </p:nvSpPr>
        <p:spPr>
          <a:xfrm>
            <a:off x="623392" y="1891352"/>
            <a:ext cx="10945216" cy="3607955"/>
          </a:xfrm>
        </p:spPr>
        <p:txBody>
          <a:bodyPr>
            <a:normAutofit/>
          </a:bodyPr>
          <a:lstStyle/>
          <a:p>
            <a:pPr marL="0" indent="0" algn="ctr">
              <a:buNone/>
            </a:pPr>
            <a:r>
              <a:rPr lang="en-US" sz="2400" b="1">
                <a:solidFill>
                  <a:srgbClr val="002E5F"/>
                </a:solidFill>
                <a:latin typeface="Open Sans" panose="020B0606030504020204" pitchFamily="34" charset="0"/>
                <a:ea typeface="Open Sans" panose="020B0606030504020204" pitchFamily="34" charset="0"/>
                <a:cs typeface="Open Sans" panose="020B0606030504020204" pitchFamily="34" charset="0"/>
              </a:rPr>
              <a:t>Short-term mobility is an opportunity to nurture ethical individuals who are committed to positive change globally and locally. </a:t>
            </a:r>
          </a:p>
          <a:p>
            <a:pPr marL="0" indent="0" algn="ctr">
              <a:buNone/>
            </a:pPr>
            <a:endParaRPr lang="en-US" sz="2400" b="1">
              <a:solidFill>
                <a:srgbClr val="002E5F"/>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400" b="1">
                <a:solidFill>
                  <a:srgbClr val="002E5F"/>
                </a:solidFill>
                <a:latin typeface="Open Sans" panose="020B0606030504020204" pitchFamily="34" charset="0"/>
                <a:ea typeface="Open Sans" panose="020B0606030504020204" pitchFamily="34" charset="0"/>
                <a:cs typeface="Open Sans" panose="020B0606030504020204" pitchFamily="34" charset="0"/>
              </a:rPr>
              <a:t>Through equitable, sustainable, and relational partnerships, Queen’s can shape future global engagement that is based in anti-racism and anti-oppression, Indigenization, and decolonization. </a:t>
            </a:r>
          </a:p>
        </p:txBody>
      </p:sp>
      <p:pic>
        <p:nvPicPr>
          <p:cNvPr id="4" name="Picture 3" descr="Icon&#10;&#10;Description automatically generated">
            <a:extLst>
              <a:ext uri="{FF2B5EF4-FFF2-40B4-BE49-F238E27FC236}">
                <a16:creationId xmlns:a16="http://schemas.microsoft.com/office/drawing/2014/main" id="{6954B06B-A48A-4D94-B5E1-F7C261B3BC5E}"/>
              </a:ext>
            </a:extLst>
          </p:cNvPr>
          <p:cNvPicPr>
            <a:picLocks noChangeAspect="1"/>
          </p:cNvPicPr>
          <p:nvPr/>
        </p:nvPicPr>
        <p:blipFill>
          <a:blip r:embed="rId3"/>
          <a:stretch>
            <a:fillRect/>
          </a:stretch>
        </p:blipFill>
        <p:spPr>
          <a:xfrm>
            <a:off x="11284870" y="376319"/>
            <a:ext cx="479039" cy="478077"/>
          </a:xfrm>
          <a:prstGeom prst="rect">
            <a:avLst/>
          </a:prstGeom>
        </p:spPr>
      </p:pic>
    </p:spTree>
    <p:extLst>
      <p:ext uri="{BB962C8B-B14F-4D97-AF65-F5344CB8AC3E}">
        <p14:creationId xmlns:p14="http://schemas.microsoft.com/office/powerpoint/2010/main" val="128528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1F1-14C5-4514-9A66-3E1AFD3B1FB9}"/>
              </a:ext>
            </a:extLst>
          </p:cNvPr>
          <p:cNvSpPr>
            <a:spLocks noGrp="1"/>
          </p:cNvSpPr>
          <p:nvPr>
            <p:ph type="ctrTitle"/>
          </p:nvPr>
        </p:nvSpPr>
        <p:spPr>
          <a:xfrm>
            <a:off x="1524000" y="494696"/>
            <a:ext cx="9144000" cy="4159522"/>
          </a:xfrm>
        </p:spPr>
        <p:txBody>
          <a:bodyPr>
            <a:normAutofit/>
          </a:bodyPr>
          <a:lstStyle/>
          <a:p>
            <a: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t>Internationalization of Teaching and Learning Working Group</a:t>
            </a:r>
            <a:br>
              <a:rPr lang="en-US" sz="5400">
                <a:latin typeface="Open Sans" panose="020B0606030504020204" pitchFamily="34" charset="0"/>
                <a:ea typeface="Open Sans" panose="020B0606030504020204" pitchFamily="34" charset="0"/>
                <a:cs typeface="Open Sans" panose="020B0606030504020204" pitchFamily="34" charset="0"/>
              </a:rPr>
            </a:br>
            <a:br>
              <a:rPr lang="en-US" sz="2000">
                <a:latin typeface="Open Sans" panose="020B0606030504020204" pitchFamily="34" charset="0"/>
                <a:ea typeface="Open Sans" panose="020B0606030504020204" pitchFamily="34" charset="0"/>
                <a:cs typeface="Open Sans" panose="020B0606030504020204" pitchFamily="34" charset="0"/>
              </a:rPr>
            </a:br>
            <a:r>
              <a:rPr lang="en-US" sz="1800" b="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Dubem</a:t>
            </a:r>
            <a:r>
              <a:rPr lang="en-US" sz="18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800" b="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Iwegbu</a:t>
            </a:r>
            <a:r>
              <a:rPr lang="en-US" sz="18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Undergraduate Student, Faculty of Arts &amp; Science</a:t>
            </a:r>
            <a:br>
              <a:rPr lang="en-US" sz="18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8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John Pierce, Vice-Provost Teaching and Learning</a:t>
            </a:r>
            <a:endParaRPr lang="en-US" sz="2400" b="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ADE90DA-5CCF-40B6-A928-F47BD488B4F8}"/>
              </a:ext>
            </a:extLst>
          </p:cNvPr>
          <p:cNvPicPr>
            <a:picLocks noChangeAspect="1"/>
          </p:cNvPicPr>
          <p:nvPr/>
        </p:nvPicPr>
        <p:blipFill>
          <a:blip r:embed="rId3"/>
          <a:stretch>
            <a:fillRect/>
          </a:stretch>
        </p:blipFill>
        <p:spPr>
          <a:xfrm>
            <a:off x="4515172" y="5158091"/>
            <a:ext cx="1684740" cy="1281104"/>
          </a:xfrm>
          <a:prstGeom prst="rect">
            <a:avLst/>
          </a:prstGeom>
        </p:spPr>
      </p:pic>
      <p:pic>
        <p:nvPicPr>
          <p:cNvPr id="4" name="Picture 3" descr="Icon&#10;&#10;Description automatically generated">
            <a:extLst>
              <a:ext uri="{FF2B5EF4-FFF2-40B4-BE49-F238E27FC236}">
                <a16:creationId xmlns:a16="http://schemas.microsoft.com/office/drawing/2014/main" id="{B44D41F9-5853-4E10-B408-56B191E83D4E}"/>
              </a:ext>
            </a:extLst>
          </p:cNvPr>
          <p:cNvPicPr>
            <a:picLocks noChangeAspect="1"/>
          </p:cNvPicPr>
          <p:nvPr/>
        </p:nvPicPr>
        <p:blipFill>
          <a:blip r:embed="rId4"/>
          <a:stretch>
            <a:fillRect/>
          </a:stretch>
        </p:blipFill>
        <p:spPr>
          <a:xfrm>
            <a:off x="6316227" y="5233983"/>
            <a:ext cx="1131593" cy="1129321"/>
          </a:xfrm>
          <a:prstGeom prst="rect">
            <a:avLst/>
          </a:prstGeom>
        </p:spPr>
      </p:pic>
    </p:spTree>
    <p:extLst>
      <p:ext uri="{BB962C8B-B14F-4D97-AF65-F5344CB8AC3E}">
        <p14:creationId xmlns:p14="http://schemas.microsoft.com/office/powerpoint/2010/main" val="325532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DB9DFE93-E497-4CA7-8852-B875E5224A11}"/>
              </a:ext>
            </a:extLst>
          </p:cNvPr>
          <p:cNvPicPr>
            <a:picLocks noChangeAspect="1"/>
          </p:cNvPicPr>
          <p:nvPr/>
        </p:nvPicPr>
        <p:blipFill>
          <a:blip r:embed="rId3"/>
          <a:stretch>
            <a:fillRect/>
          </a:stretch>
        </p:blipFill>
        <p:spPr>
          <a:xfrm>
            <a:off x="11284870" y="376319"/>
            <a:ext cx="479039" cy="478077"/>
          </a:xfrm>
          <a:prstGeom prst="rect">
            <a:avLst/>
          </a:prstGeom>
        </p:spPr>
      </p:pic>
      <p:sp>
        <p:nvSpPr>
          <p:cNvPr id="4" name="Rectangle 3">
            <a:extLst>
              <a:ext uri="{FF2B5EF4-FFF2-40B4-BE49-F238E27FC236}">
                <a16:creationId xmlns:a16="http://schemas.microsoft.com/office/drawing/2014/main" id="{D8C79980-A1A4-4F5D-B3DA-618BB8534725}"/>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C3C40C0-9E05-4782-8B91-CAAB5A6442BD}"/>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Context </a:t>
            </a:r>
          </a:p>
        </p:txBody>
      </p:sp>
      <p:pic>
        <p:nvPicPr>
          <p:cNvPr id="8" name="Picture 7" descr="Icon&#10;&#10;Description automatically generated">
            <a:extLst>
              <a:ext uri="{FF2B5EF4-FFF2-40B4-BE49-F238E27FC236}">
                <a16:creationId xmlns:a16="http://schemas.microsoft.com/office/drawing/2014/main" id="{8270B500-7908-4979-8AF4-78E435B9EBA6}"/>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0" name="TextBox 9">
            <a:extLst>
              <a:ext uri="{FF2B5EF4-FFF2-40B4-BE49-F238E27FC236}">
                <a16:creationId xmlns:a16="http://schemas.microsoft.com/office/drawing/2014/main" id="{11BE505C-EF5D-4DFF-8131-912FC5E2DA0F}"/>
              </a:ext>
            </a:extLst>
          </p:cNvPr>
          <p:cNvSpPr txBox="1"/>
          <p:nvPr/>
        </p:nvSpPr>
        <p:spPr>
          <a:xfrm>
            <a:off x="605465" y="1842407"/>
            <a:ext cx="8870228" cy="5632311"/>
          </a:xfrm>
          <a:prstGeom prst="rect">
            <a:avLst/>
          </a:prstGeom>
          <a:noFill/>
        </p:spPr>
        <p:txBody>
          <a:bodyPr wrap="square">
            <a:spAutoFit/>
          </a:bodyPr>
          <a:lstStyle/>
          <a:p>
            <a:pPr marL="342900" indent="-342900" algn="l" rtl="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These slides contain the vision, values and strategic priorities for seven aspects of global engagement – the core content of the Queen’s University ISAS Report to the International Association of Universities (IAU). </a:t>
            </a:r>
          </a:p>
          <a:p>
            <a:pPr algn="l" rtl="0" fontAlgn="base"/>
            <a:r>
              <a:rPr lang="en-US" sz="2400">
                <a:solidFill>
                  <a:srgbClr val="000000"/>
                </a:solidFill>
                <a:latin typeface="+mj-lt"/>
                <a:ea typeface="Open Sans" panose="020B0606030504020204" pitchFamily="34" charset="0"/>
                <a:cs typeface="Open Sans" panose="020B0606030504020204" pitchFamily="34" charset="0"/>
              </a:rPr>
              <a:t> </a:t>
            </a:r>
          </a:p>
          <a:p>
            <a:pPr marL="342900" indent="-34290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Seven working groups met in early 2021 to develop this content and to  answer questions put forward by the IAU. </a:t>
            </a:r>
            <a:r>
              <a:rPr lang="en-US" sz="2400" i="1">
                <a:solidFill>
                  <a:srgbClr val="000000"/>
                </a:solidFill>
                <a:latin typeface="+mj-lt"/>
                <a:ea typeface="Open Sans" panose="020B0606030504020204" pitchFamily="34" charset="0"/>
                <a:cs typeface="Open Sans" panose="020B0606030504020204" pitchFamily="34" charset="0"/>
              </a:rPr>
              <a:t>Please see the Queen’s University ISAS Report for more information (not required). </a:t>
            </a:r>
          </a:p>
          <a:p>
            <a:pPr marL="342900" indent="-342900" fontAlgn="base">
              <a:buFont typeface="Arial" panose="020B0604020202020204" pitchFamily="34" charset="0"/>
              <a:buChar char="•"/>
            </a:pPr>
            <a:endParaRPr lang="en-US" sz="2400" i="1">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These slides were presented to steering committee in February 2021. </a:t>
            </a:r>
            <a:endParaRPr lang="en-US" sz="2400" i="1">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endParaRPr lang="en-US" sz="2400" i="1">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endParaRPr lang="en-US" sz="2400">
              <a:solidFill>
                <a:srgbClr val="000000"/>
              </a:solidFill>
              <a:latin typeface="+mj-lt"/>
              <a:ea typeface="Open Sans" panose="020B0606030504020204" pitchFamily="34" charset="0"/>
              <a:cs typeface="Open Sans" panose="020B0606030504020204" pitchFamily="34" charset="0"/>
            </a:endParaRPr>
          </a:p>
          <a:p>
            <a:pPr fontAlgn="base"/>
            <a:endPar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fontAlgn="base"/>
            <a:endPar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History with solid fill">
            <a:extLst>
              <a:ext uri="{FF2B5EF4-FFF2-40B4-BE49-F238E27FC236}">
                <a16:creationId xmlns:a16="http://schemas.microsoft.com/office/drawing/2014/main" id="{9069CC49-24BD-4315-98DE-8B6253AA6E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19012" y="2991040"/>
            <a:ext cx="1667523" cy="1667523"/>
          </a:xfrm>
          <a:prstGeom prst="rect">
            <a:avLst/>
          </a:prstGeom>
        </p:spPr>
      </p:pic>
    </p:spTree>
    <p:extLst>
      <p:ext uri="{BB962C8B-B14F-4D97-AF65-F5344CB8AC3E}">
        <p14:creationId xmlns:p14="http://schemas.microsoft.com/office/powerpoint/2010/main" val="4284201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rgbClr val="002E5F"/>
                </a:solidFill>
                <a:latin typeface="Open Sans" panose="020B0606030504020204" pitchFamily="34" charset="0"/>
                <a:ea typeface="Open Sans" panose="020B0606030504020204" pitchFamily="34" charset="0"/>
                <a:cs typeface="Open Sans" panose="020B0606030504020204" pitchFamily="34" charset="0"/>
              </a:rPr>
              <a:t>Internationalization of Teaching and Learning</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graphicFrame>
        <p:nvGraphicFramePr>
          <p:cNvPr id="3" name="Table 4">
            <a:extLst>
              <a:ext uri="{FF2B5EF4-FFF2-40B4-BE49-F238E27FC236}">
                <a16:creationId xmlns:a16="http://schemas.microsoft.com/office/drawing/2014/main" id="{67A8D5F1-3313-4832-8DBC-7DE4CE0DF84C}"/>
              </a:ext>
            </a:extLst>
          </p:cNvPr>
          <p:cNvGraphicFramePr>
            <a:graphicFrameLocks noGrp="1"/>
          </p:cNvGraphicFramePr>
          <p:nvPr>
            <p:extLst>
              <p:ext uri="{D42A27DB-BD31-4B8C-83A1-F6EECF244321}">
                <p14:modId xmlns:p14="http://schemas.microsoft.com/office/powerpoint/2010/main" val="2210756234"/>
              </p:ext>
            </p:extLst>
          </p:nvPr>
        </p:nvGraphicFramePr>
        <p:xfrm>
          <a:off x="428091" y="1203960"/>
          <a:ext cx="11335818" cy="4450080"/>
        </p:xfrm>
        <a:graphic>
          <a:graphicData uri="http://schemas.openxmlformats.org/drawingml/2006/table">
            <a:tbl>
              <a:tblPr firstRow="1" bandRow="1">
                <a:tableStyleId>{5C22544A-7EE6-4342-B048-85BDC9FD1C3A}</a:tableStyleId>
              </a:tblPr>
              <a:tblGrid>
                <a:gridCol w="2427076">
                  <a:extLst>
                    <a:ext uri="{9D8B030D-6E8A-4147-A177-3AD203B41FA5}">
                      <a16:colId xmlns:a16="http://schemas.microsoft.com/office/drawing/2014/main" val="2413030627"/>
                    </a:ext>
                  </a:extLst>
                </a:gridCol>
                <a:gridCol w="4721290">
                  <a:extLst>
                    <a:ext uri="{9D8B030D-6E8A-4147-A177-3AD203B41FA5}">
                      <a16:colId xmlns:a16="http://schemas.microsoft.com/office/drawing/2014/main" val="1106430097"/>
                    </a:ext>
                  </a:extLst>
                </a:gridCol>
                <a:gridCol w="4187452">
                  <a:extLst>
                    <a:ext uri="{9D8B030D-6E8A-4147-A177-3AD203B41FA5}">
                      <a16:colId xmlns:a16="http://schemas.microsoft.com/office/drawing/2014/main" val="140155759"/>
                    </a:ext>
                  </a:extLst>
                </a:gridCol>
              </a:tblGrid>
              <a:tr h="370840">
                <a:tc>
                  <a:txBody>
                    <a:bodyPr/>
                    <a:lstStyle/>
                    <a:p>
                      <a:r>
                        <a:rPr lang="en-CA" b="1"/>
                        <a:t>Name</a:t>
                      </a:r>
                      <a:endParaRPr lang="en-GB" b="1"/>
                    </a:p>
                  </a:txBody>
                  <a:tcPr/>
                </a:tc>
                <a:tc>
                  <a:txBody>
                    <a:bodyPr/>
                    <a:lstStyle/>
                    <a:p>
                      <a:r>
                        <a:rPr lang="en-CA"/>
                        <a:t>Title</a:t>
                      </a:r>
                      <a:endParaRPr lang="en-GB"/>
                    </a:p>
                  </a:txBody>
                  <a:tcPr/>
                </a:tc>
                <a:tc>
                  <a:txBody>
                    <a:bodyPr/>
                    <a:lstStyle/>
                    <a:p>
                      <a:r>
                        <a:rPr lang="en-CA"/>
                        <a:t>Affiliation</a:t>
                      </a:r>
                      <a:endParaRPr lang="en-GB"/>
                    </a:p>
                  </a:txBody>
                  <a:tcPr/>
                </a:tc>
                <a:extLst>
                  <a:ext uri="{0D108BD9-81ED-4DB2-BD59-A6C34878D82A}">
                    <a16:rowId xmlns:a16="http://schemas.microsoft.com/office/drawing/2014/main" val="2855741484"/>
                  </a:ext>
                </a:extLst>
              </a:tr>
              <a:tr h="370840">
                <a:tc>
                  <a:txBody>
                    <a:bodyPr/>
                    <a:lstStyle/>
                    <a:p>
                      <a:r>
                        <a:rPr lang="en-CA"/>
                        <a:t>Ajay Agarwal</a:t>
                      </a:r>
                      <a:endParaRPr lang="en-GB"/>
                    </a:p>
                  </a:txBody>
                  <a:tcPr/>
                </a:tc>
                <a:tc>
                  <a:txBody>
                    <a:bodyPr/>
                    <a:lstStyle/>
                    <a:p>
                      <a:r>
                        <a:rPr lang="en-CA"/>
                        <a:t>Associate Professor</a:t>
                      </a:r>
                      <a:endParaRPr lang="en-GB"/>
                    </a:p>
                  </a:txBody>
                  <a:tcPr/>
                </a:tc>
                <a:tc>
                  <a:txBody>
                    <a:bodyPr/>
                    <a:lstStyle/>
                    <a:p>
                      <a:r>
                        <a:rPr lang="en-CA"/>
                        <a:t>Faculty of Arts &amp; Science</a:t>
                      </a:r>
                      <a:endParaRPr lang="en-GB"/>
                    </a:p>
                  </a:txBody>
                  <a:tcPr/>
                </a:tc>
                <a:extLst>
                  <a:ext uri="{0D108BD9-81ED-4DB2-BD59-A6C34878D82A}">
                    <a16:rowId xmlns:a16="http://schemas.microsoft.com/office/drawing/2014/main" val="3415725629"/>
                  </a:ext>
                </a:extLst>
              </a:tr>
              <a:tr h="370840">
                <a:tc>
                  <a:txBody>
                    <a:bodyPr/>
                    <a:lstStyle/>
                    <a:p>
                      <a:r>
                        <a:rPr lang="en-CA"/>
                        <a:t>Amitava Chowdhury</a:t>
                      </a:r>
                      <a:endParaRPr lang="en-GB"/>
                    </a:p>
                  </a:txBody>
                  <a:tcPr/>
                </a:tc>
                <a:tc>
                  <a:txBody>
                    <a:bodyPr/>
                    <a:lstStyle/>
                    <a:p>
                      <a:r>
                        <a:rPr lang="en-CA"/>
                        <a:t>Associate Professor</a:t>
                      </a:r>
                      <a:endParaRPr lang="en-GB"/>
                    </a:p>
                  </a:txBody>
                  <a:tcPr/>
                </a:tc>
                <a:tc>
                  <a:txBody>
                    <a:bodyPr/>
                    <a:lstStyle/>
                    <a:p>
                      <a:r>
                        <a:rPr lang="en-CA"/>
                        <a:t>Faculty of Arts &amp; Science</a:t>
                      </a:r>
                      <a:endParaRPr lang="en-GB"/>
                    </a:p>
                  </a:txBody>
                  <a:tcPr/>
                </a:tc>
                <a:extLst>
                  <a:ext uri="{0D108BD9-81ED-4DB2-BD59-A6C34878D82A}">
                    <a16:rowId xmlns:a16="http://schemas.microsoft.com/office/drawing/2014/main" val="291870091"/>
                  </a:ext>
                </a:extLst>
              </a:tr>
              <a:tr h="370840">
                <a:tc>
                  <a:txBody>
                    <a:bodyPr/>
                    <a:lstStyle/>
                    <a:p>
                      <a:r>
                        <a:rPr lang="en-CA"/>
                        <a:t>Erin Clow</a:t>
                      </a:r>
                      <a:endParaRPr lang="en-GB"/>
                    </a:p>
                  </a:txBody>
                  <a:tcPr/>
                </a:tc>
                <a:tc>
                  <a:txBody>
                    <a:bodyPr/>
                    <a:lstStyle/>
                    <a:p>
                      <a:r>
                        <a:rPr lang="en-CA"/>
                        <a:t>Manager, Education &amp; Training</a:t>
                      </a:r>
                      <a:endParaRPr lang="en-GB"/>
                    </a:p>
                  </a:txBody>
                  <a:tcPr/>
                </a:tc>
                <a:tc>
                  <a:txBody>
                    <a:bodyPr/>
                    <a:lstStyle/>
                    <a:p>
                      <a:r>
                        <a:rPr lang="en-CA"/>
                        <a:t>Human Rights &amp; Equity Office</a:t>
                      </a:r>
                      <a:endParaRPr lang="en-GB"/>
                    </a:p>
                  </a:txBody>
                  <a:tcPr/>
                </a:tc>
                <a:extLst>
                  <a:ext uri="{0D108BD9-81ED-4DB2-BD59-A6C34878D82A}">
                    <a16:rowId xmlns:a16="http://schemas.microsoft.com/office/drawing/2014/main" val="3674537791"/>
                  </a:ext>
                </a:extLst>
              </a:tr>
              <a:tr h="370840">
                <a:tc>
                  <a:txBody>
                    <a:bodyPr/>
                    <a:lstStyle/>
                    <a:p>
                      <a:r>
                        <a:rPr lang="en-CA"/>
                        <a:t>Chris Deluca</a:t>
                      </a:r>
                      <a:endParaRPr lang="en-GB"/>
                    </a:p>
                  </a:txBody>
                  <a:tcPr/>
                </a:tc>
                <a:tc>
                  <a:txBody>
                    <a:bodyPr/>
                    <a:lstStyle/>
                    <a:p>
                      <a:r>
                        <a:rPr lang="en-CA"/>
                        <a:t>Associate Dean</a:t>
                      </a:r>
                      <a:endParaRPr lang="en-GB"/>
                    </a:p>
                  </a:txBody>
                  <a:tcPr/>
                </a:tc>
                <a:tc>
                  <a:txBody>
                    <a:bodyPr/>
                    <a:lstStyle/>
                    <a:p>
                      <a:r>
                        <a:rPr lang="en-CA"/>
                        <a:t>School of Graduate Studies</a:t>
                      </a:r>
                      <a:endParaRPr lang="en-GB"/>
                    </a:p>
                  </a:txBody>
                  <a:tcPr/>
                </a:tc>
                <a:extLst>
                  <a:ext uri="{0D108BD9-81ED-4DB2-BD59-A6C34878D82A}">
                    <a16:rowId xmlns:a16="http://schemas.microsoft.com/office/drawing/2014/main" val="629827092"/>
                  </a:ext>
                </a:extLst>
              </a:tr>
              <a:tr h="370840">
                <a:tc>
                  <a:txBody>
                    <a:bodyPr/>
                    <a:lstStyle/>
                    <a:p>
                      <a:r>
                        <a:rPr lang="en-CA"/>
                        <a:t>Phil Drew</a:t>
                      </a:r>
                      <a:endParaRPr lang="en-GB"/>
                    </a:p>
                  </a:txBody>
                  <a:tcPr/>
                </a:tc>
                <a:tc>
                  <a:txBody>
                    <a:bodyPr/>
                    <a:lstStyle/>
                    <a:p>
                      <a:r>
                        <a:rPr lang="en-CA"/>
                        <a:t>Assistant Dean, Juris Doctor &amp; Graduate Studies</a:t>
                      </a:r>
                      <a:endParaRPr lang="en-GB"/>
                    </a:p>
                  </a:txBody>
                  <a:tcPr/>
                </a:tc>
                <a:tc>
                  <a:txBody>
                    <a:bodyPr/>
                    <a:lstStyle/>
                    <a:p>
                      <a:r>
                        <a:rPr lang="en-CA"/>
                        <a:t>Faculty of Law</a:t>
                      </a:r>
                      <a:endParaRPr lang="en-GB"/>
                    </a:p>
                  </a:txBody>
                  <a:tcPr/>
                </a:tc>
                <a:extLst>
                  <a:ext uri="{0D108BD9-81ED-4DB2-BD59-A6C34878D82A}">
                    <a16:rowId xmlns:a16="http://schemas.microsoft.com/office/drawing/2014/main" val="2619682164"/>
                  </a:ext>
                </a:extLst>
              </a:tr>
              <a:tr h="370840">
                <a:tc>
                  <a:txBody>
                    <a:bodyPr/>
                    <a:lstStyle/>
                    <a:p>
                      <a:r>
                        <a:rPr lang="en-CA" err="1"/>
                        <a:t>Dubem</a:t>
                      </a:r>
                      <a:r>
                        <a:rPr lang="en-CA"/>
                        <a:t> </a:t>
                      </a:r>
                      <a:r>
                        <a:rPr lang="en-CA" err="1"/>
                        <a:t>Iwegbu</a:t>
                      </a:r>
                      <a:endParaRPr lang="en-GB"/>
                    </a:p>
                  </a:txBody>
                  <a:tcPr/>
                </a:tc>
                <a:tc>
                  <a:txBody>
                    <a:bodyPr/>
                    <a:lstStyle/>
                    <a:p>
                      <a:r>
                        <a:rPr lang="en-CA"/>
                        <a:t>Undergraduate Student</a:t>
                      </a:r>
                      <a:endParaRPr lang="en-GB"/>
                    </a:p>
                  </a:txBody>
                  <a:tcPr/>
                </a:tc>
                <a:tc>
                  <a:txBody>
                    <a:bodyPr/>
                    <a:lstStyle/>
                    <a:p>
                      <a:r>
                        <a:rPr lang="en-CA"/>
                        <a:t>Faculty of Arts &amp; Science</a:t>
                      </a:r>
                      <a:endParaRPr lang="en-GB"/>
                    </a:p>
                  </a:txBody>
                  <a:tcPr/>
                </a:tc>
                <a:extLst>
                  <a:ext uri="{0D108BD9-81ED-4DB2-BD59-A6C34878D82A}">
                    <a16:rowId xmlns:a16="http://schemas.microsoft.com/office/drawing/2014/main" val="446334960"/>
                  </a:ext>
                </a:extLst>
              </a:tr>
              <a:tr h="370840">
                <a:tc>
                  <a:txBody>
                    <a:bodyPr/>
                    <a:lstStyle/>
                    <a:p>
                      <a:r>
                        <a:rPr lang="en-CA"/>
                        <a:t>Elspeth Murray</a:t>
                      </a:r>
                      <a:endParaRPr lang="en-GB"/>
                    </a:p>
                  </a:txBody>
                  <a:tcPr/>
                </a:tc>
                <a:tc>
                  <a:txBody>
                    <a:bodyPr/>
                    <a:lstStyle/>
                    <a:p>
                      <a:r>
                        <a:rPr lang="en-CA"/>
                        <a:t>Associate Dean, MBA &amp; Masters Programs</a:t>
                      </a:r>
                      <a:endParaRPr lang="en-GB"/>
                    </a:p>
                  </a:txBody>
                  <a:tcPr/>
                </a:tc>
                <a:tc>
                  <a:txBody>
                    <a:bodyPr/>
                    <a:lstStyle/>
                    <a:p>
                      <a:r>
                        <a:rPr lang="en-CA"/>
                        <a:t>Stephen J.R. Smith School of Business</a:t>
                      </a:r>
                      <a:endParaRPr lang="en-GB"/>
                    </a:p>
                  </a:txBody>
                  <a:tcPr/>
                </a:tc>
                <a:extLst>
                  <a:ext uri="{0D108BD9-81ED-4DB2-BD59-A6C34878D82A}">
                    <a16:rowId xmlns:a16="http://schemas.microsoft.com/office/drawing/2014/main" val="836183103"/>
                  </a:ext>
                </a:extLst>
              </a:tr>
              <a:tr h="370840">
                <a:tc>
                  <a:txBody>
                    <a:bodyPr/>
                    <a:lstStyle/>
                    <a:p>
                      <a:r>
                        <a:rPr lang="en-CA"/>
                        <a:t>Andres Ramos</a:t>
                      </a:r>
                      <a:endParaRPr lang="en-GB"/>
                    </a:p>
                  </a:txBody>
                  <a:tcPr/>
                </a:tc>
                <a:tc>
                  <a:txBody>
                    <a:bodyPr/>
                    <a:lstStyle/>
                    <a:p>
                      <a:r>
                        <a:rPr lang="en-CA"/>
                        <a:t>PhD Candidate</a:t>
                      </a:r>
                      <a:endParaRPr lang="en-GB"/>
                    </a:p>
                  </a:txBody>
                  <a:tcPr/>
                </a:tc>
                <a:tc>
                  <a:txBody>
                    <a:bodyPr/>
                    <a:lstStyle/>
                    <a:p>
                      <a:r>
                        <a:rPr lang="en-CA"/>
                        <a:t>Faculty of Engineering &amp; Applied Science</a:t>
                      </a:r>
                      <a:endParaRPr lang="en-GB"/>
                    </a:p>
                  </a:txBody>
                  <a:tcPr/>
                </a:tc>
                <a:extLst>
                  <a:ext uri="{0D108BD9-81ED-4DB2-BD59-A6C34878D82A}">
                    <a16:rowId xmlns:a16="http://schemas.microsoft.com/office/drawing/2014/main" val="3923607004"/>
                  </a:ext>
                </a:extLst>
              </a:tr>
              <a:tr h="370840">
                <a:tc>
                  <a:txBody>
                    <a:bodyPr/>
                    <a:lstStyle/>
                    <a:p>
                      <a:r>
                        <a:rPr lang="en-CA"/>
                        <a:t>Anna Taylor</a:t>
                      </a:r>
                      <a:endParaRPr lang="en-GB"/>
                    </a:p>
                  </a:txBody>
                  <a:tcPr/>
                </a:tc>
                <a:tc>
                  <a:txBody>
                    <a:bodyPr/>
                    <a:lstStyle/>
                    <a:p>
                      <a:r>
                        <a:rPr lang="en-CA"/>
                        <a:t>Deputy Academic Director</a:t>
                      </a:r>
                      <a:endParaRPr lang="en-GB"/>
                    </a:p>
                  </a:txBody>
                  <a:tcPr/>
                </a:tc>
                <a:tc>
                  <a:txBody>
                    <a:bodyPr/>
                    <a:lstStyle/>
                    <a:p>
                      <a:r>
                        <a:rPr lang="en-CA"/>
                        <a:t>Bader International Study Centre</a:t>
                      </a:r>
                      <a:endParaRPr lang="en-GB"/>
                    </a:p>
                  </a:txBody>
                  <a:tcPr/>
                </a:tc>
                <a:extLst>
                  <a:ext uri="{0D108BD9-81ED-4DB2-BD59-A6C34878D82A}">
                    <a16:rowId xmlns:a16="http://schemas.microsoft.com/office/drawing/2014/main" val="2786054769"/>
                  </a:ext>
                </a:extLst>
              </a:tr>
              <a:tr h="370840">
                <a:tc>
                  <a:txBody>
                    <a:bodyPr/>
                    <a:lstStyle/>
                    <a:p>
                      <a:r>
                        <a:rPr lang="en-CA"/>
                        <a:t>Marcus Taylor</a:t>
                      </a:r>
                      <a:endParaRPr lang="en-GB"/>
                    </a:p>
                  </a:txBody>
                  <a:tcPr/>
                </a:tc>
                <a:tc>
                  <a:txBody>
                    <a:bodyPr/>
                    <a:lstStyle/>
                    <a:p>
                      <a:r>
                        <a:rPr lang="en-CA"/>
                        <a:t>Associate Professor, Department Head</a:t>
                      </a:r>
                      <a:endParaRPr lang="en-GB"/>
                    </a:p>
                  </a:txBody>
                  <a:tcPr/>
                </a:tc>
                <a:tc>
                  <a:txBody>
                    <a:bodyPr/>
                    <a:lstStyle/>
                    <a:p>
                      <a:r>
                        <a:rPr lang="en-CA"/>
                        <a:t>Faculty of Arts &amp; Science</a:t>
                      </a:r>
                      <a:endParaRPr lang="en-GB"/>
                    </a:p>
                  </a:txBody>
                  <a:tcPr/>
                </a:tc>
                <a:extLst>
                  <a:ext uri="{0D108BD9-81ED-4DB2-BD59-A6C34878D82A}">
                    <a16:rowId xmlns:a16="http://schemas.microsoft.com/office/drawing/2014/main" val="2393473588"/>
                  </a:ext>
                </a:extLst>
              </a:tr>
              <a:tr h="370840">
                <a:tc>
                  <a:txBody>
                    <a:bodyPr/>
                    <a:lstStyle/>
                    <a:p>
                      <a:r>
                        <a:rPr lang="en-CA"/>
                        <a:t>Jenn Stephenson</a:t>
                      </a:r>
                      <a:endParaRPr lang="en-GB"/>
                    </a:p>
                  </a:txBody>
                  <a:tcPr/>
                </a:tc>
                <a:tc>
                  <a:txBody>
                    <a:bodyPr/>
                    <a:lstStyle/>
                    <a:p>
                      <a:r>
                        <a:rPr lang="en-CA"/>
                        <a:t>Associate Dean, Academic</a:t>
                      </a:r>
                      <a:endParaRPr lang="en-GB"/>
                    </a:p>
                  </a:txBody>
                  <a:tcPr/>
                </a:tc>
                <a:tc>
                  <a:txBody>
                    <a:bodyPr/>
                    <a:lstStyle/>
                    <a:p>
                      <a:r>
                        <a:rPr lang="en-CA"/>
                        <a:t>Faculty of Arts &amp; Science</a:t>
                      </a:r>
                      <a:endParaRPr lang="en-GB"/>
                    </a:p>
                  </a:txBody>
                  <a:tcPr/>
                </a:tc>
                <a:extLst>
                  <a:ext uri="{0D108BD9-81ED-4DB2-BD59-A6C34878D82A}">
                    <a16:rowId xmlns:a16="http://schemas.microsoft.com/office/drawing/2014/main" val="965218194"/>
                  </a:ext>
                </a:extLst>
              </a:tr>
            </a:tbl>
          </a:graphicData>
        </a:graphic>
      </p:graphicFrame>
      <p:sp>
        <p:nvSpPr>
          <p:cNvPr id="10" name="Content Placeholder 4">
            <a:extLst>
              <a:ext uri="{FF2B5EF4-FFF2-40B4-BE49-F238E27FC236}">
                <a16:creationId xmlns:a16="http://schemas.microsoft.com/office/drawing/2014/main" id="{E74A0FD1-D7E9-4ECB-A048-478C15DBF95A}"/>
              </a:ext>
            </a:extLst>
          </p:cNvPr>
          <p:cNvSpPr>
            <a:spLocks noGrp="1"/>
          </p:cNvSpPr>
          <p:nvPr>
            <p:ph idx="1"/>
          </p:nvPr>
        </p:nvSpPr>
        <p:spPr>
          <a:xfrm>
            <a:off x="428091" y="5764701"/>
            <a:ext cx="10945216" cy="751366"/>
          </a:xfrm>
        </p:spPr>
        <p:txBody>
          <a:bodyPr vert="horz" lIns="91440" tIns="45720" rIns="91440" bIns="45720" rtlCol="0" anchor="t">
            <a:noAutofit/>
          </a:bodyPr>
          <a:lstStyle/>
          <a:p>
            <a:pPr marL="0" indent="0">
              <a:lnSpc>
                <a:spcPct val="100000"/>
              </a:lnSpc>
              <a:buNone/>
            </a:pPr>
            <a:r>
              <a:rPr lang="en-CA" sz="1700">
                <a:solidFill>
                  <a:srgbClr val="0070C0"/>
                </a:solidFill>
                <a:latin typeface="+mj-lt"/>
              </a:rPr>
              <a:t>Chair:</a:t>
            </a:r>
            <a:r>
              <a:rPr lang="en-CA" sz="1700">
                <a:solidFill>
                  <a:schemeClr val="tx1">
                    <a:lumMod val="50000"/>
                    <a:lumOff val="50000"/>
                  </a:schemeClr>
                </a:solidFill>
                <a:latin typeface="+mj-lt"/>
              </a:rPr>
              <a:t>        </a:t>
            </a:r>
            <a:r>
              <a:rPr lang="en-CA" sz="1600">
                <a:solidFill>
                  <a:schemeClr val="tx1">
                    <a:lumMod val="50000"/>
                    <a:lumOff val="50000"/>
                  </a:schemeClr>
                </a:solidFill>
                <a:latin typeface="+mj-lt"/>
              </a:rPr>
              <a:t>Dr. Sandra den Otter </a:t>
            </a:r>
            <a:r>
              <a:rPr lang="en-CA" sz="1600">
                <a:solidFill>
                  <a:schemeClr val="tx1">
                    <a:lumMod val="50000"/>
                    <a:lumOff val="50000"/>
                  </a:schemeClr>
                </a:solidFill>
              </a:rPr>
              <a:t>– </a:t>
            </a:r>
            <a:r>
              <a:rPr lang="en-CA" sz="1600">
                <a:solidFill>
                  <a:schemeClr val="tx1">
                    <a:lumMod val="50000"/>
                    <a:lumOff val="50000"/>
                  </a:schemeClr>
                </a:solidFill>
                <a:latin typeface="+mj-lt"/>
              </a:rPr>
              <a:t>Vice-Provost, International</a:t>
            </a:r>
            <a:br>
              <a:rPr lang="en-CA" sz="1600">
                <a:solidFill>
                  <a:schemeClr val="tx1">
                    <a:lumMod val="50000"/>
                    <a:lumOff val="50000"/>
                  </a:schemeClr>
                </a:solidFill>
                <a:latin typeface="+mj-lt"/>
              </a:rPr>
            </a:br>
            <a:r>
              <a:rPr lang="en-CA" sz="1600">
                <a:solidFill>
                  <a:schemeClr val="tx1">
                    <a:lumMod val="50000"/>
                    <a:lumOff val="50000"/>
                  </a:schemeClr>
                </a:solidFill>
                <a:latin typeface="+mj-lt"/>
              </a:rPr>
              <a:t>	Heather Kincaide</a:t>
            </a:r>
            <a:r>
              <a:rPr lang="en-CA" sz="1600">
                <a:solidFill>
                  <a:schemeClr val="tx1">
                    <a:lumMod val="50000"/>
                    <a:lumOff val="50000"/>
                  </a:schemeClr>
                </a:solidFill>
              </a:rPr>
              <a:t> –</a:t>
            </a:r>
            <a:r>
              <a:rPr lang="en-CA" sz="1600">
                <a:solidFill>
                  <a:schemeClr val="tx1">
                    <a:lumMod val="50000"/>
                    <a:lumOff val="50000"/>
                  </a:schemeClr>
                </a:solidFill>
                <a:latin typeface="+mj-lt"/>
              </a:rPr>
              <a:t> International Strategy Lead, Office of the Vice-Provost, International</a:t>
            </a:r>
            <a:br>
              <a:rPr lang="en-CA" sz="1600">
                <a:latin typeface="+mj-lt"/>
              </a:rPr>
            </a:br>
            <a:r>
              <a:rPr lang="en-CA" sz="1600">
                <a:solidFill>
                  <a:schemeClr val="tx1">
                    <a:lumMod val="50000"/>
                    <a:lumOff val="50000"/>
                  </a:schemeClr>
                </a:solidFill>
                <a:latin typeface="+mj-lt"/>
              </a:rPr>
              <a:t>                    Csilla Volford </a:t>
            </a:r>
            <a:r>
              <a:rPr lang="en-CA" sz="1600">
                <a:solidFill>
                  <a:schemeClr val="tx1">
                    <a:lumMod val="50000"/>
                    <a:lumOff val="50000"/>
                  </a:schemeClr>
                </a:solidFill>
              </a:rPr>
              <a:t>– </a:t>
            </a:r>
            <a:r>
              <a:rPr lang="en-CA" sz="1600">
                <a:solidFill>
                  <a:schemeClr val="tx1">
                    <a:lumMod val="50000"/>
                    <a:lumOff val="50000"/>
                  </a:schemeClr>
                </a:solidFill>
                <a:latin typeface="+mj-lt"/>
              </a:rPr>
              <a:t>Coordinator, International Agreements &amp; Partnerships, Office of the Vice-Provost, International</a:t>
            </a:r>
            <a:endParaRPr lang="en-CA" sz="1600">
              <a:solidFill>
                <a:schemeClr val="tx1">
                  <a:lumMod val="50000"/>
                  <a:lumOff val="50000"/>
                </a:schemeClr>
              </a:solidFill>
              <a:latin typeface="+mj-lt"/>
              <a:cs typeface="Calibri Light"/>
            </a:endParaRPr>
          </a:p>
        </p:txBody>
      </p:sp>
    </p:spTree>
    <p:extLst>
      <p:ext uri="{BB962C8B-B14F-4D97-AF65-F5344CB8AC3E}">
        <p14:creationId xmlns:p14="http://schemas.microsoft.com/office/powerpoint/2010/main" val="2873234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Current Approach </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5" name="Content Placeholder 4">
            <a:extLst>
              <a:ext uri="{FF2B5EF4-FFF2-40B4-BE49-F238E27FC236}">
                <a16:creationId xmlns:a16="http://schemas.microsoft.com/office/drawing/2014/main" id="{F03E5B9E-6C07-4ECE-9FDF-6EE5E0907ECB}"/>
              </a:ext>
            </a:extLst>
          </p:cNvPr>
          <p:cNvSpPr>
            <a:spLocks noGrp="1"/>
          </p:cNvSpPr>
          <p:nvPr>
            <p:ph idx="1"/>
          </p:nvPr>
        </p:nvSpPr>
        <p:spPr>
          <a:xfrm>
            <a:off x="667780" y="2114118"/>
            <a:ext cx="10012057" cy="4811261"/>
          </a:xfrm>
        </p:spPr>
        <p:txBody>
          <a:bodyPr vert="horz" lIns="91440" tIns="45720" rIns="91440" bIns="45720" rtlCol="0" anchor="t">
            <a:noAutofit/>
          </a:bodyPr>
          <a:lstStyle/>
          <a:p>
            <a:pPr lvl="0"/>
            <a:r>
              <a:rPr lang="en-US" sz="2400">
                <a:latin typeface="+mj-lt"/>
              </a:rPr>
              <a:t>Queen’s does not have a university-wide framework for globally-engaged teaching and learning.</a:t>
            </a:r>
          </a:p>
          <a:p>
            <a:pPr lvl="0"/>
            <a:endParaRPr lang="en-US" sz="2400">
              <a:latin typeface="+mj-lt"/>
            </a:endParaRPr>
          </a:p>
          <a:p>
            <a:r>
              <a:rPr lang="en-US" sz="2400">
                <a:latin typeface="+mj-lt"/>
              </a:rPr>
              <a:t>Global learning happens across the university in a wide-range of courses and programs, and is included in some degree and program level expectations. </a:t>
            </a:r>
            <a:endParaRPr lang="en-US" sz="2400">
              <a:latin typeface="+mj-lt"/>
              <a:cs typeface="Calibri Light"/>
            </a:endParaRPr>
          </a:p>
          <a:p>
            <a:pPr lvl="0"/>
            <a:endParaRPr lang="en-US" sz="2400">
              <a:latin typeface="+mj-lt"/>
            </a:endParaRPr>
          </a:p>
          <a:p>
            <a:r>
              <a:rPr lang="en-US" sz="2400">
                <a:latin typeface="+mj-lt"/>
              </a:rPr>
              <a:t>Working group had a foundational conversation about what globally-engaged teaching and learning would look like at Queen’s. </a:t>
            </a:r>
            <a:endParaRPr lang="en-US" sz="2400">
              <a:latin typeface="+mj-lt"/>
              <a:cs typeface="Calibri Light"/>
            </a:endParaRPr>
          </a:p>
          <a:p>
            <a:endParaRPr lang="en-GB" sz="2400">
              <a:latin typeface="+mj-lt"/>
            </a:endParaRPr>
          </a:p>
        </p:txBody>
      </p:sp>
    </p:spTree>
    <p:extLst>
      <p:ext uri="{BB962C8B-B14F-4D97-AF65-F5344CB8AC3E}">
        <p14:creationId xmlns:p14="http://schemas.microsoft.com/office/powerpoint/2010/main" val="406620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6" name="Title 1">
            <a:extLst>
              <a:ext uri="{FF2B5EF4-FFF2-40B4-BE49-F238E27FC236}">
                <a16:creationId xmlns:a16="http://schemas.microsoft.com/office/drawing/2014/main" id="{6E7665ED-FDF5-4AE8-8D14-2D36D33662D0}"/>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What is Teaching and Learning?</a:t>
            </a:r>
          </a:p>
        </p:txBody>
      </p:sp>
      <p:graphicFrame>
        <p:nvGraphicFramePr>
          <p:cNvPr id="5" name="Diagram 4">
            <a:extLst>
              <a:ext uri="{FF2B5EF4-FFF2-40B4-BE49-F238E27FC236}">
                <a16:creationId xmlns:a16="http://schemas.microsoft.com/office/drawing/2014/main" id="{D11DE34C-27FC-4E3A-B68E-BD650CE8F336}"/>
              </a:ext>
            </a:extLst>
          </p:cNvPr>
          <p:cNvGraphicFramePr/>
          <p:nvPr/>
        </p:nvGraphicFramePr>
        <p:xfrm>
          <a:off x="1275078" y="1341016"/>
          <a:ext cx="9641843" cy="5026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6415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428688"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Vision 1/2</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5" name="Content Placeholder 4">
            <a:extLst>
              <a:ext uri="{FF2B5EF4-FFF2-40B4-BE49-F238E27FC236}">
                <a16:creationId xmlns:a16="http://schemas.microsoft.com/office/drawing/2014/main" id="{6D881CA4-F133-42DA-8784-5BC0C5A48EA4}"/>
              </a:ext>
            </a:extLst>
          </p:cNvPr>
          <p:cNvSpPr>
            <a:spLocks noGrp="1"/>
          </p:cNvSpPr>
          <p:nvPr>
            <p:ph idx="1"/>
          </p:nvPr>
        </p:nvSpPr>
        <p:spPr>
          <a:xfrm>
            <a:off x="428091" y="1590335"/>
            <a:ext cx="11285034" cy="5098929"/>
          </a:xfrm>
        </p:spPr>
        <p:txBody>
          <a:bodyPr vert="horz" lIns="91440" tIns="45720" rIns="91440" bIns="45720" rtlCol="0" anchor="t">
            <a:normAutofit/>
          </a:bodyPr>
          <a:lstStyle/>
          <a:p>
            <a:pPr marL="0" indent="0">
              <a:buNone/>
            </a:pPr>
            <a:r>
              <a:rPr lang="en-CA" sz="2400">
                <a:latin typeface="+mj-lt"/>
              </a:rPr>
              <a:t>In its teaching and learning, Queen’s seeks to foster at the personal and institutional level: </a:t>
            </a:r>
          </a:p>
          <a:p>
            <a:pPr marL="0" indent="0">
              <a:buNone/>
            </a:pPr>
            <a:endParaRPr lang="en-CA" sz="2400">
              <a:latin typeface="+mj-lt"/>
            </a:endParaRPr>
          </a:p>
          <a:p>
            <a:r>
              <a:rPr lang="en-US" sz="2400">
                <a:latin typeface="+mj-lt"/>
              </a:rPr>
              <a:t>Deep understanding of, appreciation for, and curiosity about multiple worldviews, forms of knowledge, and experiences. </a:t>
            </a:r>
            <a:endParaRPr lang="en-US" sz="2400">
              <a:latin typeface="+mj-lt"/>
              <a:cs typeface="Calibri Light"/>
            </a:endParaRPr>
          </a:p>
          <a:p>
            <a:pPr lvl="0"/>
            <a:endParaRPr lang="en-US" sz="2400">
              <a:latin typeface="+mj-lt"/>
            </a:endParaRPr>
          </a:p>
          <a:p>
            <a:r>
              <a:rPr lang="en-US" sz="2400">
                <a:latin typeface="+mj-lt"/>
              </a:rPr>
              <a:t>Understanding of and commitment to challenge inequitable power dynamics in the production, distribution, and validation of knowledge. </a:t>
            </a:r>
            <a:endParaRPr lang="en-US" sz="2400">
              <a:latin typeface="+mj-lt"/>
              <a:cs typeface="Calibri Light"/>
            </a:endParaRPr>
          </a:p>
          <a:p>
            <a:pPr lvl="0"/>
            <a:endParaRPr lang="en-US" sz="2400">
              <a:latin typeface="+mj-lt"/>
            </a:endParaRPr>
          </a:p>
          <a:p>
            <a:pPr lvl="0"/>
            <a:r>
              <a:rPr lang="en-US" sz="2400">
                <a:latin typeface="+mj-lt"/>
              </a:rPr>
              <a:t>Cultural humility and self-awareness to enable reciprocal and mutually-beneficial engagement across cultures.</a:t>
            </a:r>
            <a:endParaRPr lang="en-US" sz="2400">
              <a:latin typeface="+mj-lt"/>
              <a:cs typeface="Calibri Light"/>
            </a:endParaRPr>
          </a:p>
        </p:txBody>
      </p:sp>
    </p:spTree>
    <p:extLst>
      <p:ext uri="{BB962C8B-B14F-4D97-AF65-F5344CB8AC3E}">
        <p14:creationId xmlns:p14="http://schemas.microsoft.com/office/powerpoint/2010/main" val="3269364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428688"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Vision 2/2</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5" name="Content Placeholder 4">
            <a:extLst>
              <a:ext uri="{FF2B5EF4-FFF2-40B4-BE49-F238E27FC236}">
                <a16:creationId xmlns:a16="http://schemas.microsoft.com/office/drawing/2014/main" id="{6D881CA4-F133-42DA-8784-5BC0C5A48EA4}"/>
              </a:ext>
            </a:extLst>
          </p:cNvPr>
          <p:cNvSpPr>
            <a:spLocks noGrp="1"/>
          </p:cNvSpPr>
          <p:nvPr>
            <p:ph idx="1"/>
          </p:nvPr>
        </p:nvSpPr>
        <p:spPr>
          <a:xfrm>
            <a:off x="453483" y="2069004"/>
            <a:ext cx="11285034" cy="4045356"/>
          </a:xfrm>
        </p:spPr>
        <p:txBody>
          <a:bodyPr>
            <a:normAutofit/>
          </a:bodyPr>
          <a:lstStyle/>
          <a:p>
            <a:pPr lvl="0"/>
            <a:r>
              <a:rPr lang="en-US" sz="2400">
                <a:latin typeface="+mj-lt"/>
              </a:rPr>
              <a:t>Active commitment to anti-racism, (re)conciliation, Indigenization and decolonization in which students, faculty and staff understand and challenge inequitable power structures.</a:t>
            </a:r>
          </a:p>
          <a:p>
            <a:pPr marL="0" lvl="0" indent="0">
              <a:buNone/>
            </a:pPr>
            <a:endParaRPr lang="en-US" sz="2400">
              <a:latin typeface="+mj-lt"/>
            </a:endParaRPr>
          </a:p>
          <a:p>
            <a:pPr lvl="0"/>
            <a:r>
              <a:rPr lang="en-US" sz="2400">
                <a:latin typeface="+mj-lt"/>
              </a:rPr>
              <a:t>Professional skills necessary for a global society and workplace. </a:t>
            </a:r>
          </a:p>
          <a:p>
            <a:pPr lvl="0"/>
            <a:endParaRPr lang="en-US" sz="2400">
              <a:latin typeface="+mj-lt"/>
            </a:endParaRPr>
          </a:p>
          <a:p>
            <a:pPr lvl="0"/>
            <a:r>
              <a:rPr lang="en-US" sz="2400">
                <a:latin typeface="+mj-lt"/>
              </a:rPr>
              <a:t>Interest in and ability to address significant global problems locally and globally, as defined in part by the SDGs. </a:t>
            </a:r>
          </a:p>
          <a:p>
            <a:pPr marL="0" indent="0">
              <a:buNone/>
            </a:pPr>
            <a:endParaRPr lang="en-US" sz="2400"/>
          </a:p>
        </p:txBody>
      </p:sp>
    </p:spTree>
    <p:extLst>
      <p:ext uri="{BB962C8B-B14F-4D97-AF65-F5344CB8AC3E}">
        <p14:creationId xmlns:p14="http://schemas.microsoft.com/office/powerpoint/2010/main" val="223447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B951823-CC2D-4D32-9EF4-D948210BCD69}"/>
              </a:ext>
            </a:extLst>
          </p:cNvPr>
          <p:cNvGraphicFramePr/>
          <p:nvPr/>
        </p:nvGraphicFramePr>
        <p:xfrm>
          <a:off x="1319561" y="1289943"/>
          <a:ext cx="9552877" cy="5550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68F8574F-0A12-4DE4-AA5A-F19563EF6B68}"/>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Icon&#10;&#10;Description automatically generated">
            <a:extLst>
              <a:ext uri="{FF2B5EF4-FFF2-40B4-BE49-F238E27FC236}">
                <a16:creationId xmlns:a16="http://schemas.microsoft.com/office/drawing/2014/main" id="{041E41F8-96B0-4E0E-8D7D-0FDF445AEB22}"/>
              </a:ext>
            </a:extLst>
          </p:cNvPr>
          <p:cNvPicPr>
            <a:picLocks noChangeAspect="1"/>
          </p:cNvPicPr>
          <p:nvPr/>
        </p:nvPicPr>
        <p:blipFill>
          <a:blip r:embed="rId8"/>
          <a:stretch>
            <a:fillRect/>
          </a:stretch>
        </p:blipFill>
        <p:spPr>
          <a:xfrm>
            <a:off x="11284870" y="376319"/>
            <a:ext cx="479039" cy="478077"/>
          </a:xfrm>
          <a:prstGeom prst="rect">
            <a:avLst/>
          </a:prstGeom>
        </p:spPr>
      </p:pic>
      <p:sp>
        <p:nvSpPr>
          <p:cNvPr id="10" name="Title 1">
            <a:extLst>
              <a:ext uri="{FF2B5EF4-FFF2-40B4-BE49-F238E27FC236}">
                <a16:creationId xmlns:a16="http://schemas.microsoft.com/office/drawing/2014/main" id="{1980B42A-F32C-4BF5-802F-C9117B8F8C16}"/>
              </a:ext>
            </a:extLst>
          </p:cNvPr>
          <p:cNvSpPr>
            <a:spLocks noGrp="1"/>
          </p:cNvSpPr>
          <p:nvPr>
            <p:ph type="title"/>
          </p:nvPr>
        </p:nvSpPr>
        <p:spPr>
          <a:xfrm>
            <a:off x="428091" y="376319"/>
            <a:ext cx="10428688"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Values</a:t>
            </a:r>
            <a:endPar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94127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428688"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Preliminary Strategic Priorities 1/2</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5" name="Content Placeholder 4">
            <a:extLst>
              <a:ext uri="{FF2B5EF4-FFF2-40B4-BE49-F238E27FC236}">
                <a16:creationId xmlns:a16="http://schemas.microsoft.com/office/drawing/2014/main" id="{6D881CA4-F133-42DA-8784-5BC0C5A48EA4}"/>
              </a:ext>
            </a:extLst>
          </p:cNvPr>
          <p:cNvSpPr>
            <a:spLocks noGrp="1"/>
          </p:cNvSpPr>
          <p:nvPr>
            <p:ph idx="1"/>
          </p:nvPr>
        </p:nvSpPr>
        <p:spPr>
          <a:xfrm>
            <a:off x="353122" y="1888913"/>
            <a:ext cx="11485755" cy="3952049"/>
          </a:xfrm>
        </p:spPr>
        <p:txBody>
          <a:bodyPr vert="horz" lIns="91440" tIns="45720" rIns="91440" bIns="45720" rtlCol="0" anchor="t">
            <a:normAutofit/>
          </a:bodyPr>
          <a:lstStyle/>
          <a:p>
            <a:pPr marL="514350" indent="-514350">
              <a:buAutoNum type="arabicPeriod"/>
            </a:pPr>
            <a:r>
              <a:rPr lang="en-US" sz="2400">
                <a:latin typeface="+mj-lt"/>
                <a:cs typeface="Calibri"/>
              </a:rPr>
              <a:t>Produce environmental scan of globally-engaged teaching and learning to understand current practice at Queen’s.</a:t>
            </a:r>
          </a:p>
          <a:p>
            <a:pPr marL="0" indent="0">
              <a:buNone/>
            </a:pPr>
            <a:endParaRPr lang="en-US" sz="2400">
              <a:latin typeface="+mj-lt"/>
              <a:cs typeface="Calibri"/>
            </a:endParaRPr>
          </a:p>
          <a:p>
            <a:pPr marL="515620" indent="-515620">
              <a:buAutoNum type="arabicPeriod" startAt="2"/>
            </a:pPr>
            <a:r>
              <a:rPr lang="en-US" sz="2400">
                <a:latin typeface="+mj-lt"/>
                <a:cs typeface="Calibri"/>
              </a:rPr>
              <a:t>Integrate global engagement into learning outcomes, degree level expectations, and QUQAP cyclical reviews.</a:t>
            </a:r>
          </a:p>
          <a:p>
            <a:pPr marL="0" indent="0">
              <a:buNone/>
            </a:pPr>
            <a:endParaRPr lang="en-US" sz="2400">
              <a:latin typeface="+mj-lt"/>
              <a:cs typeface="Calibri"/>
            </a:endParaRPr>
          </a:p>
          <a:p>
            <a:pPr marL="515620" indent="-515620">
              <a:buNone/>
            </a:pPr>
            <a:r>
              <a:rPr lang="en-US" sz="2400">
                <a:latin typeface="+mj-lt"/>
                <a:cs typeface="Calibri"/>
              </a:rPr>
              <a:t>3.   Develop university-wide certificates or micro-credentials on global engagement that incorporate existing credentials across faculties. </a:t>
            </a:r>
          </a:p>
          <a:p>
            <a:pPr marL="515620" indent="-515620">
              <a:buNone/>
            </a:pPr>
            <a:endParaRPr lang="en-US" sz="2400">
              <a:latin typeface="+mj-lt"/>
              <a:cs typeface="Calibri"/>
            </a:endParaRPr>
          </a:p>
          <a:p>
            <a:pPr marL="0" lvl="0" indent="0">
              <a:buNone/>
            </a:pPr>
            <a:endParaRPr lang="en-US" sz="2400"/>
          </a:p>
          <a:p>
            <a:pPr marL="568325" lvl="0" indent="-568325">
              <a:buNone/>
            </a:pPr>
            <a:endParaRPr lang="en-US" sz="2400"/>
          </a:p>
        </p:txBody>
      </p:sp>
    </p:spTree>
    <p:extLst>
      <p:ext uri="{BB962C8B-B14F-4D97-AF65-F5344CB8AC3E}">
        <p14:creationId xmlns:p14="http://schemas.microsoft.com/office/powerpoint/2010/main" val="2038304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428688"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Preliminary Strategic Priorities 2/2</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5" name="Content Placeholder 4">
            <a:extLst>
              <a:ext uri="{FF2B5EF4-FFF2-40B4-BE49-F238E27FC236}">
                <a16:creationId xmlns:a16="http://schemas.microsoft.com/office/drawing/2014/main" id="{6D881CA4-F133-42DA-8784-5BC0C5A48EA4}"/>
              </a:ext>
            </a:extLst>
          </p:cNvPr>
          <p:cNvSpPr>
            <a:spLocks noGrp="1"/>
          </p:cNvSpPr>
          <p:nvPr>
            <p:ph idx="1"/>
          </p:nvPr>
        </p:nvSpPr>
        <p:spPr>
          <a:xfrm>
            <a:off x="353122" y="1702301"/>
            <a:ext cx="11485755" cy="4309701"/>
          </a:xfrm>
        </p:spPr>
        <p:txBody>
          <a:bodyPr vert="horz" lIns="91440" tIns="45720" rIns="91440" bIns="45720" rtlCol="0" anchor="t">
            <a:normAutofit/>
          </a:bodyPr>
          <a:lstStyle/>
          <a:p>
            <a:pPr marL="514350" indent="-514350">
              <a:buAutoNum type="arabicPeriod" startAt="4"/>
            </a:pPr>
            <a:r>
              <a:rPr lang="en-US" sz="2400">
                <a:latin typeface="+mj-lt"/>
                <a:cs typeface="Calibri"/>
              </a:rPr>
              <a:t>Tag courses that foster global engagement, including experiential learning and SDG-related courses. </a:t>
            </a:r>
          </a:p>
          <a:p>
            <a:pPr marL="514350" indent="-514350">
              <a:buAutoNum type="arabicPeriod" startAt="4"/>
            </a:pPr>
            <a:endParaRPr lang="en-US" sz="2400">
              <a:latin typeface="+mj-lt"/>
            </a:endParaRPr>
          </a:p>
          <a:p>
            <a:pPr marL="514350" indent="-514350">
              <a:buAutoNum type="arabicPeriod" startAt="4"/>
            </a:pPr>
            <a:r>
              <a:rPr lang="en-US" sz="2400">
                <a:latin typeface="+mj-lt"/>
              </a:rPr>
              <a:t>Enhance financial and time resources for faculty to develop globally-engaged, mutually-beneficial curricula.</a:t>
            </a:r>
          </a:p>
          <a:p>
            <a:pPr marL="0" indent="0">
              <a:buNone/>
            </a:pPr>
            <a:endParaRPr lang="en-US" sz="2400">
              <a:latin typeface="+mj-lt"/>
            </a:endParaRPr>
          </a:p>
          <a:p>
            <a:pPr marL="571500" indent="-571500">
              <a:buNone/>
            </a:pPr>
            <a:r>
              <a:rPr lang="en-US" sz="2400">
                <a:latin typeface="+mj-lt"/>
              </a:rPr>
              <a:t>6.    Assess and address barriers to student participation in globally-engaged teaching and learning that involve mobility, such as field courses. </a:t>
            </a:r>
          </a:p>
          <a:p>
            <a:pPr marL="0" indent="0">
              <a:buNone/>
            </a:pPr>
            <a:endParaRPr lang="en-US" sz="2400">
              <a:latin typeface="+mj-lt"/>
            </a:endParaRPr>
          </a:p>
          <a:p>
            <a:pPr marL="0" indent="0">
              <a:buNone/>
            </a:pPr>
            <a:r>
              <a:rPr lang="en-US" sz="2400">
                <a:latin typeface="+mj-lt"/>
              </a:rPr>
              <a:t>7.    Develop community of practice for globally-engaged teaching and learning.</a:t>
            </a:r>
            <a:endParaRPr lang="en-US" sz="2400"/>
          </a:p>
          <a:p>
            <a:pPr marL="0" lvl="0" indent="0">
              <a:buNone/>
            </a:pPr>
            <a:endParaRPr lang="en-US" sz="2400"/>
          </a:p>
          <a:p>
            <a:pPr marL="568325" lvl="0" indent="-568325">
              <a:buNone/>
            </a:pPr>
            <a:endParaRPr lang="en-US" sz="2400"/>
          </a:p>
        </p:txBody>
      </p:sp>
    </p:spTree>
    <p:extLst>
      <p:ext uri="{BB962C8B-B14F-4D97-AF65-F5344CB8AC3E}">
        <p14:creationId xmlns:p14="http://schemas.microsoft.com/office/powerpoint/2010/main" val="153078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29BF9-02F5-4F21-82AF-375D59393061}"/>
              </a:ext>
            </a:extLst>
          </p:cNvPr>
          <p:cNvSpPr>
            <a:spLocks noGrp="1"/>
          </p:cNvSpPr>
          <p:nvPr>
            <p:ph idx="1"/>
          </p:nvPr>
        </p:nvSpPr>
        <p:spPr>
          <a:xfrm>
            <a:off x="623392" y="1758633"/>
            <a:ext cx="10945216" cy="3340733"/>
          </a:xfrm>
        </p:spPr>
        <p:txBody>
          <a:bodyPr>
            <a:normAutofit fontScale="92500"/>
          </a:bodyPr>
          <a:lstStyle/>
          <a:p>
            <a:pPr marL="0" indent="0" algn="ctr">
              <a:buNone/>
            </a:pPr>
            <a:r>
              <a:rPr lang="en-US" b="1">
                <a:solidFill>
                  <a:srgbClr val="002E5F"/>
                </a:solidFill>
                <a:latin typeface="Open Sans" panose="020B0606030504020204" pitchFamily="34" charset="0"/>
                <a:ea typeface="Open Sans" panose="020B0606030504020204" pitchFamily="34" charset="0"/>
                <a:cs typeface="Open Sans" panose="020B0606030504020204" pitchFamily="34" charset="0"/>
              </a:rPr>
              <a:t>Globally-engaged teaching and learning is critical to creating an inclusive and decolonized environment in which students, researchers, and staff of diverse identities can thrive. </a:t>
            </a:r>
          </a:p>
          <a:p>
            <a:pPr marL="0" indent="0" algn="ctr">
              <a:buNone/>
            </a:pPr>
            <a:endParaRPr lang="en-US" b="1">
              <a:solidFill>
                <a:srgbClr val="002E5F"/>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b="1">
                <a:solidFill>
                  <a:srgbClr val="002E5F"/>
                </a:solidFill>
                <a:latin typeface="Open Sans" panose="020B0606030504020204" pitchFamily="34" charset="0"/>
                <a:ea typeface="Open Sans" panose="020B0606030504020204" pitchFamily="34" charset="0"/>
                <a:cs typeface="Open Sans" panose="020B0606030504020204" pitchFamily="34" charset="0"/>
              </a:rPr>
              <a:t>Universities globally are reconsidering how anti-racism, Indigenization, and decolonization interact with globally-engaged teaching and learning. Let’s be a leader in this space! </a:t>
            </a:r>
            <a:endParaRPr lang="en-US" b="1">
              <a:solidFill>
                <a:srgbClr val="002E5F"/>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Icon&#10;&#10;Description automatically generated">
            <a:extLst>
              <a:ext uri="{FF2B5EF4-FFF2-40B4-BE49-F238E27FC236}">
                <a16:creationId xmlns:a16="http://schemas.microsoft.com/office/drawing/2014/main" id="{6954B06B-A48A-4D94-B5E1-F7C261B3BC5E}"/>
              </a:ext>
            </a:extLst>
          </p:cNvPr>
          <p:cNvPicPr>
            <a:picLocks noChangeAspect="1"/>
          </p:cNvPicPr>
          <p:nvPr/>
        </p:nvPicPr>
        <p:blipFill>
          <a:blip r:embed="rId3"/>
          <a:stretch>
            <a:fillRect/>
          </a:stretch>
        </p:blipFill>
        <p:spPr>
          <a:xfrm>
            <a:off x="11284870" y="376319"/>
            <a:ext cx="479039" cy="478077"/>
          </a:xfrm>
          <a:prstGeom prst="rect">
            <a:avLst/>
          </a:prstGeom>
        </p:spPr>
      </p:pic>
    </p:spTree>
    <p:extLst>
      <p:ext uri="{BB962C8B-B14F-4D97-AF65-F5344CB8AC3E}">
        <p14:creationId xmlns:p14="http://schemas.microsoft.com/office/powerpoint/2010/main" val="651378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1F1-14C5-4514-9A66-3E1AFD3B1FB9}"/>
              </a:ext>
            </a:extLst>
          </p:cNvPr>
          <p:cNvSpPr>
            <a:spLocks noGrp="1"/>
          </p:cNvSpPr>
          <p:nvPr>
            <p:ph type="ctrTitle"/>
          </p:nvPr>
        </p:nvSpPr>
        <p:spPr>
          <a:xfrm>
            <a:off x="52647" y="951723"/>
            <a:ext cx="12086705" cy="3983321"/>
          </a:xfrm>
        </p:spPr>
        <p:txBody>
          <a:bodyPr>
            <a:normAutofit/>
          </a:bodyPr>
          <a:lstStyle/>
          <a:p>
            <a: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t>International at Home </a:t>
            </a:r>
            <a:b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br>
            <a: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t>Working Group</a:t>
            </a:r>
            <a:br>
              <a:rPr lang="en-US" sz="44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br>
            <a:br>
              <a:rPr lang="en-US" sz="44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sz="1800" b="0" i="0" u="none" strike="noStrike">
                <a:solidFill>
                  <a:srgbClr val="7F7F7F"/>
                </a:solidFill>
                <a:effectLst/>
                <a:latin typeface="Open Sans" panose="020B0606030504020204" pitchFamily="34" charset="0"/>
                <a:ea typeface="Open Sans" panose="020B0606030504020204" pitchFamily="34" charset="0"/>
                <a:cs typeface="Open Sans" panose="020B0606030504020204" pitchFamily="34" charset="0"/>
              </a:rPr>
              <a:t>Sultan Almajil, Director</a:t>
            </a:r>
            <a:r>
              <a:rPr lang="en-US" sz="1800" b="0">
                <a:solidFill>
                  <a:srgbClr val="7F7F7F"/>
                </a:solidFill>
                <a:latin typeface="Open Sans" panose="020B0606030504020204" pitchFamily="34" charset="0"/>
                <a:ea typeface="Open Sans" panose="020B0606030504020204" pitchFamily="34" charset="0"/>
                <a:cs typeface="Open Sans" panose="020B0606030504020204" pitchFamily="34" charset="0"/>
              </a:rPr>
              <a:t>, Queen’s University International Centre</a:t>
            </a:r>
            <a:br>
              <a:rPr lang="en-US" sz="1800" b="0">
                <a:solidFill>
                  <a:srgbClr val="7F7F7F"/>
                </a:solidFill>
                <a:latin typeface="Open Sans" panose="020B0606030504020204" pitchFamily="34" charset="0"/>
                <a:ea typeface="Open Sans" panose="020B0606030504020204" pitchFamily="34" charset="0"/>
                <a:cs typeface="Open Sans" panose="020B0606030504020204" pitchFamily="34" charset="0"/>
              </a:rPr>
            </a:br>
            <a:r>
              <a:rPr lang="en-US" sz="1800" b="0" err="1">
                <a:solidFill>
                  <a:srgbClr val="7F7F7F"/>
                </a:solidFill>
                <a:latin typeface="Open Sans" panose="020B0606030504020204" pitchFamily="34" charset="0"/>
                <a:ea typeface="Open Sans" panose="020B0606030504020204" pitchFamily="34" charset="0"/>
                <a:cs typeface="Open Sans" panose="020B0606030504020204" pitchFamily="34" charset="0"/>
              </a:rPr>
              <a:t>Nilani</a:t>
            </a:r>
            <a:r>
              <a:rPr lang="en-US" sz="1800" b="0">
                <a:solidFill>
                  <a:srgbClr val="7F7F7F"/>
                </a:solidFill>
                <a:latin typeface="Open Sans" panose="020B0606030504020204" pitchFamily="34" charset="0"/>
                <a:ea typeface="Open Sans" panose="020B0606030504020204" pitchFamily="34" charset="0"/>
                <a:cs typeface="Open Sans" panose="020B0606030504020204" pitchFamily="34" charset="0"/>
              </a:rPr>
              <a:t> Loganathan</a:t>
            </a:r>
            <a:r>
              <a:rPr lang="en-US" sz="1800" b="0" i="0" u="none" strike="noStrike">
                <a:solidFill>
                  <a:srgbClr val="7F7F7F"/>
                </a:solidFill>
                <a:effectLst/>
                <a:latin typeface="Open Sans" panose="020B0606030504020204" pitchFamily="34" charset="0"/>
                <a:ea typeface="Open Sans" panose="020B0606030504020204" pitchFamily="34" charset="0"/>
                <a:cs typeface="Open Sans" panose="020B0606030504020204" pitchFamily="34" charset="0"/>
              </a:rPr>
              <a:t>, Human Rights Advisor</a:t>
            </a:r>
            <a:r>
              <a:rPr lang="en-US" sz="1800" b="0">
                <a:solidFill>
                  <a:srgbClr val="7F7F7F"/>
                </a:solidFill>
                <a:latin typeface="Open Sans" panose="020B0606030504020204" pitchFamily="34" charset="0"/>
                <a:ea typeface="Open Sans" panose="020B0606030504020204" pitchFamily="34" charset="0"/>
                <a:cs typeface="Open Sans" panose="020B0606030504020204" pitchFamily="34" charset="0"/>
              </a:rPr>
              <a:t>, Human Rights &amp; Equity Office</a:t>
            </a:r>
            <a:br>
              <a:rPr lang="en-US" sz="1800" b="0">
                <a:solidFill>
                  <a:srgbClr val="7F7F7F"/>
                </a:solidFill>
                <a:latin typeface="Open Sans" panose="020B0606030504020204" pitchFamily="34" charset="0"/>
                <a:ea typeface="Open Sans" panose="020B0606030504020204" pitchFamily="34" charset="0"/>
                <a:cs typeface="Open Sans" panose="020B0606030504020204" pitchFamily="34" charset="0"/>
              </a:rPr>
            </a:br>
            <a:r>
              <a:rPr lang="en-US" sz="1800" b="0" err="1">
                <a:solidFill>
                  <a:srgbClr val="7F7F7F"/>
                </a:solidFill>
                <a:latin typeface="Open Sans" panose="020B0606030504020204" pitchFamily="34" charset="0"/>
                <a:ea typeface="Open Sans" panose="020B0606030504020204" pitchFamily="34" charset="0"/>
                <a:cs typeface="Open Sans" panose="020B0606030504020204" pitchFamily="34" charset="0"/>
              </a:rPr>
              <a:t>Marli</a:t>
            </a:r>
            <a:r>
              <a:rPr lang="en-US" sz="1800" b="0">
                <a:solidFill>
                  <a:srgbClr val="7F7F7F"/>
                </a:solidFill>
                <a:latin typeface="Open Sans" panose="020B0606030504020204" pitchFamily="34" charset="0"/>
                <a:ea typeface="Open Sans" panose="020B0606030504020204" pitchFamily="34" charset="0"/>
                <a:cs typeface="Open Sans" panose="020B0606030504020204" pitchFamily="34" charset="0"/>
              </a:rPr>
              <a:t> Robinson, Undergraduate Student, Faculty of Arts &amp; Science, and </a:t>
            </a:r>
            <a:br>
              <a:rPr lang="en-US" sz="1800" b="0">
                <a:solidFill>
                  <a:srgbClr val="7F7F7F"/>
                </a:solidFill>
                <a:latin typeface="Open Sans" panose="020B0606030504020204" pitchFamily="34" charset="0"/>
                <a:ea typeface="Open Sans" panose="020B0606030504020204" pitchFamily="34" charset="0"/>
                <a:cs typeface="Open Sans" panose="020B0606030504020204" pitchFamily="34" charset="0"/>
              </a:rPr>
            </a:br>
            <a:r>
              <a:rPr lang="en-US" sz="1800" b="0">
                <a:solidFill>
                  <a:srgbClr val="7F7F7F"/>
                </a:solidFill>
                <a:latin typeface="Open Sans" panose="020B0606030504020204" pitchFamily="34" charset="0"/>
                <a:ea typeface="Open Sans" panose="020B0606030504020204" pitchFamily="34" charset="0"/>
                <a:cs typeface="Open Sans" panose="020B0606030504020204" pitchFamily="34" charset="0"/>
              </a:rPr>
              <a:t>Education Officer, African Caribbean Students’ Association</a:t>
            </a:r>
            <a:r>
              <a:rPr lang="en-US" sz="1800" b="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en-US" sz="1800" b="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ADE90DA-5CCF-40B6-A928-F47BD488B4F8}"/>
              </a:ext>
            </a:extLst>
          </p:cNvPr>
          <p:cNvPicPr>
            <a:picLocks noChangeAspect="1"/>
          </p:cNvPicPr>
          <p:nvPr/>
        </p:nvPicPr>
        <p:blipFill>
          <a:blip r:embed="rId3"/>
          <a:stretch>
            <a:fillRect/>
          </a:stretch>
        </p:blipFill>
        <p:spPr>
          <a:xfrm>
            <a:off x="4515172" y="5158091"/>
            <a:ext cx="1684740" cy="1281104"/>
          </a:xfrm>
          <a:prstGeom prst="rect">
            <a:avLst/>
          </a:prstGeom>
        </p:spPr>
      </p:pic>
      <p:pic>
        <p:nvPicPr>
          <p:cNvPr id="4" name="Picture 3" descr="Icon&#10;&#10;Description automatically generated">
            <a:extLst>
              <a:ext uri="{FF2B5EF4-FFF2-40B4-BE49-F238E27FC236}">
                <a16:creationId xmlns:a16="http://schemas.microsoft.com/office/drawing/2014/main" id="{B44D41F9-5853-4E10-B408-56B191E83D4E}"/>
              </a:ext>
            </a:extLst>
          </p:cNvPr>
          <p:cNvPicPr>
            <a:picLocks noChangeAspect="1"/>
          </p:cNvPicPr>
          <p:nvPr/>
        </p:nvPicPr>
        <p:blipFill>
          <a:blip r:embed="rId4"/>
          <a:stretch>
            <a:fillRect/>
          </a:stretch>
        </p:blipFill>
        <p:spPr>
          <a:xfrm>
            <a:off x="6316227" y="5233983"/>
            <a:ext cx="1131593" cy="1129321"/>
          </a:xfrm>
          <a:prstGeom prst="rect">
            <a:avLst/>
          </a:prstGeom>
        </p:spPr>
      </p:pic>
    </p:spTree>
    <p:extLst>
      <p:ext uri="{BB962C8B-B14F-4D97-AF65-F5344CB8AC3E}">
        <p14:creationId xmlns:p14="http://schemas.microsoft.com/office/powerpoint/2010/main" val="4290195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DB9DFE93-E497-4CA7-8852-B875E5224A11}"/>
              </a:ext>
            </a:extLst>
          </p:cNvPr>
          <p:cNvPicPr>
            <a:picLocks noChangeAspect="1"/>
          </p:cNvPicPr>
          <p:nvPr/>
        </p:nvPicPr>
        <p:blipFill>
          <a:blip r:embed="rId3"/>
          <a:stretch>
            <a:fillRect/>
          </a:stretch>
        </p:blipFill>
        <p:spPr>
          <a:xfrm>
            <a:off x="11284870" y="376319"/>
            <a:ext cx="479039" cy="478077"/>
          </a:xfrm>
          <a:prstGeom prst="rect">
            <a:avLst/>
          </a:prstGeom>
        </p:spPr>
      </p:pic>
      <p:sp>
        <p:nvSpPr>
          <p:cNvPr id="4" name="Rectangle 3">
            <a:extLst>
              <a:ext uri="{FF2B5EF4-FFF2-40B4-BE49-F238E27FC236}">
                <a16:creationId xmlns:a16="http://schemas.microsoft.com/office/drawing/2014/main" id="{D8C79980-A1A4-4F5D-B3DA-618BB8534725}"/>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C3C40C0-9E05-4782-8B91-CAAB5A6442BD}"/>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Context </a:t>
            </a:r>
          </a:p>
        </p:txBody>
      </p:sp>
      <p:pic>
        <p:nvPicPr>
          <p:cNvPr id="8" name="Picture 7" descr="Icon&#10;&#10;Description automatically generated">
            <a:extLst>
              <a:ext uri="{FF2B5EF4-FFF2-40B4-BE49-F238E27FC236}">
                <a16:creationId xmlns:a16="http://schemas.microsoft.com/office/drawing/2014/main" id="{8270B500-7908-4979-8AF4-78E435B9EBA6}"/>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0" name="TextBox 9">
            <a:extLst>
              <a:ext uri="{FF2B5EF4-FFF2-40B4-BE49-F238E27FC236}">
                <a16:creationId xmlns:a16="http://schemas.microsoft.com/office/drawing/2014/main" id="{11BE505C-EF5D-4DFF-8131-912FC5E2DA0F}"/>
              </a:ext>
            </a:extLst>
          </p:cNvPr>
          <p:cNvSpPr txBox="1"/>
          <p:nvPr/>
        </p:nvSpPr>
        <p:spPr>
          <a:xfrm>
            <a:off x="666370" y="1469618"/>
            <a:ext cx="9092169" cy="6001643"/>
          </a:xfrm>
          <a:prstGeom prst="rect">
            <a:avLst/>
          </a:prstGeom>
          <a:noFill/>
        </p:spPr>
        <p:txBody>
          <a:bodyPr wrap="square">
            <a:spAutoFit/>
          </a:bodyPr>
          <a:lstStyle/>
          <a:p>
            <a:pPr fontAlgn="base"/>
            <a:endParaRPr lang="en-US" sz="2400">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Following the campus visit, the IAU will provide a series of recommendations on how Queen’s can achieve its global engagement goals. </a:t>
            </a:r>
          </a:p>
          <a:p>
            <a:pPr fontAlgn="base"/>
            <a:endParaRPr lang="en-US" sz="2400">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The Office of the Vice- Provost, International will use the Strategic Framework, operational priorities working group recommendations and feedback from the IAU to create a new Global Engagement Strategic Plan in consultation with the steering committee. </a:t>
            </a:r>
          </a:p>
          <a:p>
            <a:pPr marL="342900" indent="-342900" fontAlgn="base">
              <a:buFont typeface="Arial" panose="020B0604020202020204" pitchFamily="34" charset="0"/>
              <a:buChar char="•"/>
            </a:pPr>
            <a:endParaRPr lang="en-US" sz="2400">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Consultation with steering committee and across campus to take place in Summer and Fall 2022.</a:t>
            </a:r>
          </a:p>
          <a:p>
            <a:pPr marL="342900" indent="-342900" fontAlgn="base">
              <a:buFont typeface="Arial" panose="020B0604020202020204" pitchFamily="34" charset="0"/>
              <a:buChar char="•"/>
            </a:pPr>
            <a:endParaRPr lang="en-US" sz="2400">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endParaRPr lang="en-US" sz="2400">
              <a:solidFill>
                <a:srgbClr val="000000"/>
              </a:solidFill>
              <a:latin typeface="+mj-lt"/>
              <a:ea typeface="Open Sans" panose="020B0606030504020204" pitchFamily="34" charset="0"/>
              <a:cs typeface="Open Sans" panose="020B0606030504020204" pitchFamily="34" charset="0"/>
            </a:endParaRPr>
          </a:p>
          <a:p>
            <a:pPr marL="342900" indent="-342900" algn="l" rtl="0" fontAlgn="base">
              <a:buFont typeface="Arial" panose="020B0604020202020204" pitchFamily="34" charset="0"/>
              <a:buChar char="•"/>
            </a:pPr>
            <a:endParaRPr lang="en-US" sz="2400">
              <a:solidFill>
                <a:srgbClr val="000000"/>
              </a:solidFill>
              <a:latin typeface="+mj-lt"/>
              <a:ea typeface="Open Sans" panose="020B0606030504020204" pitchFamily="34" charset="0"/>
              <a:cs typeface="Open Sans" panose="020B0606030504020204" pitchFamily="34" charset="0"/>
            </a:endParaRPr>
          </a:p>
          <a:p>
            <a:pPr algn="l" rtl="0" fontAlgn="base"/>
            <a:endParaRPr lang="en-US" sz="2400">
              <a:solidFill>
                <a:srgbClr val="000000"/>
              </a:solidFill>
              <a:latin typeface="+mj-lt"/>
              <a:ea typeface="Open Sans" panose="020B0606030504020204" pitchFamily="34" charset="0"/>
              <a:cs typeface="Open Sans" panose="020B0606030504020204" pitchFamily="34" charset="0"/>
            </a:endParaRPr>
          </a:p>
        </p:txBody>
      </p:sp>
      <p:pic>
        <p:nvPicPr>
          <p:cNvPr id="3" name="Graphic 2" descr="Clipboard Checked with solid fill">
            <a:extLst>
              <a:ext uri="{FF2B5EF4-FFF2-40B4-BE49-F238E27FC236}">
                <a16:creationId xmlns:a16="http://schemas.microsoft.com/office/drawing/2014/main" id="{2918CB0B-86C0-4E75-9856-3A04EF747A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12787" y="2971799"/>
            <a:ext cx="1680099" cy="1680099"/>
          </a:xfrm>
          <a:prstGeom prst="rect">
            <a:avLst/>
          </a:prstGeom>
        </p:spPr>
      </p:pic>
    </p:spTree>
    <p:extLst>
      <p:ext uri="{BB962C8B-B14F-4D97-AF65-F5344CB8AC3E}">
        <p14:creationId xmlns:p14="http://schemas.microsoft.com/office/powerpoint/2010/main" val="663494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995DD-B662-47A6-842F-428903030128}"/>
              </a:ext>
            </a:extLst>
          </p:cNvPr>
          <p:cNvSpPr>
            <a:spLocks noGrp="1"/>
          </p:cNvSpPr>
          <p:nvPr>
            <p:ph type="title"/>
          </p:nvPr>
        </p:nvSpPr>
        <p:spPr>
          <a:xfrm>
            <a:off x="505905" y="432641"/>
            <a:ext cx="8650219" cy="687710"/>
          </a:xfrm>
        </p:spPr>
        <p:txBody>
          <a:bodyPr>
            <a:normAutofit/>
          </a:bodyPr>
          <a:lstStyle/>
          <a:p>
            <a:r>
              <a:rPr lang="en-CA" sz="3200">
                <a:solidFill>
                  <a:srgbClr val="002E5F"/>
                </a:solidFill>
                <a:latin typeface="Open Sans" panose="020B0606030504020204" pitchFamily="34" charset="0"/>
                <a:ea typeface="Open Sans" panose="020B0606030504020204" pitchFamily="34" charset="0"/>
                <a:cs typeface="Open Sans" panose="020B0606030504020204" pitchFamily="34" charset="0"/>
              </a:rPr>
              <a:t>International at Home</a:t>
            </a:r>
          </a:p>
        </p:txBody>
      </p:sp>
      <p:graphicFrame>
        <p:nvGraphicFramePr>
          <p:cNvPr id="5" name="Table 4">
            <a:extLst>
              <a:ext uri="{FF2B5EF4-FFF2-40B4-BE49-F238E27FC236}">
                <a16:creationId xmlns:a16="http://schemas.microsoft.com/office/drawing/2014/main" id="{B0C9D3EE-CB7A-45B4-84B7-8BCB86E8FF50}"/>
              </a:ext>
            </a:extLst>
          </p:cNvPr>
          <p:cNvGraphicFramePr/>
          <p:nvPr>
            <p:extLst>
              <p:ext uri="{D42A27DB-BD31-4B8C-83A1-F6EECF244321}">
                <p14:modId xmlns:p14="http://schemas.microsoft.com/office/powerpoint/2010/main" val="4120955437"/>
              </p:ext>
            </p:extLst>
          </p:nvPr>
        </p:nvGraphicFramePr>
        <p:xfrm>
          <a:off x="505905" y="1303728"/>
          <a:ext cx="11180190" cy="4322982"/>
        </p:xfrm>
        <a:graphic>
          <a:graphicData uri="http://schemas.openxmlformats.org/drawingml/2006/table">
            <a:tbl>
              <a:tblPr firstRow="1" bandRow="1">
                <a:tableStyleId>{7DF18680-E054-41AD-8BC1-D1AEF772440D}</a:tableStyleId>
              </a:tblPr>
              <a:tblGrid>
                <a:gridCol w="1924173">
                  <a:extLst>
                    <a:ext uri="{9D8B030D-6E8A-4147-A177-3AD203B41FA5}">
                      <a16:colId xmlns:a16="http://schemas.microsoft.com/office/drawing/2014/main" val="1433160609"/>
                    </a:ext>
                  </a:extLst>
                </a:gridCol>
                <a:gridCol w="4965484">
                  <a:extLst>
                    <a:ext uri="{9D8B030D-6E8A-4147-A177-3AD203B41FA5}">
                      <a16:colId xmlns:a16="http://schemas.microsoft.com/office/drawing/2014/main" val="3719174290"/>
                    </a:ext>
                  </a:extLst>
                </a:gridCol>
                <a:gridCol w="4290533">
                  <a:extLst>
                    <a:ext uri="{9D8B030D-6E8A-4147-A177-3AD203B41FA5}">
                      <a16:colId xmlns:a16="http://schemas.microsoft.com/office/drawing/2014/main" val="4131850098"/>
                    </a:ext>
                  </a:extLst>
                </a:gridCol>
              </a:tblGrid>
              <a:tr h="375632">
                <a:tc>
                  <a:txBody>
                    <a:bodyPr/>
                    <a:lstStyle/>
                    <a:p>
                      <a:pPr algn="l" fontAlgn="t">
                        <a:spcBef>
                          <a:spcPts val="0"/>
                        </a:spcBef>
                        <a:spcAft>
                          <a:spcPts val="0"/>
                        </a:spcAft>
                      </a:pPr>
                      <a:r>
                        <a:rPr lang="en-CA" sz="1600" u="none" strike="noStrike">
                          <a:effectLst/>
                          <a:latin typeface="+mj-lt"/>
                        </a:rPr>
                        <a:t>Name</a:t>
                      </a:r>
                      <a:endParaRPr lang="en-CA" sz="1600" b="0" i="0" u="none" strike="noStrike">
                        <a:effectLst/>
                        <a:latin typeface="+mj-lt"/>
                      </a:endParaRPr>
                    </a:p>
                  </a:txBody>
                  <a:tcPr marL="55717" marR="55717" marT="27912" marB="27912"/>
                </a:tc>
                <a:tc>
                  <a:txBody>
                    <a:bodyPr/>
                    <a:lstStyle/>
                    <a:p>
                      <a:pPr algn="l" fontAlgn="t">
                        <a:spcBef>
                          <a:spcPts val="0"/>
                        </a:spcBef>
                        <a:spcAft>
                          <a:spcPts val="0"/>
                        </a:spcAft>
                      </a:pPr>
                      <a:r>
                        <a:rPr lang="en-CA" sz="1600" u="none" strike="noStrike">
                          <a:effectLst/>
                          <a:latin typeface="+mj-lt"/>
                        </a:rPr>
                        <a:t>Title</a:t>
                      </a:r>
                      <a:endParaRPr lang="en-CA" sz="1600" b="0" i="0" u="none" strike="noStrike">
                        <a:effectLst/>
                        <a:latin typeface="+mj-lt"/>
                      </a:endParaRPr>
                    </a:p>
                  </a:txBody>
                  <a:tcPr marL="55717" marR="55717" marT="27912" marB="27912"/>
                </a:tc>
                <a:tc>
                  <a:txBody>
                    <a:bodyPr/>
                    <a:lstStyle/>
                    <a:p>
                      <a:pPr algn="l" fontAlgn="t">
                        <a:spcBef>
                          <a:spcPts val="0"/>
                        </a:spcBef>
                        <a:spcAft>
                          <a:spcPts val="0"/>
                        </a:spcAft>
                      </a:pPr>
                      <a:r>
                        <a:rPr lang="en-CA" sz="1600" u="none" strike="noStrike">
                          <a:effectLst/>
                          <a:latin typeface="+mj-lt"/>
                        </a:rPr>
                        <a:t>Affiliation</a:t>
                      </a:r>
                      <a:endParaRPr lang="en-CA" sz="1600" b="0" i="0" u="none" strike="noStrike">
                        <a:effectLst/>
                        <a:latin typeface="+mj-lt"/>
                      </a:endParaRPr>
                    </a:p>
                  </a:txBody>
                  <a:tcPr marL="55717" marR="55717" marT="27912" marB="27912"/>
                </a:tc>
                <a:extLst>
                  <a:ext uri="{0D108BD9-81ED-4DB2-BD59-A6C34878D82A}">
                    <a16:rowId xmlns:a16="http://schemas.microsoft.com/office/drawing/2014/main" val="2735145223"/>
                  </a:ext>
                </a:extLst>
              </a:tr>
              <a:tr h="394735">
                <a:tc>
                  <a:txBody>
                    <a:bodyPr/>
                    <a:lstStyle/>
                    <a:p>
                      <a:pPr algn="l" fontAlgn="t">
                        <a:spcBef>
                          <a:spcPts val="0"/>
                        </a:spcBef>
                        <a:spcAft>
                          <a:spcPts val="0"/>
                        </a:spcAft>
                      </a:pPr>
                      <a:r>
                        <a:rPr lang="en-CA" sz="1700" b="1" u="none" strike="noStrike">
                          <a:effectLst/>
                          <a:latin typeface="+mj-lt"/>
                        </a:rPr>
                        <a:t>Sultan Almajil</a:t>
                      </a:r>
                      <a:endParaRPr lang="en-CA" sz="1700" b="1" i="0" u="none" strike="noStrike">
                        <a:effectLst/>
                        <a:latin typeface="+mj-lt"/>
                      </a:endParaRPr>
                    </a:p>
                  </a:txBody>
                  <a:tcPr marL="55717" marR="55717" marT="27912" marB="27912"/>
                </a:tc>
                <a:tc>
                  <a:txBody>
                    <a:bodyPr/>
                    <a:lstStyle/>
                    <a:p>
                      <a:pPr algn="l" fontAlgn="t">
                        <a:spcBef>
                          <a:spcPts val="0"/>
                        </a:spcBef>
                        <a:spcAft>
                          <a:spcPts val="0"/>
                        </a:spcAft>
                      </a:pPr>
                      <a:r>
                        <a:rPr lang="en-US" sz="1700" u="none" strike="noStrike">
                          <a:effectLst/>
                          <a:latin typeface="+mj-lt"/>
                        </a:rPr>
                        <a:t>Director, Queen’s University International Centre</a:t>
                      </a:r>
                      <a:endParaRPr lang="en-US" sz="1700" b="0" i="0" u="none" strike="noStrike">
                        <a:effectLst/>
                        <a:latin typeface="+mj-lt"/>
                      </a:endParaRPr>
                    </a:p>
                  </a:txBody>
                  <a:tcPr marL="55717" marR="55717" marT="27912" marB="27912"/>
                </a:tc>
                <a:tc>
                  <a:txBody>
                    <a:bodyPr/>
                    <a:lstStyle/>
                    <a:p>
                      <a:pPr algn="l" fontAlgn="t">
                        <a:spcBef>
                          <a:spcPts val="0"/>
                        </a:spcBef>
                        <a:spcAft>
                          <a:spcPts val="0"/>
                        </a:spcAft>
                      </a:pPr>
                      <a:r>
                        <a:rPr lang="en-CA" sz="1700" u="none" strike="noStrike">
                          <a:effectLst/>
                          <a:latin typeface="+mj-lt"/>
                        </a:rPr>
                        <a:t>Division of Student Affairs</a:t>
                      </a:r>
                      <a:endParaRPr lang="en-CA" sz="1700" b="0" i="0" u="none" strike="noStrike">
                        <a:effectLst/>
                        <a:latin typeface="+mj-lt"/>
                      </a:endParaRPr>
                    </a:p>
                  </a:txBody>
                  <a:tcPr marL="55717" marR="55717" marT="27912" marB="27912"/>
                </a:tc>
                <a:extLst>
                  <a:ext uri="{0D108BD9-81ED-4DB2-BD59-A6C34878D82A}">
                    <a16:rowId xmlns:a16="http://schemas.microsoft.com/office/drawing/2014/main" val="2406290801"/>
                  </a:ext>
                </a:extLst>
              </a:tr>
              <a:tr h="394735">
                <a:tc>
                  <a:txBody>
                    <a:bodyPr/>
                    <a:lstStyle/>
                    <a:p>
                      <a:pPr algn="l" fontAlgn="t">
                        <a:spcBef>
                          <a:spcPts val="0"/>
                        </a:spcBef>
                        <a:spcAft>
                          <a:spcPts val="0"/>
                        </a:spcAft>
                      </a:pPr>
                      <a:r>
                        <a:rPr lang="en-CA" sz="1700" b="1" u="none" strike="noStrike">
                          <a:effectLst/>
                          <a:latin typeface="+mj-lt"/>
                        </a:rPr>
                        <a:t>Tricia Baldwin</a:t>
                      </a:r>
                      <a:endParaRPr lang="en-CA" sz="1700" b="1" i="0" u="none" strike="noStrike">
                        <a:effectLst/>
                        <a:latin typeface="+mj-lt"/>
                      </a:endParaRPr>
                    </a:p>
                  </a:txBody>
                  <a:tcPr marL="55717" marR="55717" marT="27912" marB="27912"/>
                </a:tc>
                <a:tc>
                  <a:txBody>
                    <a:bodyPr/>
                    <a:lstStyle/>
                    <a:p>
                      <a:pPr algn="l" fontAlgn="t">
                        <a:spcBef>
                          <a:spcPts val="0"/>
                        </a:spcBef>
                        <a:spcAft>
                          <a:spcPts val="0"/>
                        </a:spcAft>
                      </a:pPr>
                      <a:r>
                        <a:rPr lang="en-US" sz="1700" u="none" strike="noStrike">
                          <a:effectLst/>
                          <a:latin typeface="+mj-lt"/>
                        </a:rPr>
                        <a:t>Director</a:t>
                      </a:r>
                      <a:endParaRPr lang="en-US" sz="1700" b="0" i="0" u="none" strike="noStrike">
                        <a:effectLst/>
                        <a:latin typeface="+mj-lt"/>
                      </a:endParaRPr>
                    </a:p>
                  </a:txBody>
                  <a:tcPr marL="55717" marR="55717" marT="27912" marB="27912"/>
                </a:tc>
                <a:tc>
                  <a:txBody>
                    <a:bodyPr/>
                    <a:lstStyle/>
                    <a:p>
                      <a:pPr algn="l" fontAlgn="t">
                        <a:spcBef>
                          <a:spcPts val="0"/>
                        </a:spcBef>
                        <a:spcAft>
                          <a:spcPts val="0"/>
                        </a:spcAft>
                      </a:pPr>
                      <a:r>
                        <a:rPr lang="en-US" sz="1700" u="none" strike="noStrike">
                          <a:effectLst/>
                          <a:latin typeface="+mj-lt"/>
                        </a:rPr>
                        <a:t>Isabel Bader Centre for the Performing Arts</a:t>
                      </a:r>
                      <a:endParaRPr lang="en-US" sz="1700" b="0" i="0" u="none" strike="noStrike">
                        <a:effectLst/>
                        <a:latin typeface="+mj-lt"/>
                      </a:endParaRPr>
                    </a:p>
                  </a:txBody>
                  <a:tcPr marL="55717" marR="55717" marT="27912" marB="27912"/>
                </a:tc>
                <a:extLst>
                  <a:ext uri="{0D108BD9-81ED-4DB2-BD59-A6C34878D82A}">
                    <a16:rowId xmlns:a16="http://schemas.microsoft.com/office/drawing/2014/main" val="762138235"/>
                  </a:ext>
                </a:extLst>
              </a:tr>
              <a:tr h="394735">
                <a:tc>
                  <a:txBody>
                    <a:bodyPr/>
                    <a:lstStyle/>
                    <a:p>
                      <a:pPr algn="l" fontAlgn="t">
                        <a:spcBef>
                          <a:spcPts val="0"/>
                        </a:spcBef>
                        <a:spcAft>
                          <a:spcPts val="0"/>
                        </a:spcAft>
                      </a:pPr>
                      <a:r>
                        <a:rPr lang="en-CA" sz="1700" b="1" u="none" strike="noStrike">
                          <a:effectLst/>
                          <a:latin typeface="+mj-lt"/>
                        </a:rPr>
                        <a:t>Kandice Baptiste</a:t>
                      </a:r>
                      <a:endParaRPr lang="en-CA" sz="1700" b="1" i="0" u="none" strike="noStrike">
                        <a:effectLst/>
                        <a:latin typeface="+mj-lt"/>
                      </a:endParaRPr>
                    </a:p>
                  </a:txBody>
                  <a:tcPr marL="55717" marR="55717" marT="27912" marB="27912"/>
                </a:tc>
                <a:tc>
                  <a:txBody>
                    <a:bodyPr/>
                    <a:lstStyle/>
                    <a:p>
                      <a:pPr algn="l" fontAlgn="t">
                        <a:spcBef>
                          <a:spcPts val="0"/>
                        </a:spcBef>
                        <a:spcAft>
                          <a:spcPts val="0"/>
                        </a:spcAft>
                      </a:pPr>
                      <a:r>
                        <a:rPr lang="en-CA" sz="1700" u="none" strike="noStrike">
                          <a:effectLst/>
                          <a:latin typeface="+mj-lt"/>
                        </a:rPr>
                        <a:t>Director, Four Directions Indigenous Student Centre</a:t>
                      </a:r>
                      <a:endParaRPr lang="en-CA" sz="1700" b="0" i="0" u="none" strike="noStrike">
                        <a:effectLst/>
                        <a:latin typeface="+mj-lt"/>
                      </a:endParaRPr>
                    </a:p>
                  </a:txBody>
                  <a:tcPr marL="55717" marR="55717" marT="27912" marB="27912"/>
                </a:tc>
                <a:tc>
                  <a:txBody>
                    <a:bodyPr/>
                    <a:lstStyle/>
                    <a:p>
                      <a:pPr algn="l" fontAlgn="t">
                        <a:spcBef>
                          <a:spcPts val="0"/>
                        </a:spcBef>
                        <a:spcAft>
                          <a:spcPts val="0"/>
                        </a:spcAft>
                      </a:pPr>
                      <a:r>
                        <a:rPr lang="en-CA" sz="1700" u="none" strike="noStrike">
                          <a:effectLst/>
                          <a:latin typeface="+mj-lt"/>
                        </a:rPr>
                        <a:t>Division of Student Affairs</a:t>
                      </a:r>
                      <a:endParaRPr lang="en-CA" sz="1700" b="0" i="0" u="none" strike="noStrike">
                        <a:effectLst/>
                        <a:latin typeface="+mj-lt"/>
                      </a:endParaRPr>
                    </a:p>
                  </a:txBody>
                  <a:tcPr marL="55717" marR="55717" marT="27912" marB="27912"/>
                </a:tc>
                <a:extLst>
                  <a:ext uri="{0D108BD9-81ED-4DB2-BD59-A6C34878D82A}">
                    <a16:rowId xmlns:a16="http://schemas.microsoft.com/office/drawing/2014/main" val="3133847115"/>
                  </a:ext>
                </a:extLst>
              </a:tr>
              <a:tr h="394735">
                <a:tc>
                  <a:txBody>
                    <a:bodyPr/>
                    <a:lstStyle/>
                    <a:p>
                      <a:pPr algn="l" fontAlgn="t">
                        <a:spcBef>
                          <a:spcPts val="0"/>
                        </a:spcBef>
                        <a:spcAft>
                          <a:spcPts val="0"/>
                        </a:spcAft>
                      </a:pPr>
                      <a:r>
                        <a:rPr lang="en-CA" sz="1700" b="1" u="none" strike="noStrike">
                          <a:effectLst/>
                          <a:latin typeface="+mj-lt"/>
                        </a:rPr>
                        <a:t>Emelie Chhangur</a:t>
                      </a:r>
                      <a:endParaRPr lang="en-CA" sz="1700" b="1" i="0" u="none" strike="noStrike">
                        <a:effectLst/>
                        <a:latin typeface="+mj-lt"/>
                      </a:endParaRPr>
                    </a:p>
                  </a:txBody>
                  <a:tcPr marL="55717" marR="55717" marT="27912" marB="27912"/>
                </a:tc>
                <a:tc>
                  <a:txBody>
                    <a:bodyPr/>
                    <a:lstStyle/>
                    <a:p>
                      <a:pPr algn="l" fontAlgn="t">
                        <a:spcBef>
                          <a:spcPts val="0"/>
                        </a:spcBef>
                        <a:spcAft>
                          <a:spcPts val="0"/>
                        </a:spcAft>
                      </a:pPr>
                      <a:r>
                        <a:rPr lang="en-US" sz="1700" u="none" strike="noStrike">
                          <a:effectLst/>
                          <a:latin typeface="+mj-lt"/>
                        </a:rPr>
                        <a:t>Director and Curator</a:t>
                      </a:r>
                      <a:endParaRPr lang="en-US" sz="1700" b="0" i="0" u="none" strike="noStrike">
                        <a:effectLst/>
                        <a:latin typeface="+mj-lt"/>
                      </a:endParaRPr>
                    </a:p>
                  </a:txBody>
                  <a:tcPr marL="55717" marR="55717" marT="27912" marB="27912"/>
                </a:tc>
                <a:tc>
                  <a:txBody>
                    <a:bodyPr/>
                    <a:lstStyle/>
                    <a:p>
                      <a:pPr algn="l" fontAlgn="t">
                        <a:spcBef>
                          <a:spcPts val="0"/>
                        </a:spcBef>
                        <a:spcAft>
                          <a:spcPts val="0"/>
                        </a:spcAft>
                      </a:pPr>
                      <a:r>
                        <a:rPr lang="en-US" sz="1700" u="none" strike="noStrike">
                          <a:effectLst/>
                          <a:latin typeface="+mj-lt"/>
                        </a:rPr>
                        <a:t>Agnes Etherington Art Centre</a:t>
                      </a:r>
                      <a:endParaRPr lang="en-US" sz="1700" b="0" i="0" u="none" strike="noStrike">
                        <a:effectLst/>
                        <a:latin typeface="+mj-lt"/>
                      </a:endParaRPr>
                    </a:p>
                  </a:txBody>
                  <a:tcPr marL="55717" marR="55717" marT="27912" marB="27912"/>
                </a:tc>
                <a:extLst>
                  <a:ext uri="{0D108BD9-81ED-4DB2-BD59-A6C34878D82A}">
                    <a16:rowId xmlns:a16="http://schemas.microsoft.com/office/drawing/2014/main" val="2442376827"/>
                  </a:ext>
                </a:extLst>
              </a:tr>
              <a:tr h="394735">
                <a:tc>
                  <a:txBody>
                    <a:bodyPr/>
                    <a:lstStyle/>
                    <a:p>
                      <a:pPr algn="l" fontAlgn="t">
                        <a:spcBef>
                          <a:spcPts val="0"/>
                        </a:spcBef>
                        <a:spcAft>
                          <a:spcPts val="0"/>
                        </a:spcAft>
                      </a:pPr>
                      <a:r>
                        <a:rPr lang="en-CA" sz="1700" b="1" u="none" strike="noStrike">
                          <a:effectLst/>
                          <a:latin typeface="+mj-lt"/>
                        </a:rPr>
                        <a:t>Robert Hyland</a:t>
                      </a:r>
                      <a:endParaRPr lang="en-CA" sz="1700" b="1" i="0" u="none" strike="noStrike">
                        <a:effectLst/>
                        <a:latin typeface="+mj-lt"/>
                      </a:endParaRPr>
                    </a:p>
                  </a:txBody>
                  <a:tcPr marL="55717" marR="55717" marT="27912" marB="27912"/>
                </a:tc>
                <a:tc>
                  <a:txBody>
                    <a:bodyPr/>
                    <a:lstStyle/>
                    <a:p>
                      <a:pPr algn="l" fontAlgn="t">
                        <a:spcBef>
                          <a:spcPts val="0"/>
                        </a:spcBef>
                        <a:spcAft>
                          <a:spcPts val="0"/>
                        </a:spcAft>
                      </a:pPr>
                      <a:r>
                        <a:rPr lang="en-US" sz="1700" u="none" strike="noStrike">
                          <a:effectLst/>
                          <a:latin typeface="+mj-lt"/>
                        </a:rPr>
                        <a:t>Professor </a:t>
                      </a:r>
                      <a:endParaRPr lang="en-US" sz="1700" b="0" i="0" u="none" strike="noStrike">
                        <a:effectLst/>
                        <a:latin typeface="+mj-lt"/>
                      </a:endParaRPr>
                    </a:p>
                  </a:txBody>
                  <a:tcPr marL="55717" marR="55717" marT="27912" marB="27912"/>
                </a:tc>
                <a:tc>
                  <a:txBody>
                    <a:bodyPr/>
                    <a:lstStyle/>
                    <a:p>
                      <a:pPr algn="l" fontAlgn="t">
                        <a:spcBef>
                          <a:spcPts val="0"/>
                        </a:spcBef>
                        <a:spcAft>
                          <a:spcPts val="0"/>
                        </a:spcAft>
                      </a:pPr>
                      <a:r>
                        <a:rPr lang="en-CA" sz="1700" u="none" strike="noStrike">
                          <a:effectLst/>
                          <a:latin typeface="+mj-lt"/>
                        </a:rPr>
                        <a:t>Bader International Study Centre</a:t>
                      </a:r>
                      <a:endParaRPr lang="en-CA" sz="1700" b="0" i="0" u="none" strike="noStrike">
                        <a:effectLst/>
                        <a:latin typeface="+mj-lt"/>
                      </a:endParaRPr>
                    </a:p>
                  </a:txBody>
                  <a:tcPr marL="55717" marR="55717" marT="27912" marB="27912"/>
                </a:tc>
                <a:extLst>
                  <a:ext uri="{0D108BD9-81ED-4DB2-BD59-A6C34878D82A}">
                    <a16:rowId xmlns:a16="http://schemas.microsoft.com/office/drawing/2014/main" val="646181498"/>
                  </a:ext>
                </a:extLst>
              </a:tr>
              <a:tr h="394735">
                <a:tc>
                  <a:txBody>
                    <a:bodyPr/>
                    <a:lstStyle/>
                    <a:p>
                      <a:pPr algn="l" fontAlgn="t">
                        <a:spcBef>
                          <a:spcPts val="0"/>
                        </a:spcBef>
                        <a:spcAft>
                          <a:spcPts val="0"/>
                        </a:spcAft>
                      </a:pPr>
                      <a:r>
                        <a:rPr lang="en-CA" sz="1700" b="1" u="none" strike="noStrike">
                          <a:effectLst/>
                          <a:latin typeface="+mj-lt"/>
                        </a:rPr>
                        <a:t>Nilani Loganathan</a:t>
                      </a:r>
                      <a:endParaRPr lang="en-CA" sz="1700" b="1" i="0" u="none" strike="noStrike">
                        <a:effectLst/>
                        <a:latin typeface="+mj-lt"/>
                      </a:endParaRPr>
                    </a:p>
                  </a:txBody>
                  <a:tcPr marL="55717" marR="55717" marT="27912" marB="27912"/>
                </a:tc>
                <a:tc>
                  <a:txBody>
                    <a:bodyPr/>
                    <a:lstStyle/>
                    <a:p>
                      <a:pPr algn="l" fontAlgn="t">
                        <a:spcBef>
                          <a:spcPts val="0"/>
                        </a:spcBef>
                        <a:spcAft>
                          <a:spcPts val="0"/>
                        </a:spcAft>
                      </a:pPr>
                      <a:r>
                        <a:rPr lang="en-CA" sz="1700" u="none" strike="noStrike">
                          <a:effectLst/>
                          <a:latin typeface="+mj-lt"/>
                        </a:rPr>
                        <a:t>Human Rights Advisor</a:t>
                      </a:r>
                      <a:endParaRPr lang="en-CA" sz="1700" b="0" i="0" u="none" strike="noStrike">
                        <a:effectLst/>
                        <a:latin typeface="+mj-lt"/>
                      </a:endParaRPr>
                    </a:p>
                  </a:txBody>
                  <a:tcPr marL="55717" marR="55717" marT="27912" marB="27912"/>
                </a:tc>
                <a:tc>
                  <a:txBody>
                    <a:bodyPr/>
                    <a:lstStyle/>
                    <a:p>
                      <a:pPr algn="l" fontAlgn="t">
                        <a:spcBef>
                          <a:spcPts val="0"/>
                        </a:spcBef>
                        <a:spcAft>
                          <a:spcPts val="0"/>
                        </a:spcAft>
                      </a:pPr>
                      <a:r>
                        <a:rPr lang="en-US" sz="1700" u="none" strike="noStrike">
                          <a:effectLst/>
                          <a:latin typeface="+mj-lt"/>
                        </a:rPr>
                        <a:t>Human Rights &amp; Equity Office</a:t>
                      </a:r>
                      <a:endParaRPr lang="en-US" sz="1700" b="0" i="0" u="none" strike="noStrike">
                        <a:effectLst/>
                        <a:latin typeface="+mj-lt"/>
                      </a:endParaRPr>
                    </a:p>
                  </a:txBody>
                  <a:tcPr marL="55717" marR="55717" marT="27912" marB="27912"/>
                </a:tc>
                <a:extLst>
                  <a:ext uri="{0D108BD9-81ED-4DB2-BD59-A6C34878D82A}">
                    <a16:rowId xmlns:a16="http://schemas.microsoft.com/office/drawing/2014/main" val="702965712"/>
                  </a:ext>
                </a:extLst>
              </a:tr>
              <a:tr h="394735">
                <a:tc>
                  <a:txBody>
                    <a:bodyPr/>
                    <a:lstStyle/>
                    <a:p>
                      <a:pPr algn="l" fontAlgn="t">
                        <a:spcBef>
                          <a:spcPts val="0"/>
                        </a:spcBef>
                        <a:spcAft>
                          <a:spcPts val="0"/>
                        </a:spcAft>
                      </a:pPr>
                      <a:r>
                        <a:rPr lang="en-CA" sz="1700" b="1" u="none" strike="noStrike">
                          <a:effectLst/>
                          <a:latin typeface="+mj-lt"/>
                        </a:rPr>
                        <a:t>Shengwen Li</a:t>
                      </a:r>
                      <a:endParaRPr lang="en-CA" sz="1700" b="1" i="0" u="none" strike="noStrike">
                        <a:effectLst/>
                        <a:latin typeface="+mj-lt"/>
                      </a:endParaRPr>
                    </a:p>
                  </a:txBody>
                  <a:tcPr marL="55717" marR="55717" marT="27912" marB="27912"/>
                </a:tc>
                <a:tc>
                  <a:txBody>
                    <a:bodyPr/>
                    <a:lstStyle/>
                    <a:p>
                      <a:pPr algn="l" fontAlgn="t">
                        <a:spcBef>
                          <a:spcPts val="0"/>
                        </a:spcBef>
                        <a:spcAft>
                          <a:spcPts val="0"/>
                        </a:spcAft>
                      </a:pPr>
                      <a:r>
                        <a:rPr lang="en-US" sz="1700" u="none" strike="noStrike">
                          <a:effectLst/>
                          <a:latin typeface="+mj-lt"/>
                        </a:rPr>
                        <a:t>PhD Student</a:t>
                      </a:r>
                      <a:endParaRPr lang="en-US" sz="1700" b="0" i="0" u="none" strike="noStrike">
                        <a:effectLst/>
                        <a:latin typeface="+mj-lt"/>
                      </a:endParaRPr>
                    </a:p>
                  </a:txBody>
                  <a:tcPr marL="55717" marR="55717" marT="27912" marB="27912"/>
                </a:tc>
                <a:tc>
                  <a:txBody>
                    <a:bodyPr/>
                    <a:lstStyle/>
                    <a:p>
                      <a:pPr algn="l" fontAlgn="t">
                        <a:spcBef>
                          <a:spcPts val="0"/>
                        </a:spcBef>
                        <a:spcAft>
                          <a:spcPts val="0"/>
                        </a:spcAft>
                      </a:pPr>
                      <a:r>
                        <a:rPr lang="en-US" sz="1700" u="none" strike="noStrike">
                          <a:effectLst/>
                          <a:latin typeface="+mj-lt"/>
                        </a:rPr>
                        <a:t>Stephen J.R. Smith School of Business</a:t>
                      </a:r>
                      <a:endParaRPr lang="en-US" sz="1700" b="0" i="0" u="none" strike="noStrike">
                        <a:effectLst/>
                        <a:latin typeface="+mj-lt"/>
                      </a:endParaRPr>
                    </a:p>
                  </a:txBody>
                  <a:tcPr marL="55717" marR="55717" marT="27912" marB="27912"/>
                </a:tc>
                <a:extLst>
                  <a:ext uri="{0D108BD9-81ED-4DB2-BD59-A6C34878D82A}">
                    <a16:rowId xmlns:a16="http://schemas.microsoft.com/office/drawing/2014/main" val="2487559566"/>
                  </a:ext>
                </a:extLst>
              </a:tr>
              <a:tr h="394735">
                <a:tc>
                  <a:txBody>
                    <a:bodyPr/>
                    <a:lstStyle/>
                    <a:p>
                      <a:pPr algn="l" fontAlgn="t">
                        <a:spcBef>
                          <a:spcPts val="0"/>
                        </a:spcBef>
                        <a:spcAft>
                          <a:spcPts val="0"/>
                        </a:spcAft>
                      </a:pPr>
                      <a:r>
                        <a:rPr lang="en-CA" sz="1700" b="1" u="none" strike="noStrike">
                          <a:effectLst/>
                          <a:latin typeface="+mj-lt"/>
                        </a:rPr>
                        <a:t>Heather Merla</a:t>
                      </a:r>
                      <a:endParaRPr lang="en-CA" sz="1700" b="1" i="0" u="none" strike="noStrike">
                        <a:effectLst/>
                        <a:latin typeface="+mj-lt"/>
                      </a:endParaRPr>
                    </a:p>
                  </a:txBody>
                  <a:tcPr marL="55717" marR="55717" marT="27912" marB="27912"/>
                </a:tc>
                <a:tc>
                  <a:txBody>
                    <a:bodyPr/>
                    <a:lstStyle/>
                    <a:p>
                      <a:pPr algn="l" fontAlgn="t">
                        <a:spcBef>
                          <a:spcPts val="0"/>
                        </a:spcBef>
                        <a:spcAft>
                          <a:spcPts val="0"/>
                        </a:spcAft>
                      </a:pPr>
                      <a:r>
                        <a:rPr lang="en-CA" sz="1700" u="none" strike="noStrike">
                          <a:effectLst/>
                          <a:latin typeface="+mj-lt"/>
                        </a:rPr>
                        <a:t>Coordinator, Communications &amp; Post-Doctoral Training</a:t>
                      </a:r>
                      <a:endParaRPr lang="en-CA" sz="1700" b="0" i="0" u="none" strike="noStrike">
                        <a:effectLst/>
                        <a:latin typeface="+mj-lt"/>
                      </a:endParaRPr>
                    </a:p>
                  </a:txBody>
                  <a:tcPr marL="55717" marR="55717" marT="27912" marB="27912"/>
                </a:tc>
                <a:tc>
                  <a:txBody>
                    <a:bodyPr/>
                    <a:lstStyle/>
                    <a:p>
                      <a:pPr algn="l" fontAlgn="t">
                        <a:spcBef>
                          <a:spcPts val="0"/>
                        </a:spcBef>
                        <a:spcAft>
                          <a:spcPts val="0"/>
                        </a:spcAft>
                      </a:pPr>
                      <a:r>
                        <a:rPr lang="en-CA" sz="1700" u="none" strike="noStrike">
                          <a:effectLst/>
                          <a:latin typeface="+mj-lt"/>
                        </a:rPr>
                        <a:t>School of Graduate Studies</a:t>
                      </a:r>
                      <a:endParaRPr lang="en-CA" sz="1700" b="0" i="0" u="none" strike="noStrike">
                        <a:effectLst/>
                        <a:latin typeface="+mj-lt"/>
                      </a:endParaRPr>
                    </a:p>
                  </a:txBody>
                  <a:tcPr marL="55717" marR="55717" marT="27912" marB="27912"/>
                </a:tc>
                <a:extLst>
                  <a:ext uri="{0D108BD9-81ED-4DB2-BD59-A6C34878D82A}">
                    <a16:rowId xmlns:a16="http://schemas.microsoft.com/office/drawing/2014/main" val="636988187"/>
                  </a:ext>
                </a:extLst>
              </a:tr>
              <a:tr h="394735">
                <a:tc>
                  <a:txBody>
                    <a:bodyPr/>
                    <a:lstStyle/>
                    <a:p>
                      <a:pPr algn="l" fontAlgn="t">
                        <a:spcBef>
                          <a:spcPts val="0"/>
                        </a:spcBef>
                        <a:spcAft>
                          <a:spcPts val="0"/>
                        </a:spcAft>
                      </a:pPr>
                      <a:r>
                        <a:rPr lang="en-CA" sz="1700" b="1" u="none" strike="noStrike">
                          <a:effectLst/>
                          <a:latin typeface="+mj-lt"/>
                        </a:rPr>
                        <a:t>Melanie Robb</a:t>
                      </a:r>
                      <a:endParaRPr lang="en-CA" sz="1700" b="1" i="0" u="none" strike="noStrike">
                        <a:effectLst/>
                        <a:latin typeface="+mj-lt"/>
                      </a:endParaRPr>
                    </a:p>
                  </a:txBody>
                  <a:tcPr marL="55717" marR="55717" marT="27912" marB="27912"/>
                </a:tc>
                <a:tc>
                  <a:txBody>
                    <a:bodyPr/>
                    <a:lstStyle/>
                    <a:p>
                      <a:pPr algn="l" fontAlgn="t">
                        <a:spcBef>
                          <a:spcPts val="0"/>
                        </a:spcBef>
                        <a:spcAft>
                          <a:spcPts val="0"/>
                        </a:spcAft>
                      </a:pPr>
                      <a:r>
                        <a:rPr lang="en-CA" sz="1700" b="0" u="none" strike="noStrike">
                          <a:effectLst/>
                          <a:latin typeface="+mj-lt"/>
                        </a:rPr>
                        <a:t>Program</a:t>
                      </a:r>
                      <a:r>
                        <a:rPr lang="en-CA" sz="1700" b="0" u="none" strike="noStrike" baseline="0">
                          <a:effectLst/>
                          <a:latin typeface="+mj-lt"/>
                        </a:rPr>
                        <a:t> Manager</a:t>
                      </a:r>
                      <a:endParaRPr lang="en-CA" sz="1700" b="0" i="0" u="none" strike="noStrike">
                        <a:effectLst/>
                        <a:latin typeface="+mj-lt"/>
                      </a:endParaRPr>
                    </a:p>
                  </a:txBody>
                  <a:tcPr marL="55717" marR="55717" marT="27912" marB="27912"/>
                </a:tc>
                <a:tc>
                  <a:txBody>
                    <a:bodyPr/>
                    <a:lstStyle/>
                    <a:p>
                      <a:pPr algn="l" fontAlgn="t">
                        <a:spcBef>
                          <a:spcPts val="0"/>
                        </a:spcBef>
                        <a:spcAft>
                          <a:spcPts val="0"/>
                        </a:spcAft>
                      </a:pPr>
                      <a:r>
                        <a:rPr lang="en-US" sz="1700" u="none" strike="noStrike">
                          <a:effectLst/>
                          <a:latin typeface="+mj-lt"/>
                        </a:rPr>
                        <a:t>Dunin-Deshpande Queen’s Innovation Centre</a:t>
                      </a:r>
                      <a:endParaRPr lang="en-US" sz="1700" b="0" i="0" u="none" strike="noStrike">
                        <a:effectLst/>
                        <a:latin typeface="+mj-lt"/>
                      </a:endParaRPr>
                    </a:p>
                  </a:txBody>
                  <a:tcPr marL="55717" marR="55717" marT="27912" marB="27912"/>
                </a:tc>
                <a:extLst>
                  <a:ext uri="{0D108BD9-81ED-4DB2-BD59-A6C34878D82A}">
                    <a16:rowId xmlns:a16="http://schemas.microsoft.com/office/drawing/2014/main" val="1824318639"/>
                  </a:ext>
                </a:extLst>
              </a:tr>
              <a:tr h="394735">
                <a:tc>
                  <a:txBody>
                    <a:bodyPr/>
                    <a:lstStyle/>
                    <a:p>
                      <a:pPr algn="l" fontAlgn="t">
                        <a:spcBef>
                          <a:spcPts val="0"/>
                        </a:spcBef>
                        <a:spcAft>
                          <a:spcPts val="0"/>
                        </a:spcAft>
                      </a:pPr>
                      <a:r>
                        <a:rPr lang="en-CA" sz="1700" b="1" u="none" strike="noStrike" err="1">
                          <a:effectLst/>
                          <a:latin typeface="+mj-lt"/>
                        </a:rPr>
                        <a:t>Marli</a:t>
                      </a:r>
                      <a:r>
                        <a:rPr lang="en-CA" sz="1700" b="1" u="none" strike="noStrike">
                          <a:effectLst/>
                          <a:latin typeface="+mj-lt"/>
                        </a:rPr>
                        <a:t> Robinson</a:t>
                      </a:r>
                      <a:endParaRPr lang="en-CA" sz="1700" b="1" i="0" u="none" strike="noStrike">
                        <a:effectLst/>
                        <a:latin typeface="+mj-lt"/>
                      </a:endParaRPr>
                    </a:p>
                  </a:txBody>
                  <a:tcPr marL="55717" marR="55717" marT="27912" marB="27912"/>
                </a:tc>
                <a:tc>
                  <a:txBody>
                    <a:bodyPr/>
                    <a:lstStyle/>
                    <a:p>
                      <a:pPr algn="l" fontAlgn="t">
                        <a:spcBef>
                          <a:spcPts val="0"/>
                        </a:spcBef>
                        <a:spcAft>
                          <a:spcPts val="0"/>
                        </a:spcAft>
                      </a:pPr>
                      <a:r>
                        <a:rPr lang="en-US" sz="1700" u="none" strike="noStrike">
                          <a:effectLst/>
                          <a:latin typeface="+mj-lt"/>
                        </a:rPr>
                        <a:t>Undergraduate Student</a:t>
                      </a:r>
                      <a:endParaRPr lang="en-US" sz="1700" b="0" i="0" u="none" strike="noStrike">
                        <a:effectLst/>
                        <a:latin typeface="+mj-lt"/>
                      </a:endParaRPr>
                    </a:p>
                  </a:txBody>
                  <a:tcPr marL="55717" marR="55717" marT="27912" marB="27912"/>
                </a:tc>
                <a:tc>
                  <a:txBody>
                    <a:bodyPr/>
                    <a:lstStyle/>
                    <a:p>
                      <a:pPr algn="l" fontAlgn="t">
                        <a:spcBef>
                          <a:spcPts val="0"/>
                        </a:spcBef>
                        <a:spcAft>
                          <a:spcPts val="0"/>
                        </a:spcAft>
                      </a:pPr>
                      <a:r>
                        <a:rPr lang="en-CA" sz="1700" u="none" strike="noStrike">
                          <a:effectLst/>
                          <a:latin typeface="+mj-lt"/>
                        </a:rPr>
                        <a:t>Faculty of Arts &amp; Science</a:t>
                      </a:r>
                      <a:endParaRPr lang="en-CA" sz="1700" b="0" i="0" u="none" strike="noStrike">
                        <a:effectLst/>
                        <a:latin typeface="+mj-lt"/>
                      </a:endParaRPr>
                    </a:p>
                  </a:txBody>
                  <a:tcPr marL="55717" marR="55717" marT="27912" marB="27912"/>
                </a:tc>
                <a:extLst>
                  <a:ext uri="{0D108BD9-81ED-4DB2-BD59-A6C34878D82A}">
                    <a16:rowId xmlns:a16="http://schemas.microsoft.com/office/drawing/2014/main" val="979563822"/>
                  </a:ext>
                </a:extLst>
              </a:tr>
            </a:tbl>
          </a:graphicData>
        </a:graphic>
      </p:graphicFrame>
      <p:pic>
        <p:nvPicPr>
          <p:cNvPr id="8" name="Picture 7" descr="Icon&#10;&#10;Description automatically generated">
            <a:extLst>
              <a:ext uri="{FF2B5EF4-FFF2-40B4-BE49-F238E27FC236}">
                <a16:creationId xmlns:a16="http://schemas.microsoft.com/office/drawing/2014/main" id="{29BED163-0CF9-4C7A-A389-F02AF45E81A1}"/>
              </a:ext>
            </a:extLst>
          </p:cNvPr>
          <p:cNvPicPr>
            <a:picLocks noChangeAspect="1"/>
          </p:cNvPicPr>
          <p:nvPr/>
        </p:nvPicPr>
        <p:blipFill>
          <a:blip r:embed="rId3"/>
          <a:stretch>
            <a:fillRect/>
          </a:stretch>
        </p:blipFill>
        <p:spPr>
          <a:xfrm>
            <a:off x="11284870" y="376319"/>
            <a:ext cx="479039" cy="478077"/>
          </a:xfrm>
          <a:prstGeom prst="rect">
            <a:avLst/>
          </a:prstGeom>
        </p:spPr>
      </p:pic>
      <p:sp>
        <p:nvSpPr>
          <p:cNvPr id="6" name="Content Placeholder 4">
            <a:extLst>
              <a:ext uri="{FF2B5EF4-FFF2-40B4-BE49-F238E27FC236}">
                <a16:creationId xmlns:a16="http://schemas.microsoft.com/office/drawing/2014/main" id="{21EF84EF-7F72-4927-A1E2-CAE8214AA67B}"/>
              </a:ext>
            </a:extLst>
          </p:cNvPr>
          <p:cNvSpPr>
            <a:spLocks noGrp="1"/>
          </p:cNvSpPr>
          <p:nvPr>
            <p:ph idx="1"/>
          </p:nvPr>
        </p:nvSpPr>
        <p:spPr>
          <a:xfrm>
            <a:off x="548851" y="5866410"/>
            <a:ext cx="10945216" cy="615271"/>
          </a:xfrm>
        </p:spPr>
        <p:txBody>
          <a:bodyPr>
            <a:noAutofit/>
          </a:bodyPr>
          <a:lstStyle/>
          <a:p>
            <a:pPr marL="0" indent="0">
              <a:buNone/>
            </a:pPr>
            <a:r>
              <a:rPr lang="en-CA" sz="1600">
                <a:solidFill>
                  <a:srgbClr val="0070C0"/>
                </a:solidFill>
                <a:latin typeface="+mj-lt"/>
              </a:rPr>
              <a:t>Co-Chairs:	</a:t>
            </a:r>
            <a:r>
              <a:rPr lang="en-CA" sz="1600">
                <a:solidFill>
                  <a:schemeClr val="tx1">
                    <a:lumMod val="50000"/>
                    <a:lumOff val="50000"/>
                  </a:schemeClr>
                </a:solidFill>
                <a:latin typeface="+mj-lt"/>
              </a:rPr>
              <a:t>Tom Collier – Coordinator, International Projects and Events, Office of the Vice-Provost, International</a:t>
            </a:r>
            <a:br>
              <a:rPr lang="en-CA" sz="1600">
                <a:solidFill>
                  <a:schemeClr val="tx1">
                    <a:lumMod val="50000"/>
                    <a:lumOff val="50000"/>
                  </a:schemeClr>
                </a:solidFill>
                <a:latin typeface="+mj-lt"/>
              </a:rPr>
            </a:br>
            <a:r>
              <a:rPr lang="en-CA" sz="1600">
                <a:solidFill>
                  <a:schemeClr val="tx1">
                    <a:lumMod val="50000"/>
                    <a:lumOff val="50000"/>
                  </a:schemeClr>
                </a:solidFill>
                <a:latin typeface="+mj-lt"/>
              </a:rPr>
              <a:t>	Dr. Sandra den Otter – Vice-Provost, International</a:t>
            </a:r>
            <a:endParaRPr lang="en-CA" sz="1600" b="1">
              <a:solidFill>
                <a:schemeClr val="tx1">
                  <a:lumMod val="50000"/>
                  <a:lumOff val="50000"/>
                </a:schemeClr>
              </a:solidFill>
              <a:latin typeface="+mj-lt"/>
            </a:endParaRPr>
          </a:p>
        </p:txBody>
      </p:sp>
    </p:spTree>
    <p:extLst>
      <p:ext uri="{BB962C8B-B14F-4D97-AF65-F5344CB8AC3E}">
        <p14:creationId xmlns:p14="http://schemas.microsoft.com/office/powerpoint/2010/main" val="2225948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29BF9-02F5-4F21-82AF-375D59393061}"/>
              </a:ext>
            </a:extLst>
          </p:cNvPr>
          <p:cNvSpPr>
            <a:spLocks noGrp="1"/>
          </p:cNvSpPr>
          <p:nvPr>
            <p:ph idx="1"/>
          </p:nvPr>
        </p:nvSpPr>
        <p:spPr>
          <a:xfrm>
            <a:off x="623392" y="1081777"/>
            <a:ext cx="10945216" cy="4694445"/>
          </a:xfrm>
        </p:spPr>
        <p:txBody>
          <a:bodyPr>
            <a:normAutofit/>
          </a:bodyPr>
          <a:lstStyle/>
          <a:p>
            <a:pPr marL="0" indent="0" algn="ctr">
              <a:buNone/>
            </a:pPr>
            <a:endParaRPr lang="en-US" b="1">
              <a:solidFill>
                <a:srgbClr val="002E5F"/>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b="1">
                <a:solidFill>
                  <a:srgbClr val="002E5F"/>
                </a:solidFill>
                <a:latin typeface="Open Sans" panose="020B0606030504020204" pitchFamily="34" charset="0"/>
                <a:ea typeface="Open Sans" panose="020B0606030504020204" pitchFamily="34" charset="0"/>
                <a:cs typeface="Open Sans" panose="020B0606030504020204" pitchFamily="34" charset="0"/>
              </a:rPr>
              <a:t>We have deconstructed the concept of “international at home” and begun to rebuild it as a foundation that encompasses the values that we envision for our community-wide international strategy.</a:t>
            </a:r>
          </a:p>
          <a:p>
            <a:pPr marL="0" indent="0" algn="ctr">
              <a:buNone/>
            </a:pPr>
            <a:endParaRPr lang="en-US" b="1">
              <a:solidFill>
                <a:srgbClr val="002E5F"/>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b="1">
                <a:solidFill>
                  <a:srgbClr val="002E5F"/>
                </a:solidFill>
                <a:latin typeface="Open Sans" panose="020B0606030504020204" pitchFamily="34" charset="0"/>
                <a:ea typeface="Open Sans" panose="020B0606030504020204" pitchFamily="34" charset="0"/>
                <a:cs typeface="Open Sans" panose="020B0606030504020204" pitchFamily="34" charset="0"/>
              </a:rPr>
              <a:t>This collaborative process will involve </a:t>
            </a:r>
            <a:r>
              <a:rPr lang="en-US" b="1">
                <a:solidFill>
                  <a:srgbClr val="002E5F"/>
                </a:solidFill>
                <a:effectLst/>
                <a:latin typeface="Open Sans" panose="020B0606030504020204" pitchFamily="34" charset="0"/>
                <a:ea typeface="Open Sans" panose="020B0606030504020204" pitchFamily="34" charset="0"/>
                <a:cs typeface="Open Sans" panose="020B0606030504020204" pitchFamily="34" charset="0"/>
              </a:rPr>
              <a:t>rethinking the relationship between Queen’s and “international” </a:t>
            </a:r>
            <a:r>
              <a:rPr lang="en-US" b="1">
                <a:solidFill>
                  <a:srgbClr val="002E5F"/>
                </a:solidFill>
                <a:latin typeface="Open Sans" panose="020B0606030504020204" pitchFamily="34" charset="0"/>
                <a:ea typeface="Open Sans" panose="020B0606030504020204" pitchFamily="34" charset="0"/>
                <a:cs typeface="Open Sans" panose="020B0606030504020204" pitchFamily="34" charset="0"/>
              </a:rPr>
              <a:t>and connecting deeply with </a:t>
            </a:r>
            <a:r>
              <a:rPr lang="en-US" b="1">
                <a:solidFill>
                  <a:srgbClr val="002E5F"/>
                </a:solidFill>
                <a:effectLst/>
                <a:latin typeface="Open Sans" panose="020B0606030504020204" pitchFamily="34" charset="0"/>
                <a:ea typeface="Open Sans" panose="020B0606030504020204" pitchFamily="34" charset="0"/>
                <a:cs typeface="Open Sans" panose="020B0606030504020204" pitchFamily="34" charset="0"/>
              </a:rPr>
              <a:t>our work on anti-racism, Indigenization and (re)conciliation.</a:t>
            </a:r>
            <a:endParaRPr lang="en-US" b="1">
              <a:solidFill>
                <a:srgbClr val="002E5F"/>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GB">
              <a:solidFill>
                <a:srgbClr val="002E5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Icon&#10;&#10;Description automatically generated">
            <a:extLst>
              <a:ext uri="{FF2B5EF4-FFF2-40B4-BE49-F238E27FC236}">
                <a16:creationId xmlns:a16="http://schemas.microsoft.com/office/drawing/2014/main" id="{6954B06B-A48A-4D94-B5E1-F7C261B3BC5E}"/>
              </a:ext>
            </a:extLst>
          </p:cNvPr>
          <p:cNvPicPr>
            <a:picLocks noChangeAspect="1"/>
          </p:cNvPicPr>
          <p:nvPr/>
        </p:nvPicPr>
        <p:blipFill>
          <a:blip r:embed="rId3"/>
          <a:stretch>
            <a:fillRect/>
          </a:stretch>
        </p:blipFill>
        <p:spPr>
          <a:xfrm>
            <a:off x="11284870" y="376319"/>
            <a:ext cx="479039" cy="478077"/>
          </a:xfrm>
          <a:prstGeom prst="rect">
            <a:avLst/>
          </a:prstGeom>
        </p:spPr>
      </p:pic>
    </p:spTree>
    <p:extLst>
      <p:ext uri="{BB962C8B-B14F-4D97-AF65-F5344CB8AC3E}">
        <p14:creationId xmlns:p14="http://schemas.microsoft.com/office/powerpoint/2010/main" val="894188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5" name="Content Placeholder 4">
            <a:extLst>
              <a:ext uri="{FF2B5EF4-FFF2-40B4-BE49-F238E27FC236}">
                <a16:creationId xmlns:a16="http://schemas.microsoft.com/office/drawing/2014/main" id="{3176F850-8F8E-4498-9A5E-EE5C1DA28EB9}"/>
              </a:ext>
            </a:extLst>
          </p:cNvPr>
          <p:cNvSpPr>
            <a:spLocks noGrp="1"/>
          </p:cNvSpPr>
          <p:nvPr>
            <p:ph idx="1"/>
          </p:nvPr>
        </p:nvSpPr>
        <p:spPr>
          <a:xfrm>
            <a:off x="438108" y="1408182"/>
            <a:ext cx="11325801" cy="5073499"/>
          </a:xfrm>
        </p:spPr>
        <p:txBody>
          <a:bodyPr>
            <a:normAutofit fontScale="92500"/>
          </a:bodyPr>
          <a:lstStyle/>
          <a:p>
            <a:r>
              <a:rPr lang="en-CA" sz="2400">
                <a:solidFill>
                  <a:srgbClr val="002E5F"/>
                </a:solidFill>
                <a:latin typeface="+mj-lt"/>
              </a:rPr>
              <a:t>Anti-racism</a:t>
            </a:r>
          </a:p>
          <a:p>
            <a:pPr lvl="1"/>
            <a:r>
              <a:rPr lang="en-CA" sz="2000">
                <a:latin typeface="+mj-lt"/>
              </a:rPr>
              <a:t>Continuous personal and institutional accountability for our institutional systems, policies and attitudes</a:t>
            </a:r>
            <a:r>
              <a:rPr lang="en-US" sz="2000">
                <a:latin typeface="+mj-lt"/>
              </a:rPr>
              <a:t>.</a:t>
            </a:r>
            <a:endParaRPr lang="en-CA" sz="2000">
              <a:latin typeface="+mj-lt"/>
            </a:endParaRPr>
          </a:p>
          <a:p>
            <a:r>
              <a:rPr lang="en-CA" sz="2400">
                <a:solidFill>
                  <a:srgbClr val="002E5F"/>
                </a:solidFill>
                <a:latin typeface="+mj-lt"/>
              </a:rPr>
              <a:t>Indigenization in ‘internationalization’</a:t>
            </a:r>
          </a:p>
          <a:p>
            <a:pPr lvl="1"/>
            <a:r>
              <a:rPr lang="en-CA" sz="2000">
                <a:latin typeface="+mj-lt"/>
              </a:rPr>
              <a:t>Making space for global Indigenous experiences, identities and perspectives.</a:t>
            </a:r>
          </a:p>
          <a:p>
            <a:r>
              <a:rPr lang="en-CA" sz="2400">
                <a:solidFill>
                  <a:srgbClr val="002E5F"/>
                </a:solidFill>
                <a:latin typeface="+mj-lt"/>
              </a:rPr>
              <a:t>Pluralism</a:t>
            </a:r>
          </a:p>
          <a:p>
            <a:pPr lvl="1"/>
            <a:r>
              <a:rPr lang="en-CA" sz="2000">
                <a:latin typeface="+mj-lt"/>
              </a:rPr>
              <a:t>Encouraging a global community rather than the internationalization of a ‘Canadian’ community.</a:t>
            </a:r>
          </a:p>
          <a:p>
            <a:pPr lvl="1"/>
            <a:r>
              <a:rPr lang="en-CA" sz="2000">
                <a:latin typeface="+mj-lt"/>
              </a:rPr>
              <a:t>A community in which multiple intersecting cultures, knowledge systems and identities co-exist.</a:t>
            </a:r>
          </a:p>
          <a:p>
            <a:r>
              <a:rPr lang="en-CA" sz="2400">
                <a:solidFill>
                  <a:srgbClr val="002E5F"/>
                </a:solidFill>
                <a:latin typeface="+mj-lt"/>
              </a:rPr>
              <a:t>Sustainability</a:t>
            </a:r>
          </a:p>
          <a:p>
            <a:pPr lvl="1"/>
            <a:r>
              <a:rPr lang="en-CA" sz="2000">
                <a:latin typeface="+mj-lt"/>
              </a:rPr>
              <a:t>Seeing ourselves and embracing the responsibility of being a part of an interdependent greater community.</a:t>
            </a:r>
          </a:p>
          <a:p>
            <a:r>
              <a:rPr lang="en-CA" sz="2400">
                <a:solidFill>
                  <a:srgbClr val="002E5F"/>
                </a:solidFill>
                <a:latin typeface="+mj-lt"/>
              </a:rPr>
              <a:t>Intercultural humility</a:t>
            </a:r>
          </a:p>
          <a:p>
            <a:pPr lvl="1"/>
            <a:r>
              <a:rPr lang="en-CA" sz="2000">
                <a:latin typeface="+mj-lt"/>
              </a:rPr>
              <a:t>Validating and embracing a diversity of knowledge systems.</a:t>
            </a:r>
          </a:p>
          <a:p>
            <a:pPr lvl="1"/>
            <a:r>
              <a:rPr lang="en-CA" sz="2000">
                <a:latin typeface="+mj-lt"/>
              </a:rPr>
              <a:t>Continuously identifying and eliminating inequitable power structures.</a:t>
            </a:r>
          </a:p>
          <a:p>
            <a:r>
              <a:rPr lang="en-CA" sz="2400">
                <a:solidFill>
                  <a:srgbClr val="002E5F"/>
                </a:solidFill>
                <a:latin typeface="+mj-lt"/>
              </a:rPr>
              <a:t>Recognizing the value and limitations of language in this project.</a:t>
            </a:r>
          </a:p>
        </p:txBody>
      </p:sp>
      <p:sp>
        <p:nvSpPr>
          <p:cNvPr id="6" name="Title 1">
            <a:extLst>
              <a:ext uri="{FF2B5EF4-FFF2-40B4-BE49-F238E27FC236}">
                <a16:creationId xmlns:a16="http://schemas.microsoft.com/office/drawing/2014/main" id="{6E7665ED-FDF5-4AE8-8D14-2D36D33662D0}"/>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Building Community</a:t>
            </a:r>
          </a:p>
        </p:txBody>
      </p:sp>
    </p:spTree>
    <p:extLst>
      <p:ext uri="{BB962C8B-B14F-4D97-AF65-F5344CB8AC3E}">
        <p14:creationId xmlns:p14="http://schemas.microsoft.com/office/powerpoint/2010/main" val="3493279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Values to Vision</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graphicFrame>
        <p:nvGraphicFramePr>
          <p:cNvPr id="3" name="Diagram 2">
            <a:extLst>
              <a:ext uri="{FF2B5EF4-FFF2-40B4-BE49-F238E27FC236}">
                <a16:creationId xmlns:a16="http://schemas.microsoft.com/office/drawing/2014/main" id="{F3CB092D-88DF-458C-9936-B2E291A65828}"/>
              </a:ext>
            </a:extLst>
          </p:cNvPr>
          <p:cNvGraphicFramePr/>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9234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graphicFrame>
        <p:nvGraphicFramePr>
          <p:cNvPr id="5" name="Diagram 4">
            <a:extLst>
              <a:ext uri="{FF2B5EF4-FFF2-40B4-BE49-F238E27FC236}">
                <a16:creationId xmlns:a16="http://schemas.microsoft.com/office/drawing/2014/main" id="{6DB93AB2-C93F-4C61-BCBB-26DB1F63E856}"/>
              </a:ext>
            </a:extLst>
          </p:cNvPr>
          <p:cNvGraphicFramePr/>
          <p:nvPr>
            <p:extLst>
              <p:ext uri="{D42A27DB-BD31-4B8C-83A1-F6EECF244321}">
                <p14:modId xmlns:p14="http://schemas.microsoft.com/office/powerpoint/2010/main" val="2003861046"/>
              </p:ext>
            </p:extLst>
          </p:nvPr>
        </p:nvGraphicFramePr>
        <p:xfrm>
          <a:off x="497155" y="547993"/>
          <a:ext cx="11197690" cy="5762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4897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29BF9-02F5-4F21-82AF-375D59393061}"/>
              </a:ext>
            </a:extLst>
          </p:cNvPr>
          <p:cNvSpPr>
            <a:spLocks noGrp="1"/>
          </p:cNvSpPr>
          <p:nvPr>
            <p:ph idx="1"/>
          </p:nvPr>
        </p:nvSpPr>
        <p:spPr>
          <a:xfrm>
            <a:off x="705759" y="2240944"/>
            <a:ext cx="10780482" cy="2376112"/>
          </a:xfrm>
        </p:spPr>
        <p:txBody>
          <a:bodyPr>
            <a:normAutofit lnSpcReduction="10000"/>
          </a:bodyPr>
          <a:lstStyle/>
          <a:p>
            <a:pPr marL="0" indent="0" algn="ctr">
              <a:buNone/>
            </a:pPr>
            <a:r>
              <a:rPr lang="en-US" b="1">
                <a:solidFill>
                  <a:srgbClr val="002E5F"/>
                </a:solidFill>
                <a:latin typeface="Open Sans" panose="020B0606030504020204" pitchFamily="34" charset="0"/>
                <a:ea typeface="Open Sans" panose="020B0606030504020204" pitchFamily="34" charset="0"/>
                <a:cs typeface="Open Sans" panose="020B0606030504020204" pitchFamily="34" charset="0"/>
              </a:rPr>
              <a:t>We are expressing a bold vision which reimagines “international at home” as a foundation for a global, pluralistic community. </a:t>
            </a:r>
          </a:p>
          <a:p>
            <a:pPr marL="0" indent="0" algn="ctr">
              <a:buNone/>
            </a:pPr>
            <a:endParaRPr lang="en-US" sz="1800" b="1">
              <a:solidFill>
                <a:srgbClr val="002E5F"/>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400">
                <a:solidFill>
                  <a:srgbClr val="002E5F"/>
                </a:solidFill>
                <a:latin typeface="Open Sans" panose="020B0606030504020204" pitchFamily="34" charset="0"/>
                <a:ea typeface="Open Sans" panose="020B0606030504020204" pitchFamily="34" charset="0"/>
                <a:cs typeface="Open Sans" panose="020B0606030504020204" pitchFamily="34" charset="0"/>
              </a:rPr>
              <a:t>Ho</a:t>
            </a:r>
            <a:r>
              <a:rPr lang="en-US" sz="2400">
                <a:solidFill>
                  <a:srgbClr val="002E5F"/>
                </a:solidFill>
                <a:effectLst/>
                <a:latin typeface="Open Sans" panose="020B0606030504020204" pitchFamily="34" charset="0"/>
                <a:ea typeface="Open Sans" panose="020B0606030504020204" pitchFamily="34" charset="0"/>
                <a:cs typeface="Open Sans" panose="020B0606030504020204" pitchFamily="34" charset="0"/>
              </a:rPr>
              <a:t>w do we ensure that this bold vision translates into change on the ground for which we are all accountable? </a:t>
            </a:r>
          </a:p>
        </p:txBody>
      </p:sp>
      <p:pic>
        <p:nvPicPr>
          <p:cNvPr id="4" name="Picture 3" descr="Icon&#10;&#10;Description automatically generated">
            <a:extLst>
              <a:ext uri="{FF2B5EF4-FFF2-40B4-BE49-F238E27FC236}">
                <a16:creationId xmlns:a16="http://schemas.microsoft.com/office/drawing/2014/main" id="{6954B06B-A48A-4D94-B5E1-F7C261B3BC5E}"/>
              </a:ext>
            </a:extLst>
          </p:cNvPr>
          <p:cNvPicPr>
            <a:picLocks noChangeAspect="1"/>
          </p:cNvPicPr>
          <p:nvPr/>
        </p:nvPicPr>
        <p:blipFill>
          <a:blip r:embed="rId3"/>
          <a:stretch>
            <a:fillRect/>
          </a:stretch>
        </p:blipFill>
        <p:spPr>
          <a:xfrm>
            <a:off x="11284870" y="376319"/>
            <a:ext cx="479039" cy="478077"/>
          </a:xfrm>
          <a:prstGeom prst="rect">
            <a:avLst/>
          </a:prstGeom>
        </p:spPr>
      </p:pic>
    </p:spTree>
    <p:extLst>
      <p:ext uri="{BB962C8B-B14F-4D97-AF65-F5344CB8AC3E}">
        <p14:creationId xmlns:p14="http://schemas.microsoft.com/office/powerpoint/2010/main" val="433580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1F1-14C5-4514-9A66-3E1AFD3B1FB9}"/>
              </a:ext>
            </a:extLst>
          </p:cNvPr>
          <p:cNvSpPr>
            <a:spLocks noGrp="1"/>
          </p:cNvSpPr>
          <p:nvPr>
            <p:ph type="ctrTitle"/>
          </p:nvPr>
        </p:nvSpPr>
        <p:spPr>
          <a:xfrm>
            <a:off x="1524000" y="933061"/>
            <a:ext cx="9144000" cy="3740655"/>
          </a:xfrm>
        </p:spPr>
        <p:txBody>
          <a:bodyPr>
            <a:noAutofit/>
          </a:bodyPr>
          <a:lstStyle/>
          <a:p>
            <a: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t>International Student Experience and Support Working Group</a:t>
            </a:r>
            <a:br>
              <a:rPr lang="en-US" sz="44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br>
            <a:br>
              <a:rPr lang="en-US" sz="44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sz="1600" b="0" i="0" u="none" strike="noStrike">
                <a:solidFill>
                  <a:srgbClr val="7F7F7F"/>
                </a:solidFill>
                <a:effectLst/>
                <a:latin typeface="Open Sans" panose="020B0606030504020204" pitchFamily="34" charset="0"/>
                <a:ea typeface="Open Sans" panose="020B0606030504020204" pitchFamily="34" charset="0"/>
                <a:cs typeface="Open Sans" panose="020B0606030504020204" pitchFamily="34" charset="0"/>
              </a:rPr>
              <a:t>Priscilla </a:t>
            </a:r>
            <a:r>
              <a:rPr lang="en-US" sz="1600" b="0" i="0" u="none" strike="noStrike" err="1">
                <a:solidFill>
                  <a:srgbClr val="7F7F7F"/>
                </a:solidFill>
                <a:effectLst/>
                <a:latin typeface="Open Sans" panose="020B0606030504020204" pitchFamily="34" charset="0"/>
                <a:ea typeface="Open Sans" panose="020B0606030504020204" pitchFamily="34" charset="0"/>
                <a:cs typeface="Open Sans" panose="020B0606030504020204" pitchFamily="34" charset="0"/>
              </a:rPr>
              <a:t>Apronti</a:t>
            </a:r>
            <a:r>
              <a:rPr lang="en-US" sz="1600" b="0" i="0" u="none" strike="noStrike">
                <a:solidFill>
                  <a:srgbClr val="7F7F7F"/>
                </a:solidFill>
                <a:effectLst/>
                <a:latin typeface="Open Sans" panose="020B0606030504020204" pitchFamily="34" charset="0"/>
                <a:ea typeface="Open Sans" panose="020B0606030504020204" pitchFamily="34" charset="0"/>
                <a:cs typeface="Open Sans" panose="020B0606030504020204" pitchFamily="34" charset="0"/>
              </a:rPr>
              <a:t>, PhD Student</a:t>
            </a:r>
            <a:r>
              <a:rPr lang="en-US" sz="1600" b="0">
                <a:solidFill>
                  <a:srgbClr val="7F7F7F"/>
                </a:solidFill>
                <a:latin typeface="Open Sans" panose="020B0606030504020204" pitchFamily="34" charset="0"/>
                <a:ea typeface="Open Sans" panose="020B0606030504020204" pitchFamily="34" charset="0"/>
                <a:cs typeface="Open Sans" panose="020B0606030504020204" pitchFamily="34" charset="0"/>
              </a:rPr>
              <a:t>, Faculty of Arts &amp; Science</a:t>
            </a:r>
            <a:br>
              <a:rPr lang="en-US" sz="1600" b="0">
                <a:solidFill>
                  <a:srgbClr val="7F7F7F"/>
                </a:solidFill>
                <a:latin typeface="Open Sans" panose="020B0606030504020204" pitchFamily="34" charset="0"/>
                <a:ea typeface="Open Sans" panose="020B0606030504020204" pitchFamily="34" charset="0"/>
                <a:cs typeface="Open Sans" panose="020B0606030504020204" pitchFamily="34" charset="0"/>
              </a:rPr>
            </a:br>
            <a:r>
              <a:rPr lang="en-US" sz="1600" b="0" err="1">
                <a:solidFill>
                  <a:srgbClr val="7F7F7F"/>
                </a:solidFill>
                <a:latin typeface="Open Sans" panose="020B0606030504020204" pitchFamily="34" charset="0"/>
                <a:ea typeface="Open Sans" panose="020B0606030504020204" pitchFamily="34" charset="0"/>
                <a:cs typeface="Open Sans" panose="020B0606030504020204" pitchFamily="34" charset="0"/>
              </a:rPr>
              <a:t>Aryamaan</a:t>
            </a:r>
            <a:r>
              <a:rPr lang="en-US" sz="1600" b="0">
                <a:solidFill>
                  <a:srgbClr val="7F7F7F"/>
                </a:solidFill>
                <a:latin typeface="Open Sans" panose="020B0606030504020204" pitchFamily="34" charset="0"/>
                <a:ea typeface="Open Sans" panose="020B0606030504020204" pitchFamily="34" charset="0"/>
                <a:cs typeface="Open Sans" panose="020B0606030504020204" pitchFamily="34" charset="0"/>
              </a:rPr>
              <a:t> Ghosal</a:t>
            </a:r>
            <a:r>
              <a:rPr lang="en-US" sz="1600" b="0" i="0" u="none" strike="noStrike">
                <a:solidFill>
                  <a:srgbClr val="7F7F7F"/>
                </a:solidFill>
                <a:effectLst/>
                <a:latin typeface="Open Sans" panose="020B0606030504020204" pitchFamily="34" charset="0"/>
                <a:ea typeface="Open Sans" panose="020B0606030504020204" pitchFamily="34" charset="0"/>
                <a:cs typeface="Open Sans" panose="020B0606030504020204" pitchFamily="34" charset="0"/>
              </a:rPr>
              <a:t>, Undergraduate Student</a:t>
            </a:r>
            <a:r>
              <a:rPr lang="en-US" sz="1600" b="0">
                <a:solidFill>
                  <a:srgbClr val="7F7F7F"/>
                </a:solidFill>
                <a:latin typeface="Open Sans" panose="020B0606030504020204" pitchFamily="34" charset="0"/>
                <a:ea typeface="Open Sans" panose="020B0606030504020204" pitchFamily="34" charset="0"/>
                <a:cs typeface="Open Sans" panose="020B0606030504020204" pitchFamily="34" charset="0"/>
              </a:rPr>
              <a:t>, Stephen J.R. Smith School of Business</a:t>
            </a:r>
            <a:r>
              <a:rPr lang="en-US" sz="1600" b="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en-US" sz="1800" b="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ADE90DA-5CCF-40B6-A928-F47BD488B4F8}"/>
              </a:ext>
            </a:extLst>
          </p:cNvPr>
          <p:cNvPicPr>
            <a:picLocks noChangeAspect="1"/>
          </p:cNvPicPr>
          <p:nvPr/>
        </p:nvPicPr>
        <p:blipFill>
          <a:blip r:embed="rId3"/>
          <a:stretch>
            <a:fillRect/>
          </a:stretch>
        </p:blipFill>
        <p:spPr>
          <a:xfrm>
            <a:off x="4515172" y="5158091"/>
            <a:ext cx="1684740" cy="1281104"/>
          </a:xfrm>
          <a:prstGeom prst="rect">
            <a:avLst/>
          </a:prstGeom>
        </p:spPr>
      </p:pic>
      <p:pic>
        <p:nvPicPr>
          <p:cNvPr id="4" name="Picture 3" descr="Icon&#10;&#10;Description automatically generated">
            <a:extLst>
              <a:ext uri="{FF2B5EF4-FFF2-40B4-BE49-F238E27FC236}">
                <a16:creationId xmlns:a16="http://schemas.microsoft.com/office/drawing/2014/main" id="{B44D41F9-5853-4E10-B408-56B191E83D4E}"/>
              </a:ext>
            </a:extLst>
          </p:cNvPr>
          <p:cNvPicPr>
            <a:picLocks noChangeAspect="1"/>
          </p:cNvPicPr>
          <p:nvPr/>
        </p:nvPicPr>
        <p:blipFill>
          <a:blip r:embed="rId4"/>
          <a:stretch>
            <a:fillRect/>
          </a:stretch>
        </p:blipFill>
        <p:spPr>
          <a:xfrm>
            <a:off x="6316227" y="5233983"/>
            <a:ext cx="1131593" cy="1129321"/>
          </a:xfrm>
          <a:prstGeom prst="rect">
            <a:avLst/>
          </a:prstGeom>
        </p:spPr>
      </p:pic>
    </p:spTree>
    <p:extLst>
      <p:ext uri="{BB962C8B-B14F-4D97-AF65-F5344CB8AC3E}">
        <p14:creationId xmlns:p14="http://schemas.microsoft.com/office/powerpoint/2010/main" val="3075714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D86A0-9B53-4EFA-94A1-23EB51C9BFEE}"/>
              </a:ext>
            </a:extLst>
          </p:cNvPr>
          <p:cNvSpPr>
            <a:spLocks noGrp="1"/>
          </p:cNvSpPr>
          <p:nvPr>
            <p:ph type="title"/>
          </p:nvPr>
        </p:nvSpPr>
        <p:spPr>
          <a:xfrm>
            <a:off x="409376" y="131460"/>
            <a:ext cx="10948627" cy="1143564"/>
          </a:xfrm>
        </p:spPr>
        <p:txBody>
          <a:bodyPr>
            <a:normAutofit/>
          </a:bodyPr>
          <a:lstStyle/>
          <a:p>
            <a:r>
              <a:rPr lang="en-CA" sz="3200">
                <a:solidFill>
                  <a:srgbClr val="002E5F"/>
                </a:solidFill>
                <a:latin typeface="Open Sans" panose="020B0606030504020204" pitchFamily="34" charset="0"/>
                <a:ea typeface="Open Sans" panose="020B0606030504020204" pitchFamily="34" charset="0"/>
                <a:cs typeface="Open Sans" panose="020B0606030504020204" pitchFamily="34" charset="0"/>
              </a:rPr>
              <a:t>International Student Experience and Support</a:t>
            </a:r>
          </a:p>
        </p:txBody>
      </p:sp>
      <p:sp>
        <p:nvSpPr>
          <p:cNvPr id="6" name="TextBox 5">
            <a:extLst>
              <a:ext uri="{FF2B5EF4-FFF2-40B4-BE49-F238E27FC236}">
                <a16:creationId xmlns:a16="http://schemas.microsoft.com/office/drawing/2014/main" id="{F4EA1BBA-E19F-4E2F-8C6C-9A74F36EDC93}"/>
              </a:ext>
            </a:extLst>
          </p:cNvPr>
          <p:cNvSpPr txBox="1"/>
          <p:nvPr/>
        </p:nvSpPr>
        <p:spPr>
          <a:xfrm>
            <a:off x="3049292" y="2897439"/>
            <a:ext cx="6098582" cy="1070871"/>
          </a:xfrm>
          <a:prstGeom prst="rect">
            <a:avLst/>
          </a:prstGeom>
          <a:noFill/>
        </p:spPr>
        <p:txBody>
          <a:bodyPr wrap="square">
            <a:spAutoFit/>
          </a:bodyPr>
          <a:lstStyle/>
          <a:p>
            <a:pPr>
              <a:lnSpc>
                <a:spcPct val="107000"/>
              </a:lnSpc>
              <a:spcAft>
                <a:spcPts val="800"/>
              </a:spcAft>
            </a:pPr>
            <a:r>
              <a:rPr lang="en-US" sz="1800">
                <a:effectLst/>
                <a:latin typeface="Calibri" panose="020F0502020204030204" pitchFamily="34" charset="0"/>
                <a:ea typeface="DengXian" panose="02010600030101010101" pitchFamily="2" charset="-122"/>
                <a:cs typeface="Arial" panose="020B0604020202020204" pitchFamily="34" charset="0"/>
              </a:rPr>
              <a:t>international student profile, recruitment targets, priority regions, student support</a:t>
            </a:r>
            <a:endParaRPr lang="en-CA" sz="180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800">
                <a:effectLst/>
                <a:latin typeface="Calibri" panose="020F0502020204030204" pitchFamily="34" charset="0"/>
                <a:ea typeface="DengXian" panose="02010600030101010101" pitchFamily="2" charset="-122"/>
                <a:cs typeface="Arial" panose="020B0604020202020204" pitchFamily="34" charset="0"/>
              </a:rPr>
              <a:t> </a:t>
            </a:r>
            <a:endParaRPr lang="en-CA" sz="1800">
              <a:effectLst/>
              <a:latin typeface="Calibri" panose="020F0502020204030204" pitchFamily="34" charset="0"/>
              <a:ea typeface="DengXian" panose="02010600030101010101" pitchFamily="2" charset="-122"/>
              <a:cs typeface="Arial" panose="020B0604020202020204" pitchFamily="34" charset="0"/>
            </a:endParaRPr>
          </a:p>
        </p:txBody>
      </p:sp>
      <p:graphicFrame>
        <p:nvGraphicFramePr>
          <p:cNvPr id="8" name="Table 7">
            <a:extLst>
              <a:ext uri="{FF2B5EF4-FFF2-40B4-BE49-F238E27FC236}">
                <a16:creationId xmlns:a16="http://schemas.microsoft.com/office/drawing/2014/main" id="{05CB1704-4CA1-4B07-8A5F-98E062D6147E}"/>
              </a:ext>
            </a:extLst>
          </p:cNvPr>
          <p:cNvGraphicFramePr/>
          <p:nvPr/>
        </p:nvGraphicFramePr>
        <p:xfrm>
          <a:off x="481936" y="689457"/>
          <a:ext cx="11193627" cy="5346610"/>
        </p:xfrm>
        <a:graphic>
          <a:graphicData uri="http://schemas.openxmlformats.org/drawingml/2006/table">
            <a:tbl>
              <a:tblPr firstRow="1" bandRow="1">
                <a:tableStyleId>{7DF18680-E054-41AD-8BC1-D1AEF772440D}</a:tableStyleId>
              </a:tblPr>
              <a:tblGrid>
                <a:gridCol w="2229199">
                  <a:extLst>
                    <a:ext uri="{9D8B030D-6E8A-4147-A177-3AD203B41FA5}">
                      <a16:colId xmlns:a16="http://schemas.microsoft.com/office/drawing/2014/main" val="1246531332"/>
                    </a:ext>
                  </a:extLst>
                </a:gridCol>
                <a:gridCol w="5200864">
                  <a:extLst>
                    <a:ext uri="{9D8B030D-6E8A-4147-A177-3AD203B41FA5}">
                      <a16:colId xmlns:a16="http://schemas.microsoft.com/office/drawing/2014/main" val="942102982"/>
                    </a:ext>
                  </a:extLst>
                </a:gridCol>
                <a:gridCol w="3763564">
                  <a:extLst>
                    <a:ext uri="{9D8B030D-6E8A-4147-A177-3AD203B41FA5}">
                      <a16:colId xmlns:a16="http://schemas.microsoft.com/office/drawing/2014/main" val="3337123073"/>
                    </a:ext>
                  </a:extLst>
                </a:gridCol>
              </a:tblGrid>
              <a:tr h="317410">
                <a:tc>
                  <a:txBody>
                    <a:bodyPr/>
                    <a:lstStyle/>
                    <a:p>
                      <a:pPr algn="l" fontAlgn="t">
                        <a:spcBef>
                          <a:spcPts val="0"/>
                        </a:spcBef>
                        <a:spcAft>
                          <a:spcPts val="0"/>
                        </a:spcAft>
                      </a:pPr>
                      <a:r>
                        <a:rPr lang="en-CA" sz="1400" b="1" u="none" strike="noStrike">
                          <a:effectLst/>
                          <a:latin typeface="+mj-lt"/>
                        </a:rPr>
                        <a:t>Name</a:t>
                      </a:r>
                      <a:endParaRPr lang="en-CA" sz="1400" b="1" i="0" u="none" strike="noStrike">
                        <a:effectLst/>
                        <a:latin typeface="+mj-lt"/>
                      </a:endParaRPr>
                    </a:p>
                  </a:txBody>
                  <a:tcPr marL="88576" marR="88576" marT="44288" marB="44288"/>
                </a:tc>
                <a:tc>
                  <a:txBody>
                    <a:bodyPr/>
                    <a:lstStyle/>
                    <a:p>
                      <a:pPr algn="l" fontAlgn="t">
                        <a:spcBef>
                          <a:spcPts val="0"/>
                        </a:spcBef>
                        <a:spcAft>
                          <a:spcPts val="0"/>
                        </a:spcAft>
                      </a:pPr>
                      <a:r>
                        <a:rPr lang="en-CA" sz="1400" b="1" u="none" strike="noStrike">
                          <a:effectLst/>
                          <a:latin typeface="+mj-lt"/>
                        </a:rPr>
                        <a:t>Title</a:t>
                      </a:r>
                      <a:endParaRPr lang="en-CA" sz="1400" b="1" i="0" u="none" strike="noStrike">
                        <a:effectLst/>
                        <a:latin typeface="+mj-lt"/>
                      </a:endParaRPr>
                    </a:p>
                  </a:txBody>
                  <a:tcPr marL="88576" marR="88576" marT="44288" marB="44288"/>
                </a:tc>
                <a:tc>
                  <a:txBody>
                    <a:bodyPr/>
                    <a:lstStyle/>
                    <a:p>
                      <a:pPr algn="l" fontAlgn="t">
                        <a:spcBef>
                          <a:spcPts val="0"/>
                        </a:spcBef>
                        <a:spcAft>
                          <a:spcPts val="0"/>
                        </a:spcAft>
                      </a:pPr>
                      <a:r>
                        <a:rPr lang="en-CA" sz="1400" b="1" u="none" strike="noStrike">
                          <a:effectLst/>
                          <a:latin typeface="+mj-lt"/>
                        </a:rPr>
                        <a:t>Affiliation</a:t>
                      </a:r>
                      <a:endParaRPr lang="en-CA" sz="1400" b="1" i="0" u="none" strike="noStrike">
                        <a:effectLst/>
                        <a:latin typeface="+mj-lt"/>
                      </a:endParaRPr>
                    </a:p>
                  </a:txBody>
                  <a:tcPr marL="88576" marR="88576" marT="44288" marB="44288"/>
                </a:tc>
                <a:extLst>
                  <a:ext uri="{0D108BD9-81ED-4DB2-BD59-A6C34878D82A}">
                    <a16:rowId xmlns:a16="http://schemas.microsoft.com/office/drawing/2014/main" val="3752116855"/>
                  </a:ext>
                </a:extLst>
              </a:tr>
              <a:tr h="334696">
                <a:tc>
                  <a:txBody>
                    <a:bodyPr/>
                    <a:lstStyle/>
                    <a:p>
                      <a:pPr algn="l" fontAlgn="t">
                        <a:spcBef>
                          <a:spcPts val="0"/>
                        </a:spcBef>
                        <a:spcAft>
                          <a:spcPts val="0"/>
                        </a:spcAft>
                      </a:pPr>
                      <a:r>
                        <a:rPr lang="en-CA" sz="1600" b="1" u="none" strike="noStrike">
                          <a:effectLst/>
                          <a:latin typeface="+mj-lt"/>
                        </a:rPr>
                        <a:t>Sultan Almajil</a:t>
                      </a:r>
                      <a:endParaRPr lang="en-CA" sz="1600" b="1" i="0" u="none" strike="noStrike">
                        <a:effectLst/>
                        <a:latin typeface="+mj-lt"/>
                      </a:endParaRPr>
                    </a:p>
                  </a:txBody>
                  <a:tcPr/>
                </a:tc>
                <a:tc>
                  <a:txBody>
                    <a:bodyPr/>
                    <a:lstStyle/>
                    <a:p>
                      <a:pPr algn="l" fontAlgn="t">
                        <a:spcBef>
                          <a:spcPts val="0"/>
                        </a:spcBef>
                        <a:spcAft>
                          <a:spcPts val="0"/>
                        </a:spcAft>
                      </a:pPr>
                      <a:r>
                        <a:rPr lang="en-CA" sz="1600" u="none" strike="noStrike">
                          <a:effectLst/>
                          <a:latin typeface="+mj-lt"/>
                        </a:rPr>
                        <a:t>Director, Queen’s University International Centre</a:t>
                      </a:r>
                      <a:endParaRPr lang="en-CA" sz="1600" b="0" i="0" u="none" strike="noStrike">
                        <a:effectLst/>
                        <a:latin typeface="+mj-lt"/>
                      </a:endParaRPr>
                    </a:p>
                  </a:txBody>
                  <a:tcPr/>
                </a:tc>
                <a:tc>
                  <a:txBody>
                    <a:bodyPr/>
                    <a:lstStyle/>
                    <a:p>
                      <a:pPr algn="l" fontAlgn="t">
                        <a:spcBef>
                          <a:spcPts val="0"/>
                        </a:spcBef>
                        <a:spcAft>
                          <a:spcPts val="0"/>
                        </a:spcAft>
                      </a:pPr>
                      <a:r>
                        <a:rPr lang="en-CA" sz="1600" u="none" strike="noStrike">
                          <a:effectLst/>
                          <a:latin typeface="+mj-lt"/>
                        </a:rPr>
                        <a:t>Division of Student Affairs</a:t>
                      </a:r>
                      <a:endParaRPr lang="en-CA" sz="1600" b="0" i="0" u="none" strike="noStrike">
                        <a:effectLst/>
                        <a:latin typeface="+mj-lt"/>
                      </a:endParaRPr>
                    </a:p>
                  </a:txBody>
                  <a:tcPr/>
                </a:tc>
                <a:extLst>
                  <a:ext uri="{0D108BD9-81ED-4DB2-BD59-A6C34878D82A}">
                    <a16:rowId xmlns:a16="http://schemas.microsoft.com/office/drawing/2014/main" val="2494419017"/>
                  </a:ext>
                </a:extLst>
              </a:tr>
              <a:tr h="334696">
                <a:tc>
                  <a:txBody>
                    <a:bodyPr/>
                    <a:lstStyle/>
                    <a:p>
                      <a:pPr algn="l" fontAlgn="t">
                        <a:spcBef>
                          <a:spcPts val="0"/>
                        </a:spcBef>
                        <a:spcAft>
                          <a:spcPts val="0"/>
                        </a:spcAft>
                      </a:pPr>
                      <a:r>
                        <a:rPr lang="en-CA" sz="1600" b="1" u="none" strike="noStrike">
                          <a:effectLst/>
                          <a:latin typeface="+mj-lt"/>
                        </a:rPr>
                        <a:t>Priscilla Apronti</a:t>
                      </a:r>
                      <a:endParaRPr lang="en-CA" sz="1600" b="1" i="0" u="none" strike="noStrike">
                        <a:effectLst/>
                        <a:latin typeface="+mj-lt"/>
                      </a:endParaRPr>
                    </a:p>
                  </a:txBody>
                  <a:tcPr/>
                </a:tc>
                <a:tc>
                  <a:txBody>
                    <a:bodyPr/>
                    <a:lstStyle/>
                    <a:p>
                      <a:pPr algn="l" fontAlgn="t">
                        <a:spcBef>
                          <a:spcPts val="0"/>
                        </a:spcBef>
                        <a:spcAft>
                          <a:spcPts val="0"/>
                        </a:spcAft>
                      </a:pPr>
                      <a:r>
                        <a:rPr lang="en-US" sz="1600" u="none" strike="noStrike">
                          <a:effectLst/>
                          <a:latin typeface="+mj-lt"/>
                        </a:rPr>
                        <a:t>PhD Student</a:t>
                      </a:r>
                      <a:endParaRPr lang="en-US" sz="1600" b="0" i="0" u="none" strike="noStrike">
                        <a:effectLst/>
                        <a:latin typeface="+mj-lt"/>
                      </a:endParaRPr>
                    </a:p>
                  </a:txBody>
                  <a:tcPr/>
                </a:tc>
                <a:tc>
                  <a:txBody>
                    <a:bodyPr/>
                    <a:lstStyle/>
                    <a:p>
                      <a:pPr algn="l" fontAlgn="t">
                        <a:spcBef>
                          <a:spcPts val="0"/>
                        </a:spcBef>
                        <a:spcAft>
                          <a:spcPts val="0"/>
                        </a:spcAft>
                      </a:pPr>
                      <a:r>
                        <a:rPr lang="en-CA" sz="1600" u="none" strike="noStrike">
                          <a:effectLst/>
                          <a:latin typeface="+mj-lt"/>
                        </a:rPr>
                        <a:t>Faculty of Arts &amp; Science</a:t>
                      </a:r>
                      <a:endParaRPr lang="en-CA" sz="1600" b="0" i="0" u="none" strike="noStrike">
                        <a:effectLst/>
                        <a:latin typeface="+mj-lt"/>
                      </a:endParaRPr>
                    </a:p>
                  </a:txBody>
                  <a:tcPr/>
                </a:tc>
                <a:extLst>
                  <a:ext uri="{0D108BD9-81ED-4DB2-BD59-A6C34878D82A}">
                    <a16:rowId xmlns:a16="http://schemas.microsoft.com/office/drawing/2014/main" val="4273948257"/>
                  </a:ext>
                </a:extLst>
              </a:tr>
              <a:tr h="334696">
                <a:tc>
                  <a:txBody>
                    <a:bodyPr/>
                    <a:lstStyle/>
                    <a:p>
                      <a:pPr algn="l" fontAlgn="t">
                        <a:spcBef>
                          <a:spcPts val="0"/>
                        </a:spcBef>
                        <a:spcAft>
                          <a:spcPts val="0"/>
                        </a:spcAft>
                      </a:pPr>
                      <a:r>
                        <a:rPr lang="en-CA" sz="1600" b="1" u="none" strike="noStrike" kern="1200" err="1">
                          <a:solidFill>
                            <a:schemeClr val="dk1"/>
                          </a:solidFill>
                          <a:effectLst/>
                          <a:latin typeface="+mj-lt"/>
                        </a:rPr>
                        <a:t>Mofi</a:t>
                      </a:r>
                      <a:r>
                        <a:rPr lang="en-CA" sz="1600" b="1" u="none" strike="noStrike" kern="1200">
                          <a:solidFill>
                            <a:schemeClr val="dk1"/>
                          </a:solidFill>
                          <a:effectLst/>
                          <a:latin typeface="+mj-lt"/>
                        </a:rPr>
                        <a:t> Badmos</a:t>
                      </a:r>
                      <a:endParaRPr lang="en-CA" sz="1600" b="1" u="none" strike="noStrike" kern="1200">
                        <a:solidFill>
                          <a:schemeClr val="dk1"/>
                        </a:solidFill>
                        <a:effectLst/>
                        <a:latin typeface="+mj-lt"/>
                        <a:ea typeface="+mn-ea"/>
                        <a:cs typeface="+mn-cs"/>
                      </a:endParaRPr>
                    </a:p>
                  </a:txBody>
                  <a:tcPr/>
                </a:tc>
                <a:tc>
                  <a:txBody>
                    <a:bodyPr/>
                    <a:lstStyle/>
                    <a:p>
                      <a:pPr algn="l" fontAlgn="t">
                        <a:spcBef>
                          <a:spcPts val="0"/>
                        </a:spcBef>
                        <a:spcAft>
                          <a:spcPts val="0"/>
                        </a:spcAft>
                      </a:pPr>
                      <a:r>
                        <a:rPr lang="en-CA" sz="1600" u="none" strike="noStrike" kern="1200">
                          <a:solidFill>
                            <a:schemeClr val="dk1"/>
                          </a:solidFill>
                          <a:effectLst/>
                          <a:latin typeface="+mj-lt"/>
                        </a:rPr>
                        <a:t>Diversity &amp; Inclusivity Coordinator</a:t>
                      </a:r>
                      <a:endParaRPr lang="en-CA" sz="1600" u="none" strike="noStrike" kern="1200">
                        <a:solidFill>
                          <a:schemeClr val="dk1"/>
                        </a:solidFill>
                        <a:effectLst/>
                        <a:latin typeface="+mj-lt"/>
                        <a:ea typeface="+mn-ea"/>
                        <a:cs typeface="+mn-cs"/>
                      </a:endParaRPr>
                    </a:p>
                  </a:txBody>
                  <a:tcPr/>
                </a:tc>
                <a:tc>
                  <a:txBody>
                    <a:bodyPr/>
                    <a:lstStyle/>
                    <a:p>
                      <a:pPr algn="l" fontAlgn="t">
                        <a:spcBef>
                          <a:spcPts val="0"/>
                        </a:spcBef>
                        <a:spcAft>
                          <a:spcPts val="0"/>
                        </a:spcAft>
                      </a:pPr>
                      <a:r>
                        <a:rPr lang="en-US" sz="1600" u="none" strike="noStrike" kern="1200">
                          <a:solidFill>
                            <a:schemeClr val="dk1"/>
                          </a:solidFill>
                          <a:effectLst/>
                          <a:latin typeface="+mj-lt"/>
                        </a:rPr>
                        <a:t>Stephen J.R. Smith School of Business</a:t>
                      </a:r>
                      <a:endParaRPr lang="en-US" sz="1600" u="none" strike="noStrike" kern="1200">
                        <a:solidFill>
                          <a:schemeClr val="dk1"/>
                        </a:solidFill>
                        <a:effectLst/>
                        <a:latin typeface="+mj-lt"/>
                        <a:ea typeface="+mn-ea"/>
                        <a:cs typeface="+mn-cs"/>
                      </a:endParaRPr>
                    </a:p>
                  </a:txBody>
                  <a:tcPr/>
                </a:tc>
                <a:extLst>
                  <a:ext uri="{0D108BD9-81ED-4DB2-BD59-A6C34878D82A}">
                    <a16:rowId xmlns:a16="http://schemas.microsoft.com/office/drawing/2014/main" val="188077039"/>
                  </a:ext>
                </a:extLst>
              </a:tr>
              <a:tr h="334696">
                <a:tc>
                  <a:txBody>
                    <a:bodyPr/>
                    <a:lstStyle/>
                    <a:p>
                      <a:pPr algn="l" fontAlgn="t">
                        <a:spcBef>
                          <a:spcPts val="0"/>
                        </a:spcBef>
                        <a:spcAft>
                          <a:spcPts val="0"/>
                        </a:spcAft>
                      </a:pPr>
                      <a:r>
                        <a:rPr lang="en-CA" sz="1600" b="1" u="none" strike="noStrike" kern="1200">
                          <a:solidFill>
                            <a:schemeClr val="dk1"/>
                          </a:solidFill>
                          <a:effectLst/>
                          <a:latin typeface="+mj-lt"/>
                          <a:ea typeface="+mn-ea"/>
                          <a:cs typeface="+mn-cs"/>
                        </a:rPr>
                        <a:t>Karen Burkett</a:t>
                      </a:r>
                    </a:p>
                  </a:txBody>
                  <a:tcPr/>
                </a:tc>
                <a:tc>
                  <a:txBody>
                    <a:bodyPr/>
                    <a:lstStyle/>
                    <a:p>
                      <a:pPr algn="l" fontAlgn="t">
                        <a:spcBef>
                          <a:spcPts val="0"/>
                        </a:spcBef>
                        <a:spcAft>
                          <a:spcPts val="0"/>
                        </a:spcAft>
                      </a:pPr>
                      <a:r>
                        <a:rPr lang="en-CA" sz="1600" u="none" strike="noStrike" kern="1200">
                          <a:solidFill>
                            <a:schemeClr val="dk1"/>
                          </a:solidFill>
                          <a:effectLst/>
                          <a:latin typeface="+mj-lt"/>
                          <a:ea typeface="+mn-ea"/>
                          <a:cs typeface="+mn-cs"/>
                        </a:rPr>
                        <a:t>Director</a:t>
                      </a:r>
                    </a:p>
                  </a:txBody>
                  <a:tcPr/>
                </a:tc>
                <a:tc>
                  <a:txBody>
                    <a:bodyPr/>
                    <a:lstStyle/>
                    <a:p>
                      <a:pPr algn="l" fontAlgn="t">
                        <a:spcBef>
                          <a:spcPts val="0"/>
                        </a:spcBef>
                        <a:spcAft>
                          <a:spcPts val="0"/>
                        </a:spcAft>
                      </a:pPr>
                      <a:r>
                        <a:rPr lang="en-US" sz="1600" u="none" strike="noStrike" kern="1200">
                          <a:solidFill>
                            <a:schemeClr val="dk1"/>
                          </a:solidFill>
                          <a:effectLst/>
                          <a:latin typeface="+mj-lt"/>
                          <a:ea typeface="+mn-ea"/>
                          <a:cs typeface="+mn-cs"/>
                        </a:rPr>
                        <a:t>Queen’s School of English </a:t>
                      </a:r>
                    </a:p>
                  </a:txBody>
                  <a:tcPr/>
                </a:tc>
                <a:extLst>
                  <a:ext uri="{0D108BD9-81ED-4DB2-BD59-A6C34878D82A}">
                    <a16:rowId xmlns:a16="http://schemas.microsoft.com/office/drawing/2014/main" val="3874524540"/>
                  </a:ext>
                </a:extLst>
              </a:tr>
              <a:tr h="334696">
                <a:tc>
                  <a:txBody>
                    <a:bodyPr/>
                    <a:lstStyle/>
                    <a:p>
                      <a:pPr algn="l" fontAlgn="t">
                        <a:spcBef>
                          <a:spcPts val="0"/>
                        </a:spcBef>
                        <a:spcAft>
                          <a:spcPts val="0"/>
                        </a:spcAft>
                      </a:pPr>
                      <a:r>
                        <a:rPr lang="en-CA" sz="1600" b="1" u="none" strike="noStrike" kern="1200">
                          <a:solidFill>
                            <a:schemeClr val="dk1"/>
                          </a:solidFill>
                          <a:effectLst/>
                          <a:latin typeface="+mj-lt"/>
                        </a:rPr>
                        <a:t>Jenny Corlett</a:t>
                      </a:r>
                      <a:endParaRPr lang="en-CA" sz="1600" b="1" u="none" strike="noStrike" kern="1200">
                        <a:solidFill>
                          <a:schemeClr val="dk1"/>
                        </a:solidFill>
                        <a:effectLst/>
                        <a:latin typeface="+mj-lt"/>
                        <a:ea typeface="+mn-ea"/>
                        <a:cs typeface="+mn-cs"/>
                      </a:endParaRPr>
                    </a:p>
                  </a:txBody>
                  <a:tcPr/>
                </a:tc>
                <a:tc>
                  <a:txBody>
                    <a:bodyPr/>
                    <a:lstStyle/>
                    <a:p>
                      <a:pPr algn="l" fontAlgn="t">
                        <a:spcBef>
                          <a:spcPts val="0"/>
                        </a:spcBef>
                        <a:spcAft>
                          <a:spcPts val="0"/>
                        </a:spcAft>
                      </a:pPr>
                      <a:r>
                        <a:rPr lang="en-CA" sz="1600" u="none" strike="noStrike" kern="1200">
                          <a:solidFill>
                            <a:schemeClr val="dk1"/>
                          </a:solidFill>
                          <a:effectLst/>
                          <a:latin typeface="+mj-lt"/>
                        </a:rPr>
                        <a:t>Director, International Initiatives </a:t>
                      </a:r>
                      <a:endParaRPr lang="en-CA" sz="1600" u="none" strike="noStrike" kern="1200">
                        <a:solidFill>
                          <a:schemeClr val="dk1"/>
                        </a:solidFill>
                        <a:effectLst/>
                        <a:latin typeface="+mj-lt"/>
                        <a:ea typeface="+mn-ea"/>
                        <a:cs typeface="+mn-cs"/>
                      </a:endParaRPr>
                    </a:p>
                  </a:txBody>
                  <a:tcPr/>
                </a:tc>
                <a:tc>
                  <a:txBody>
                    <a:bodyPr/>
                    <a:lstStyle/>
                    <a:p>
                      <a:pPr algn="l" fontAlgn="t">
                        <a:spcBef>
                          <a:spcPts val="0"/>
                        </a:spcBef>
                        <a:spcAft>
                          <a:spcPts val="0"/>
                        </a:spcAft>
                      </a:pPr>
                      <a:r>
                        <a:rPr lang="en-US" sz="1600" u="none" strike="noStrike" kern="1200">
                          <a:solidFill>
                            <a:schemeClr val="dk1"/>
                          </a:solidFill>
                          <a:effectLst/>
                          <a:latin typeface="+mj-lt"/>
                        </a:rPr>
                        <a:t>Bader International Study Centre</a:t>
                      </a:r>
                      <a:endParaRPr lang="en-US" sz="1600" u="none" strike="noStrike" kern="1200">
                        <a:solidFill>
                          <a:schemeClr val="dk1"/>
                        </a:solidFill>
                        <a:effectLst/>
                        <a:latin typeface="+mj-lt"/>
                        <a:ea typeface="+mn-ea"/>
                        <a:cs typeface="+mn-cs"/>
                      </a:endParaRPr>
                    </a:p>
                  </a:txBody>
                  <a:tcPr/>
                </a:tc>
                <a:extLst>
                  <a:ext uri="{0D108BD9-81ED-4DB2-BD59-A6C34878D82A}">
                    <a16:rowId xmlns:a16="http://schemas.microsoft.com/office/drawing/2014/main" val="2822293330"/>
                  </a:ext>
                </a:extLst>
              </a:tr>
              <a:tr h="334696">
                <a:tc>
                  <a:txBody>
                    <a:bodyPr/>
                    <a:lstStyle/>
                    <a:p>
                      <a:pPr algn="l" fontAlgn="t">
                        <a:spcBef>
                          <a:spcPts val="0"/>
                        </a:spcBef>
                        <a:spcAft>
                          <a:spcPts val="0"/>
                        </a:spcAft>
                      </a:pPr>
                      <a:r>
                        <a:rPr lang="en-CA" sz="1600" b="1" u="none" strike="noStrike" kern="1200">
                          <a:solidFill>
                            <a:schemeClr val="dk1"/>
                          </a:solidFill>
                          <a:effectLst/>
                          <a:latin typeface="+mj-lt"/>
                          <a:ea typeface="+mn-ea"/>
                          <a:cs typeface="+mn-cs"/>
                        </a:rPr>
                        <a:t>Sandra den Otter</a:t>
                      </a:r>
                    </a:p>
                  </a:txBody>
                  <a:tcPr/>
                </a:tc>
                <a:tc>
                  <a:txBody>
                    <a:bodyPr/>
                    <a:lstStyle/>
                    <a:p>
                      <a:pPr algn="l" fontAlgn="t">
                        <a:spcBef>
                          <a:spcPts val="0"/>
                        </a:spcBef>
                        <a:spcAft>
                          <a:spcPts val="0"/>
                        </a:spcAft>
                      </a:pPr>
                      <a:r>
                        <a:rPr lang="en-CA" sz="1600" u="none" strike="noStrike" kern="1200">
                          <a:solidFill>
                            <a:schemeClr val="dk1"/>
                          </a:solidFill>
                          <a:effectLst/>
                          <a:latin typeface="+mj-lt"/>
                          <a:ea typeface="+mn-ea"/>
                          <a:cs typeface="+mn-cs"/>
                        </a:rPr>
                        <a:t>Vice-Provost, International</a:t>
                      </a:r>
                    </a:p>
                  </a:txBody>
                  <a:tcPr/>
                </a:tc>
                <a:tc>
                  <a:txBody>
                    <a:bodyPr/>
                    <a:lstStyle/>
                    <a:p>
                      <a:pPr algn="l" fontAlgn="t">
                        <a:spcBef>
                          <a:spcPts val="0"/>
                        </a:spcBef>
                        <a:spcAft>
                          <a:spcPts val="0"/>
                        </a:spcAft>
                      </a:pPr>
                      <a:r>
                        <a:rPr lang="en-US" sz="1600" u="none" strike="noStrike" kern="1200">
                          <a:solidFill>
                            <a:schemeClr val="dk1"/>
                          </a:solidFill>
                          <a:effectLst/>
                          <a:latin typeface="+mj-lt"/>
                          <a:ea typeface="+mn-ea"/>
                          <a:cs typeface="+mn-cs"/>
                        </a:rPr>
                        <a:t>Office of the Vice-Provost, International</a:t>
                      </a:r>
                    </a:p>
                  </a:txBody>
                  <a:tcPr/>
                </a:tc>
                <a:extLst>
                  <a:ext uri="{0D108BD9-81ED-4DB2-BD59-A6C34878D82A}">
                    <a16:rowId xmlns:a16="http://schemas.microsoft.com/office/drawing/2014/main" val="3180924534"/>
                  </a:ext>
                </a:extLst>
              </a:tr>
              <a:tr h="334696">
                <a:tc>
                  <a:txBody>
                    <a:bodyPr/>
                    <a:lstStyle/>
                    <a:p>
                      <a:pPr algn="l" fontAlgn="t">
                        <a:spcBef>
                          <a:spcPts val="0"/>
                        </a:spcBef>
                        <a:spcAft>
                          <a:spcPts val="0"/>
                        </a:spcAft>
                      </a:pPr>
                      <a:r>
                        <a:rPr lang="en-CA" sz="1600" b="1" u="none" strike="noStrike" kern="1200">
                          <a:solidFill>
                            <a:schemeClr val="dk1"/>
                          </a:solidFill>
                          <a:effectLst/>
                          <a:latin typeface="+mj-lt"/>
                          <a:ea typeface="+mn-ea"/>
                          <a:cs typeface="+mn-cs"/>
                        </a:rPr>
                        <a:t>Meg Ferriman</a:t>
                      </a:r>
                    </a:p>
                  </a:txBody>
                  <a:tcPr/>
                </a:tc>
                <a:tc>
                  <a:txBody>
                    <a:bodyPr/>
                    <a:lstStyle/>
                    <a:p>
                      <a:pPr algn="l" fontAlgn="t">
                        <a:spcBef>
                          <a:spcPts val="0"/>
                        </a:spcBef>
                        <a:spcAft>
                          <a:spcPts val="0"/>
                        </a:spcAft>
                      </a:pPr>
                      <a:r>
                        <a:rPr lang="en-CA" sz="1600" u="none" strike="noStrike" kern="1200">
                          <a:solidFill>
                            <a:schemeClr val="dk1"/>
                          </a:solidFill>
                          <a:effectLst/>
                          <a:latin typeface="+mj-lt"/>
                          <a:ea typeface="+mn-ea"/>
                          <a:cs typeface="+mn-cs"/>
                        </a:rPr>
                        <a:t>Director, Student Life, Student Experience Office</a:t>
                      </a:r>
                    </a:p>
                  </a:txBody>
                  <a:tcPr/>
                </a:tc>
                <a:tc>
                  <a:txBody>
                    <a:bodyPr/>
                    <a:lstStyle/>
                    <a:p>
                      <a:pPr algn="l" fontAlgn="t">
                        <a:spcBef>
                          <a:spcPts val="0"/>
                        </a:spcBef>
                        <a:spcAft>
                          <a:spcPts val="0"/>
                        </a:spcAft>
                      </a:pPr>
                      <a:r>
                        <a:rPr lang="en-US" sz="1600" u="none" strike="noStrike" kern="1200">
                          <a:solidFill>
                            <a:schemeClr val="dk1"/>
                          </a:solidFill>
                          <a:effectLst/>
                          <a:latin typeface="+mj-lt"/>
                          <a:ea typeface="+mn-ea"/>
                          <a:cs typeface="+mn-cs"/>
                        </a:rPr>
                        <a:t>Division of Student Affairs</a:t>
                      </a:r>
                    </a:p>
                  </a:txBody>
                  <a:tcPr/>
                </a:tc>
                <a:extLst>
                  <a:ext uri="{0D108BD9-81ED-4DB2-BD59-A6C34878D82A}">
                    <a16:rowId xmlns:a16="http://schemas.microsoft.com/office/drawing/2014/main" val="2427859168"/>
                  </a:ext>
                </a:extLst>
              </a:tr>
              <a:tr h="334696">
                <a:tc>
                  <a:txBody>
                    <a:bodyPr/>
                    <a:lstStyle/>
                    <a:p>
                      <a:pPr algn="l" fontAlgn="t">
                        <a:spcBef>
                          <a:spcPts val="0"/>
                        </a:spcBef>
                        <a:spcAft>
                          <a:spcPts val="0"/>
                        </a:spcAft>
                      </a:pPr>
                      <a:r>
                        <a:rPr lang="en-CA" sz="1600" b="1" u="none" strike="noStrike" kern="1200">
                          <a:solidFill>
                            <a:schemeClr val="dk1"/>
                          </a:solidFill>
                          <a:effectLst/>
                          <a:latin typeface="+mj-lt"/>
                        </a:rPr>
                        <a:t>Charlotte Galvani</a:t>
                      </a:r>
                      <a:endParaRPr lang="en-CA" sz="1600" b="1" u="none" strike="noStrike" kern="1200">
                        <a:solidFill>
                          <a:schemeClr val="dk1"/>
                        </a:solidFill>
                        <a:effectLst/>
                        <a:latin typeface="+mj-lt"/>
                        <a:ea typeface="+mn-ea"/>
                        <a:cs typeface="+mn-cs"/>
                      </a:endParaRPr>
                    </a:p>
                  </a:txBody>
                  <a:tcPr/>
                </a:tc>
                <a:tc>
                  <a:txBody>
                    <a:bodyPr/>
                    <a:lstStyle/>
                    <a:p>
                      <a:pPr algn="l" fontAlgn="t">
                        <a:spcBef>
                          <a:spcPts val="0"/>
                        </a:spcBef>
                        <a:spcAft>
                          <a:spcPts val="0"/>
                        </a:spcAft>
                      </a:pPr>
                      <a:r>
                        <a:rPr lang="en-CA" sz="1600" u="none" strike="noStrike" kern="1200">
                          <a:solidFill>
                            <a:schemeClr val="dk1"/>
                          </a:solidFill>
                          <a:effectLst/>
                          <a:latin typeface="+mj-lt"/>
                          <a:ea typeface="+mn-ea"/>
                          <a:cs typeface="+mn-cs"/>
                        </a:rPr>
                        <a:t>Commissioner, Campus Affairs</a:t>
                      </a:r>
                    </a:p>
                  </a:txBody>
                  <a:tcPr/>
                </a:tc>
                <a:tc>
                  <a:txBody>
                    <a:bodyPr/>
                    <a:lstStyle/>
                    <a:p>
                      <a:pPr algn="l" fontAlgn="t">
                        <a:spcBef>
                          <a:spcPts val="0"/>
                        </a:spcBef>
                        <a:spcAft>
                          <a:spcPts val="0"/>
                        </a:spcAft>
                      </a:pPr>
                      <a:r>
                        <a:rPr lang="en-US" sz="1600" u="none" strike="noStrike" kern="1200">
                          <a:solidFill>
                            <a:schemeClr val="dk1"/>
                          </a:solidFill>
                          <a:effectLst/>
                          <a:latin typeface="+mj-lt"/>
                          <a:ea typeface="+mn-ea"/>
                          <a:cs typeface="+mn-cs"/>
                        </a:rPr>
                        <a:t>AMS</a:t>
                      </a:r>
                    </a:p>
                  </a:txBody>
                  <a:tcPr/>
                </a:tc>
                <a:extLst>
                  <a:ext uri="{0D108BD9-81ED-4DB2-BD59-A6C34878D82A}">
                    <a16:rowId xmlns:a16="http://schemas.microsoft.com/office/drawing/2014/main" val="3397966942"/>
                  </a:ext>
                </a:extLst>
              </a:tr>
              <a:tr h="334696">
                <a:tc>
                  <a:txBody>
                    <a:bodyPr/>
                    <a:lstStyle/>
                    <a:p>
                      <a:pPr algn="l" fontAlgn="t">
                        <a:spcBef>
                          <a:spcPts val="0"/>
                        </a:spcBef>
                        <a:spcAft>
                          <a:spcPts val="0"/>
                        </a:spcAft>
                      </a:pPr>
                      <a:r>
                        <a:rPr lang="en-CA" sz="1600" b="1" u="none" strike="noStrike" kern="1200" err="1">
                          <a:solidFill>
                            <a:schemeClr val="dk1"/>
                          </a:solidFill>
                          <a:effectLst/>
                          <a:latin typeface="+mj-lt"/>
                        </a:rPr>
                        <a:t>Aryamaan</a:t>
                      </a:r>
                      <a:r>
                        <a:rPr lang="en-CA" sz="1600" b="1" u="none" strike="noStrike" kern="1200">
                          <a:solidFill>
                            <a:schemeClr val="dk1"/>
                          </a:solidFill>
                          <a:effectLst/>
                          <a:latin typeface="+mj-lt"/>
                        </a:rPr>
                        <a:t> Ghosal</a:t>
                      </a:r>
                      <a:endParaRPr lang="en-CA" sz="1600" b="1" u="none" strike="noStrike" kern="1200">
                        <a:solidFill>
                          <a:schemeClr val="dk1"/>
                        </a:solidFill>
                        <a:effectLst/>
                        <a:latin typeface="+mj-lt"/>
                        <a:ea typeface="+mn-ea"/>
                        <a:cs typeface="+mn-cs"/>
                      </a:endParaRPr>
                    </a:p>
                  </a:txBody>
                  <a:tcPr/>
                </a:tc>
                <a:tc>
                  <a:txBody>
                    <a:bodyPr/>
                    <a:lstStyle/>
                    <a:p>
                      <a:pPr algn="l" fontAlgn="t">
                        <a:spcBef>
                          <a:spcPts val="0"/>
                        </a:spcBef>
                        <a:spcAft>
                          <a:spcPts val="0"/>
                        </a:spcAft>
                      </a:pPr>
                      <a:r>
                        <a:rPr lang="en-CA" sz="1600" u="none" strike="noStrike">
                          <a:effectLst/>
                          <a:latin typeface="+mj-lt"/>
                        </a:rPr>
                        <a:t>Undergraduate Student</a:t>
                      </a:r>
                      <a:endParaRPr lang="en-CA" sz="1600" b="0" i="0" u="none" strike="noStrike">
                        <a:effectLst/>
                        <a:latin typeface="+mj-lt"/>
                      </a:endParaRPr>
                    </a:p>
                  </a:txBody>
                  <a:tcPr/>
                </a:tc>
                <a:tc>
                  <a:txBody>
                    <a:bodyPr/>
                    <a:lstStyle/>
                    <a:p>
                      <a:pPr algn="l" fontAlgn="t">
                        <a:spcBef>
                          <a:spcPts val="0"/>
                        </a:spcBef>
                        <a:spcAft>
                          <a:spcPts val="0"/>
                        </a:spcAft>
                      </a:pPr>
                      <a:r>
                        <a:rPr lang="en-US" sz="1600" u="none" strike="noStrike">
                          <a:effectLst/>
                          <a:latin typeface="+mj-lt"/>
                        </a:rPr>
                        <a:t>Stephen J.R. Smith School of Business</a:t>
                      </a:r>
                      <a:endParaRPr lang="en-US" sz="1600" b="0" i="0" u="none" strike="noStrike">
                        <a:effectLst/>
                        <a:latin typeface="+mj-lt"/>
                      </a:endParaRPr>
                    </a:p>
                  </a:txBody>
                  <a:tcPr/>
                </a:tc>
                <a:extLst>
                  <a:ext uri="{0D108BD9-81ED-4DB2-BD59-A6C34878D82A}">
                    <a16:rowId xmlns:a16="http://schemas.microsoft.com/office/drawing/2014/main" val="1995893291"/>
                  </a:ext>
                </a:extLst>
              </a:tr>
              <a:tr h="334696">
                <a:tc>
                  <a:txBody>
                    <a:bodyPr/>
                    <a:lstStyle/>
                    <a:p>
                      <a:pPr algn="l" fontAlgn="t">
                        <a:spcBef>
                          <a:spcPts val="0"/>
                        </a:spcBef>
                        <a:spcAft>
                          <a:spcPts val="0"/>
                        </a:spcAft>
                      </a:pPr>
                      <a:r>
                        <a:rPr lang="en-CA" sz="1600" b="1" u="none" strike="noStrike" kern="1200">
                          <a:solidFill>
                            <a:schemeClr val="dk1"/>
                          </a:solidFill>
                          <a:effectLst/>
                          <a:latin typeface="+mj-lt"/>
                        </a:rPr>
                        <a:t>Julie Hao</a:t>
                      </a:r>
                      <a:endParaRPr lang="en-CA" sz="1600" b="1" u="none" strike="noStrike" kern="1200">
                        <a:solidFill>
                          <a:schemeClr val="dk1"/>
                        </a:solidFill>
                        <a:effectLst/>
                        <a:latin typeface="+mj-lt"/>
                        <a:ea typeface="+mn-ea"/>
                        <a:cs typeface="+mn-cs"/>
                      </a:endParaRPr>
                    </a:p>
                  </a:txBody>
                  <a:tcPr/>
                </a:tc>
                <a:tc>
                  <a:txBody>
                    <a:bodyPr/>
                    <a:lstStyle/>
                    <a:p>
                      <a:pPr algn="l" fontAlgn="t">
                        <a:spcBef>
                          <a:spcPts val="0"/>
                        </a:spcBef>
                        <a:spcAft>
                          <a:spcPts val="0"/>
                        </a:spcAft>
                      </a:pPr>
                      <a:r>
                        <a:rPr lang="en-CA" sz="1600" u="none" strike="noStrike" kern="1200">
                          <a:solidFill>
                            <a:schemeClr val="dk1"/>
                          </a:solidFill>
                          <a:effectLst/>
                          <a:latin typeface="+mj-lt"/>
                        </a:rPr>
                        <a:t>Program Advisor, International &amp; Student Experience</a:t>
                      </a:r>
                      <a:endParaRPr lang="en-CA" sz="1600" u="none" strike="noStrike" kern="1200">
                        <a:solidFill>
                          <a:schemeClr val="dk1"/>
                        </a:solidFill>
                        <a:effectLst/>
                        <a:latin typeface="+mj-lt"/>
                        <a:ea typeface="+mn-ea"/>
                        <a:cs typeface="+mn-cs"/>
                      </a:endParaRPr>
                    </a:p>
                  </a:txBody>
                  <a:tcPr/>
                </a:tc>
                <a:tc>
                  <a:txBody>
                    <a:bodyPr/>
                    <a:lstStyle/>
                    <a:p>
                      <a:pPr algn="l" fontAlgn="t">
                        <a:spcBef>
                          <a:spcPts val="0"/>
                        </a:spcBef>
                        <a:spcAft>
                          <a:spcPts val="0"/>
                        </a:spcAft>
                      </a:pPr>
                      <a:r>
                        <a:rPr lang="en-CA" sz="1600" u="none" strike="noStrike" kern="1200">
                          <a:solidFill>
                            <a:schemeClr val="dk1"/>
                          </a:solidFill>
                          <a:effectLst/>
                          <a:latin typeface="+mj-lt"/>
                        </a:rPr>
                        <a:t>Faculty of Engineering &amp; Applied Science</a:t>
                      </a:r>
                      <a:endParaRPr lang="en-CA" sz="1600" u="none" strike="noStrike" kern="1200">
                        <a:solidFill>
                          <a:schemeClr val="dk1"/>
                        </a:solidFill>
                        <a:effectLst/>
                        <a:latin typeface="+mj-lt"/>
                        <a:ea typeface="+mn-ea"/>
                        <a:cs typeface="+mn-cs"/>
                      </a:endParaRPr>
                    </a:p>
                  </a:txBody>
                  <a:tcPr/>
                </a:tc>
                <a:extLst>
                  <a:ext uri="{0D108BD9-81ED-4DB2-BD59-A6C34878D82A}">
                    <a16:rowId xmlns:a16="http://schemas.microsoft.com/office/drawing/2014/main" val="128826635"/>
                  </a:ext>
                </a:extLst>
              </a:tr>
              <a:tr h="334696">
                <a:tc>
                  <a:txBody>
                    <a:bodyPr/>
                    <a:lstStyle/>
                    <a:p>
                      <a:pPr algn="l" fontAlgn="t">
                        <a:spcBef>
                          <a:spcPts val="0"/>
                        </a:spcBef>
                        <a:spcAft>
                          <a:spcPts val="0"/>
                        </a:spcAft>
                      </a:pPr>
                      <a:r>
                        <a:rPr lang="en-CA" sz="1600" b="1" u="none" strike="noStrike">
                          <a:effectLst/>
                          <a:latin typeface="+mj-lt"/>
                        </a:rPr>
                        <a:t>Arunima Khanna</a:t>
                      </a:r>
                      <a:endParaRPr lang="en-CA" sz="1600" b="1" i="0" u="none" strike="noStrike">
                        <a:effectLst/>
                        <a:latin typeface="+mj-lt"/>
                      </a:endParaRPr>
                    </a:p>
                  </a:txBody>
                  <a:tcPr/>
                </a:tc>
                <a:tc>
                  <a:txBody>
                    <a:bodyPr/>
                    <a:lstStyle/>
                    <a:p>
                      <a:pPr algn="l" fontAlgn="t">
                        <a:spcBef>
                          <a:spcPts val="0"/>
                        </a:spcBef>
                        <a:spcAft>
                          <a:spcPts val="0"/>
                        </a:spcAft>
                      </a:pPr>
                      <a:r>
                        <a:rPr lang="en-CA" sz="1600" u="none" strike="noStrike">
                          <a:effectLst/>
                          <a:latin typeface="+mj-lt"/>
                        </a:rPr>
                        <a:t>Psychologist and Cross-Cultural Advisor </a:t>
                      </a:r>
                      <a:endParaRPr lang="en-CA" sz="1600" b="0" i="0" u="none" strike="noStrike">
                        <a:effectLst/>
                        <a:latin typeface="+mj-lt"/>
                      </a:endParaRPr>
                    </a:p>
                  </a:txBody>
                  <a:tcPr/>
                </a:tc>
                <a:tc>
                  <a:txBody>
                    <a:bodyPr/>
                    <a:lstStyle/>
                    <a:p>
                      <a:pPr algn="l" fontAlgn="t">
                        <a:spcBef>
                          <a:spcPts val="0"/>
                        </a:spcBef>
                        <a:spcAft>
                          <a:spcPts val="0"/>
                        </a:spcAft>
                      </a:pPr>
                      <a:r>
                        <a:rPr lang="en-US" sz="1600" u="none" strike="noStrike">
                          <a:effectLst/>
                          <a:latin typeface="+mj-lt"/>
                        </a:rPr>
                        <a:t>Division of Student Affairs</a:t>
                      </a:r>
                      <a:endParaRPr lang="en-US" sz="1600" b="0" i="0" u="none" strike="noStrike">
                        <a:effectLst/>
                        <a:latin typeface="+mj-lt"/>
                      </a:endParaRPr>
                    </a:p>
                  </a:txBody>
                  <a:tcPr/>
                </a:tc>
                <a:extLst>
                  <a:ext uri="{0D108BD9-81ED-4DB2-BD59-A6C34878D82A}">
                    <a16:rowId xmlns:a16="http://schemas.microsoft.com/office/drawing/2014/main" val="3735240614"/>
                  </a:ext>
                </a:extLst>
              </a:tr>
              <a:tr h="334696">
                <a:tc>
                  <a:txBody>
                    <a:bodyPr/>
                    <a:lstStyle/>
                    <a:p>
                      <a:pPr algn="l" fontAlgn="t">
                        <a:spcBef>
                          <a:spcPts val="0"/>
                        </a:spcBef>
                        <a:spcAft>
                          <a:spcPts val="0"/>
                        </a:spcAft>
                      </a:pPr>
                      <a:r>
                        <a:rPr lang="en-CA" sz="1600" b="1" u="none" strike="noStrike" kern="1200">
                          <a:solidFill>
                            <a:schemeClr val="dk1"/>
                          </a:solidFill>
                          <a:effectLst/>
                          <a:latin typeface="+mj-lt"/>
                        </a:rPr>
                        <a:t>Yu Kong</a:t>
                      </a:r>
                      <a:endParaRPr lang="en-CA" sz="1600" b="1" u="none" strike="noStrike" kern="1200">
                        <a:solidFill>
                          <a:schemeClr val="dk1"/>
                        </a:solidFill>
                        <a:effectLst/>
                        <a:latin typeface="+mj-lt"/>
                        <a:ea typeface="+mn-ea"/>
                        <a:cs typeface="+mn-cs"/>
                      </a:endParaRPr>
                    </a:p>
                  </a:txBody>
                  <a:tcPr/>
                </a:tc>
                <a:tc>
                  <a:txBody>
                    <a:bodyPr/>
                    <a:lstStyle/>
                    <a:p>
                      <a:pPr algn="l" fontAlgn="t">
                        <a:spcBef>
                          <a:spcPts val="0"/>
                        </a:spcBef>
                        <a:spcAft>
                          <a:spcPts val="0"/>
                        </a:spcAft>
                      </a:pPr>
                      <a:r>
                        <a:rPr lang="en-CA" sz="1600" u="none" strike="noStrike" kern="1200">
                          <a:solidFill>
                            <a:schemeClr val="dk1"/>
                          </a:solidFill>
                          <a:effectLst/>
                          <a:latin typeface="+mj-lt"/>
                          <a:ea typeface="+mn-ea"/>
                          <a:cs typeface="+mn-cs"/>
                        </a:rPr>
                        <a:t>Deputy, International Affairs</a:t>
                      </a:r>
                    </a:p>
                  </a:txBody>
                  <a:tcPr/>
                </a:tc>
                <a:tc>
                  <a:txBody>
                    <a:bodyPr/>
                    <a:lstStyle/>
                    <a:p>
                      <a:pPr algn="l" fontAlgn="t">
                        <a:spcBef>
                          <a:spcPts val="0"/>
                        </a:spcBef>
                        <a:spcAft>
                          <a:spcPts val="0"/>
                        </a:spcAft>
                      </a:pPr>
                      <a:r>
                        <a:rPr lang="en-US" sz="1600" u="none" strike="noStrike" kern="1200">
                          <a:solidFill>
                            <a:schemeClr val="dk1"/>
                          </a:solidFill>
                          <a:effectLst/>
                          <a:latin typeface="+mj-lt"/>
                          <a:ea typeface="+mn-ea"/>
                          <a:cs typeface="+mn-cs"/>
                        </a:rPr>
                        <a:t>AMS</a:t>
                      </a:r>
                    </a:p>
                  </a:txBody>
                  <a:tcPr/>
                </a:tc>
                <a:extLst>
                  <a:ext uri="{0D108BD9-81ED-4DB2-BD59-A6C34878D82A}">
                    <a16:rowId xmlns:a16="http://schemas.microsoft.com/office/drawing/2014/main" val="1894049244"/>
                  </a:ext>
                </a:extLst>
              </a:tr>
              <a:tr h="334696">
                <a:tc>
                  <a:txBody>
                    <a:bodyPr/>
                    <a:lstStyle/>
                    <a:p>
                      <a:pPr algn="l" fontAlgn="t">
                        <a:spcBef>
                          <a:spcPts val="0"/>
                        </a:spcBef>
                        <a:spcAft>
                          <a:spcPts val="0"/>
                        </a:spcAft>
                      </a:pPr>
                      <a:r>
                        <a:rPr lang="en-CA" sz="1600" b="1" u="none" strike="noStrike" kern="1200">
                          <a:solidFill>
                            <a:schemeClr val="dk1"/>
                          </a:solidFill>
                          <a:effectLst/>
                          <a:latin typeface="+mj-lt"/>
                          <a:ea typeface="+mn-ea"/>
                          <a:cs typeface="+mn-cs"/>
                        </a:rPr>
                        <a:t>Susan</a:t>
                      </a:r>
                      <a:r>
                        <a:rPr lang="en-CA" sz="1600" b="1" u="none" strike="noStrike" kern="1200" baseline="0">
                          <a:solidFill>
                            <a:schemeClr val="dk1"/>
                          </a:solidFill>
                          <a:effectLst/>
                          <a:latin typeface="+mj-lt"/>
                          <a:ea typeface="+mn-ea"/>
                          <a:cs typeface="+mn-cs"/>
                        </a:rPr>
                        <a:t> </a:t>
                      </a:r>
                      <a:r>
                        <a:rPr lang="en-CA" sz="1600" b="1" u="none" strike="noStrike" kern="1200" baseline="0" err="1">
                          <a:solidFill>
                            <a:schemeClr val="dk1"/>
                          </a:solidFill>
                          <a:effectLst/>
                          <a:latin typeface="+mj-lt"/>
                          <a:ea typeface="+mn-ea"/>
                          <a:cs typeface="+mn-cs"/>
                        </a:rPr>
                        <a:t>Korba</a:t>
                      </a:r>
                      <a:endParaRPr lang="en-CA" sz="1600" b="1" u="none" strike="noStrike" kern="1200">
                        <a:solidFill>
                          <a:schemeClr val="dk1"/>
                        </a:solidFill>
                        <a:effectLst/>
                        <a:latin typeface="+mj-lt"/>
                        <a:ea typeface="+mn-ea"/>
                        <a:cs typeface="+mn-cs"/>
                      </a:endParaRPr>
                    </a:p>
                  </a:txBody>
                  <a:tcPr/>
                </a:tc>
                <a:tc>
                  <a:txBody>
                    <a:bodyPr/>
                    <a:lstStyle/>
                    <a:p>
                      <a:pPr algn="l" fontAlgn="t">
                        <a:spcBef>
                          <a:spcPts val="0"/>
                        </a:spcBef>
                        <a:spcAft>
                          <a:spcPts val="0"/>
                        </a:spcAft>
                      </a:pPr>
                      <a:r>
                        <a:rPr lang="en-CA" sz="1600" u="none" strike="noStrike" kern="1200">
                          <a:solidFill>
                            <a:schemeClr val="dk1"/>
                          </a:solidFill>
                          <a:effectLst/>
                          <a:latin typeface="+mj-lt"/>
                          <a:ea typeface="+mn-ea"/>
                          <a:cs typeface="+mn-cs"/>
                        </a:rPr>
                        <a:t>Director, Student Academic Success Services</a:t>
                      </a:r>
                    </a:p>
                  </a:txBody>
                  <a:tcPr/>
                </a:tc>
                <a:tc>
                  <a:txBody>
                    <a:bodyPr/>
                    <a:lstStyle/>
                    <a:p>
                      <a:pPr algn="l" fontAlgn="t">
                        <a:spcBef>
                          <a:spcPts val="0"/>
                        </a:spcBef>
                        <a:spcAft>
                          <a:spcPts val="0"/>
                        </a:spcAft>
                      </a:pPr>
                      <a:r>
                        <a:rPr lang="en-US" sz="1600" u="none" strike="noStrike" kern="1200">
                          <a:solidFill>
                            <a:schemeClr val="dk1"/>
                          </a:solidFill>
                          <a:effectLst/>
                          <a:latin typeface="+mj-lt"/>
                          <a:ea typeface="+mn-ea"/>
                          <a:cs typeface="+mn-cs"/>
                        </a:rPr>
                        <a:t>Division of Student Affairs</a:t>
                      </a:r>
                    </a:p>
                  </a:txBody>
                  <a:tcPr/>
                </a:tc>
                <a:extLst>
                  <a:ext uri="{0D108BD9-81ED-4DB2-BD59-A6C34878D82A}">
                    <a16:rowId xmlns:a16="http://schemas.microsoft.com/office/drawing/2014/main" val="581961858"/>
                  </a:ext>
                </a:extLst>
              </a:tr>
              <a:tr h="334696">
                <a:tc>
                  <a:txBody>
                    <a:bodyPr/>
                    <a:lstStyle/>
                    <a:p>
                      <a:pPr algn="l" fontAlgn="t">
                        <a:spcBef>
                          <a:spcPts val="0"/>
                        </a:spcBef>
                        <a:spcAft>
                          <a:spcPts val="0"/>
                        </a:spcAft>
                      </a:pPr>
                      <a:r>
                        <a:rPr lang="en-CA" sz="1600" b="1" u="none" strike="noStrike" kern="1200">
                          <a:solidFill>
                            <a:schemeClr val="dk1"/>
                          </a:solidFill>
                          <a:effectLst/>
                          <a:latin typeface="+mj-lt"/>
                        </a:rPr>
                        <a:t>Rohit Shukla</a:t>
                      </a:r>
                      <a:endParaRPr lang="en-CA" sz="1600" b="1" u="none" strike="noStrike" kern="1200">
                        <a:solidFill>
                          <a:schemeClr val="dk1"/>
                        </a:solidFill>
                        <a:effectLst/>
                        <a:latin typeface="+mj-lt"/>
                        <a:ea typeface="+mn-ea"/>
                        <a:cs typeface="+mn-cs"/>
                      </a:endParaRPr>
                    </a:p>
                  </a:txBody>
                  <a:tcPr/>
                </a:tc>
                <a:tc>
                  <a:txBody>
                    <a:bodyPr/>
                    <a:lstStyle/>
                    <a:p>
                      <a:pPr algn="l" fontAlgn="t">
                        <a:spcBef>
                          <a:spcPts val="0"/>
                        </a:spcBef>
                        <a:spcAft>
                          <a:spcPts val="0"/>
                        </a:spcAft>
                      </a:pPr>
                      <a:r>
                        <a:rPr lang="en-CA" sz="1600" u="none" strike="noStrike" kern="1200">
                          <a:solidFill>
                            <a:schemeClr val="dk1"/>
                          </a:solidFill>
                          <a:effectLst/>
                          <a:latin typeface="+mj-lt"/>
                          <a:ea typeface="+mn-ea"/>
                          <a:cs typeface="+mn-cs"/>
                        </a:rPr>
                        <a:t>Commissioner, International</a:t>
                      </a:r>
                    </a:p>
                  </a:txBody>
                  <a:tcPr/>
                </a:tc>
                <a:tc>
                  <a:txBody>
                    <a:bodyPr/>
                    <a:lstStyle/>
                    <a:p>
                      <a:pPr algn="l" fontAlgn="t">
                        <a:spcBef>
                          <a:spcPts val="0"/>
                        </a:spcBef>
                        <a:spcAft>
                          <a:spcPts val="0"/>
                        </a:spcAft>
                      </a:pPr>
                      <a:r>
                        <a:rPr lang="en-US" sz="1600" u="none" strike="noStrike" kern="1200">
                          <a:solidFill>
                            <a:schemeClr val="dk1"/>
                          </a:solidFill>
                          <a:effectLst/>
                          <a:latin typeface="+mj-lt"/>
                          <a:ea typeface="+mn-ea"/>
                          <a:cs typeface="+mn-cs"/>
                        </a:rPr>
                        <a:t>SGPS</a:t>
                      </a:r>
                    </a:p>
                  </a:txBody>
                  <a:tcPr/>
                </a:tc>
                <a:extLst>
                  <a:ext uri="{0D108BD9-81ED-4DB2-BD59-A6C34878D82A}">
                    <a16:rowId xmlns:a16="http://schemas.microsoft.com/office/drawing/2014/main" val="1023611453"/>
                  </a:ext>
                </a:extLst>
              </a:tr>
              <a:tr h="334696">
                <a:tc>
                  <a:txBody>
                    <a:bodyPr/>
                    <a:lstStyle/>
                    <a:p>
                      <a:pPr algn="l" fontAlgn="t">
                        <a:spcBef>
                          <a:spcPts val="0"/>
                        </a:spcBef>
                        <a:spcAft>
                          <a:spcPts val="0"/>
                        </a:spcAft>
                      </a:pPr>
                      <a:r>
                        <a:rPr lang="en-CA" sz="1600" b="1" u="none" strike="noStrike" kern="1200">
                          <a:solidFill>
                            <a:schemeClr val="dk1"/>
                          </a:solidFill>
                          <a:effectLst/>
                          <a:latin typeface="+mj-lt"/>
                          <a:ea typeface="+mn-ea"/>
                          <a:cs typeface="+mn-cs"/>
                        </a:rPr>
                        <a:t>Colette Steer</a:t>
                      </a:r>
                    </a:p>
                  </a:txBody>
                  <a:tcPr/>
                </a:tc>
                <a:tc>
                  <a:txBody>
                    <a:bodyPr/>
                    <a:lstStyle/>
                    <a:p>
                      <a:pPr algn="l" fontAlgn="t">
                        <a:spcBef>
                          <a:spcPts val="0"/>
                        </a:spcBef>
                        <a:spcAft>
                          <a:spcPts val="0"/>
                        </a:spcAft>
                      </a:pPr>
                      <a:r>
                        <a:rPr lang="en-CA" sz="1600" u="none" strike="noStrike" kern="1200">
                          <a:solidFill>
                            <a:schemeClr val="dk1"/>
                          </a:solidFill>
                          <a:effectLst/>
                          <a:latin typeface="+mj-lt"/>
                          <a:ea typeface="+mn-ea"/>
                          <a:cs typeface="+mn-cs"/>
                        </a:rPr>
                        <a:t>Manager, Recruitment and Events </a:t>
                      </a:r>
                    </a:p>
                  </a:txBody>
                  <a:tcPr/>
                </a:tc>
                <a:tc>
                  <a:txBody>
                    <a:bodyPr/>
                    <a:lstStyle/>
                    <a:p>
                      <a:pPr algn="l" fontAlgn="t">
                        <a:spcBef>
                          <a:spcPts val="0"/>
                        </a:spcBef>
                        <a:spcAft>
                          <a:spcPts val="0"/>
                        </a:spcAft>
                      </a:pPr>
                      <a:r>
                        <a:rPr lang="en-US" sz="1600" u="none" strike="noStrike" kern="1200">
                          <a:solidFill>
                            <a:schemeClr val="dk1"/>
                          </a:solidFill>
                          <a:effectLst/>
                          <a:latin typeface="+mj-lt"/>
                          <a:ea typeface="+mn-ea"/>
                          <a:cs typeface="+mn-cs"/>
                        </a:rPr>
                        <a:t>School of Graduate Studies</a:t>
                      </a:r>
                    </a:p>
                  </a:txBody>
                  <a:tcPr/>
                </a:tc>
                <a:extLst>
                  <a:ext uri="{0D108BD9-81ED-4DB2-BD59-A6C34878D82A}">
                    <a16:rowId xmlns:a16="http://schemas.microsoft.com/office/drawing/2014/main" val="4071530316"/>
                  </a:ext>
                </a:extLst>
              </a:tr>
            </a:tbl>
          </a:graphicData>
        </a:graphic>
      </p:graphicFrame>
      <p:pic>
        <p:nvPicPr>
          <p:cNvPr id="7" name="Picture 6" descr="Icon&#10;&#10;Description automatically generated">
            <a:extLst>
              <a:ext uri="{FF2B5EF4-FFF2-40B4-BE49-F238E27FC236}">
                <a16:creationId xmlns:a16="http://schemas.microsoft.com/office/drawing/2014/main" id="{C87C0042-DD54-42CB-B5DD-D69768BFBF34}"/>
              </a:ext>
            </a:extLst>
          </p:cNvPr>
          <p:cNvPicPr>
            <a:picLocks noChangeAspect="1"/>
          </p:cNvPicPr>
          <p:nvPr/>
        </p:nvPicPr>
        <p:blipFill>
          <a:blip r:embed="rId3"/>
          <a:stretch>
            <a:fillRect/>
          </a:stretch>
        </p:blipFill>
        <p:spPr>
          <a:xfrm>
            <a:off x="11260013" y="131459"/>
            <a:ext cx="479039" cy="478077"/>
          </a:xfrm>
          <a:prstGeom prst="rect">
            <a:avLst/>
          </a:prstGeom>
        </p:spPr>
      </p:pic>
      <p:sp>
        <p:nvSpPr>
          <p:cNvPr id="9" name="Content Placeholder 4">
            <a:extLst>
              <a:ext uri="{FF2B5EF4-FFF2-40B4-BE49-F238E27FC236}">
                <a16:creationId xmlns:a16="http://schemas.microsoft.com/office/drawing/2014/main" id="{97D44F3A-E04A-4621-927E-6CDE086D732B}"/>
              </a:ext>
            </a:extLst>
          </p:cNvPr>
          <p:cNvSpPr>
            <a:spLocks noGrp="1"/>
          </p:cNvSpPr>
          <p:nvPr>
            <p:ph idx="1"/>
          </p:nvPr>
        </p:nvSpPr>
        <p:spPr>
          <a:xfrm>
            <a:off x="481936" y="6097327"/>
            <a:ext cx="10945216" cy="615271"/>
          </a:xfrm>
        </p:spPr>
        <p:txBody>
          <a:bodyPr>
            <a:noAutofit/>
          </a:bodyPr>
          <a:lstStyle/>
          <a:p>
            <a:pPr marL="0" indent="0">
              <a:buNone/>
            </a:pPr>
            <a:r>
              <a:rPr lang="en-CA" sz="1600">
                <a:solidFill>
                  <a:srgbClr val="0070C0"/>
                </a:solidFill>
                <a:latin typeface="+mj-lt"/>
              </a:rPr>
              <a:t>Co-Chairs:	</a:t>
            </a:r>
            <a:r>
              <a:rPr lang="en-CA" sz="1600">
                <a:solidFill>
                  <a:schemeClr val="tx1">
                    <a:lumMod val="50000"/>
                    <a:lumOff val="50000"/>
                  </a:schemeClr>
                </a:solidFill>
                <a:latin typeface="+mj-lt"/>
              </a:rPr>
              <a:t>Tom Collier – Coordinator, International Projects and Events, Office of the Vice-Provost, International</a:t>
            </a:r>
            <a:br>
              <a:rPr lang="en-CA" sz="1600">
                <a:solidFill>
                  <a:schemeClr val="tx1">
                    <a:lumMod val="50000"/>
                    <a:lumOff val="50000"/>
                  </a:schemeClr>
                </a:solidFill>
                <a:latin typeface="+mj-lt"/>
              </a:rPr>
            </a:br>
            <a:r>
              <a:rPr lang="en-CA" sz="1600">
                <a:solidFill>
                  <a:schemeClr val="tx1">
                    <a:lumMod val="50000"/>
                    <a:lumOff val="50000"/>
                  </a:schemeClr>
                </a:solidFill>
                <a:latin typeface="+mj-lt"/>
              </a:rPr>
              <a:t>	Dr. Sandra den Otter – Vice-Provost, International</a:t>
            </a:r>
            <a:endParaRPr lang="en-CA" sz="1600" b="1">
              <a:solidFill>
                <a:schemeClr val="tx1">
                  <a:lumMod val="50000"/>
                  <a:lumOff val="50000"/>
                </a:schemeClr>
              </a:solidFill>
              <a:latin typeface="+mj-lt"/>
            </a:endParaRPr>
          </a:p>
        </p:txBody>
      </p:sp>
    </p:spTree>
    <p:extLst>
      <p:ext uri="{BB962C8B-B14F-4D97-AF65-F5344CB8AC3E}">
        <p14:creationId xmlns:p14="http://schemas.microsoft.com/office/powerpoint/2010/main" val="2149637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International Students &amp; Strategic Planning</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5" name="Content Placeholder 4">
            <a:extLst>
              <a:ext uri="{FF2B5EF4-FFF2-40B4-BE49-F238E27FC236}">
                <a16:creationId xmlns:a16="http://schemas.microsoft.com/office/drawing/2014/main" id="{F03E5B9E-6C07-4ECE-9FDF-6EE5E0907ECB}"/>
              </a:ext>
            </a:extLst>
          </p:cNvPr>
          <p:cNvSpPr>
            <a:spLocks noGrp="1"/>
          </p:cNvSpPr>
          <p:nvPr>
            <p:ph idx="1"/>
          </p:nvPr>
        </p:nvSpPr>
        <p:spPr>
          <a:xfrm>
            <a:off x="623392" y="2071258"/>
            <a:ext cx="10945216" cy="3389879"/>
          </a:xfrm>
        </p:spPr>
        <p:txBody>
          <a:bodyPr>
            <a:noAutofit/>
          </a:bodyPr>
          <a:lstStyle/>
          <a:p>
            <a:r>
              <a:rPr lang="en-CA" sz="2400">
                <a:latin typeface="+mj-lt"/>
                <a:ea typeface="Calibri" panose="020F0502020204030204" pitchFamily="34" charset="0"/>
                <a:cs typeface="Times New Roman" panose="02020603050405020304" pitchFamily="18" charset="0"/>
              </a:rPr>
              <a:t>The previous Queen’s University Comprehensive International Plan referred specifically to international students only in terms of recruitment. </a:t>
            </a:r>
          </a:p>
          <a:p>
            <a:endParaRPr lang="en-CA" sz="2400">
              <a:latin typeface="+mj-lt"/>
              <a:ea typeface="Calibri" panose="020F0502020204030204" pitchFamily="34" charset="0"/>
              <a:cs typeface="Times New Roman" panose="02020603050405020304" pitchFamily="18" charset="0"/>
            </a:endParaRPr>
          </a:p>
          <a:p>
            <a:r>
              <a:rPr lang="en-CA" sz="2400">
                <a:latin typeface="+mj-lt"/>
                <a:ea typeface="Calibri" panose="020F0502020204030204" pitchFamily="34" charset="0"/>
                <a:cs typeface="Times New Roman" panose="02020603050405020304" pitchFamily="18" charset="0"/>
              </a:rPr>
              <a:t>As a campus community, we need to foster a pluralistic community, in which services are designed to be accessible to all while meeting specific student needs.</a:t>
            </a:r>
          </a:p>
          <a:p>
            <a:endParaRPr lang="en-CA" sz="2400">
              <a:latin typeface="+mj-lt"/>
              <a:ea typeface="Calibri" panose="020F0502020204030204" pitchFamily="34" charset="0"/>
              <a:cs typeface="Times New Roman" panose="02020603050405020304" pitchFamily="18" charset="0"/>
            </a:endParaRPr>
          </a:p>
          <a:p>
            <a:r>
              <a:rPr lang="en-CA" sz="2400">
                <a:latin typeface="+mj-lt"/>
                <a:ea typeface="Calibri" panose="020F0502020204030204" pitchFamily="34" charset="0"/>
                <a:cs typeface="Times New Roman" panose="02020603050405020304" pitchFamily="18" charset="0"/>
              </a:rPr>
              <a:t>This is connected to our university’s commitment to the SDGs and the Declaration to Address Systemic Racism. </a:t>
            </a:r>
          </a:p>
        </p:txBody>
      </p:sp>
    </p:spTree>
    <p:extLst>
      <p:ext uri="{BB962C8B-B14F-4D97-AF65-F5344CB8AC3E}">
        <p14:creationId xmlns:p14="http://schemas.microsoft.com/office/powerpoint/2010/main" val="2061854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Who is an International Student?</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5" name="Content Placeholder 4">
            <a:extLst>
              <a:ext uri="{FF2B5EF4-FFF2-40B4-BE49-F238E27FC236}">
                <a16:creationId xmlns:a16="http://schemas.microsoft.com/office/drawing/2014/main" id="{F03E5B9E-6C07-4ECE-9FDF-6EE5E0907ECB}"/>
              </a:ext>
            </a:extLst>
          </p:cNvPr>
          <p:cNvSpPr>
            <a:spLocks noGrp="1"/>
          </p:cNvSpPr>
          <p:nvPr>
            <p:ph idx="1"/>
          </p:nvPr>
        </p:nvSpPr>
        <p:spPr>
          <a:xfrm>
            <a:off x="623392" y="2004290"/>
            <a:ext cx="10945216" cy="4356673"/>
          </a:xfrm>
        </p:spPr>
        <p:txBody>
          <a:bodyPr>
            <a:noAutofit/>
          </a:bodyPr>
          <a:lstStyle/>
          <a:p>
            <a:r>
              <a:rPr lang="en-CA" sz="2400">
                <a:effectLst/>
                <a:latin typeface="+mj-lt"/>
                <a:ea typeface="Calibri" panose="020F0502020204030204" pitchFamily="34" charset="0"/>
                <a:cs typeface="Times New Roman" panose="02020603050405020304" pitchFamily="18" charset="0"/>
              </a:rPr>
              <a:t>We </a:t>
            </a:r>
            <a:r>
              <a:rPr lang="en-CA" sz="2400">
                <a:latin typeface="+mj-lt"/>
                <a:ea typeface="Calibri" panose="020F0502020204030204" pitchFamily="34" charset="0"/>
                <a:cs typeface="Times New Roman" panose="02020603050405020304" pitchFamily="18" charset="0"/>
              </a:rPr>
              <a:t>cannot </a:t>
            </a:r>
            <a:r>
              <a:rPr lang="en-CA" sz="2400">
                <a:effectLst/>
                <a:latin typeface="+mj-lt"/>
                <a:ea typeface="Calibri" panose="020F0502020204030204" pitchFamily="34" charset="0"/>
                <a:cs typeface="Times New Roman" panose="02020603050405020304" pitchFamily="18" charset="0"/>
              </a:rPr>
              <a:t>disconnect the particular experiences a visa student will have from their identity as an international student (i.e. immigration, settlement, financial, etc.).</a:t>
            </a:r>
          </a:p>
          <a:p>
            <a:endParaRPr lang="en-CA" sz="2400">
              <a:effectLst/>
              <a:latin typeface="+mj-lt"/>
              <a:ea typeface="Calibri" panose="020F0502020204030204" pitchFamily="34" charset="0"/>
              <a:cs typeface="Times New Roman" panose="02020603050405020304" pitchFamily="18" charset="0"/>
            </a:endParaRPr>
          </a:p>
          <a:p>
            <a:r>
              <a:rPr lang="en-CA" sz="2400">
                <a:latin typeface="+mj-lt"/>
                <a:ea typeface="Calibri" panose="020F0502020204030204" pitchFamily="34" charset="0"/>
                <a:cs typeface="Times New Roman" panose="02020603050405020304" pitchFamily="18" charset="0"/>
              </a:rPr>
              <a:t>But there are a wide variety of identities within the term “</a:t>
            </a:r>
            <a:r>
              <a:rPr lang="en-CA" sz="2400">
                <a:solidFill>
                  <a:srgbClr val="0070C0"/>
                </a:solidFill>
                <a:latin typeface="+mj-lt"/>
                <a:ea typeface="Calibri" panose="020F0502020204030204" pitchFamily="34" charset="0"/>
                <a:cs typeface="Times New Roman" panose="02020603050405020304" pitchFamily="18" charset="0"/>
              </a:rPr>
              <a:t>international student</a:t>
            </a:r>
            <a:r>
              <a:rPr lang="en-CA" sz="2400">
                <a:latin typeface="+mj-lt"/>
                <a:ea typeface="Calibri" panose="020F0502020204030204" pitchFamily="34" charset="0"/>
                <a:cs typeface="Times New Roman" panose="02020603050405020304" pitchFamily="18" charset="0"/>
              </a:rPr>
              <a:t>,” as well as a wide range of feelings about the term itself.</a:t>
            </a:r>
          </a:p>
          <a:p>
            <a:pPr marL="457200" lvl="1" indent="0">
              <a:buNone/>
            </a:pPr>
            <a:r>
              <a:rPr lang="en-CA" sz="2000" i="1">
                <a:latin typeface="+mj-lt"/>
                <a:ea typeface="Calibri" panose="020F0502020204030204" pitchFamily="34" charset="0"/>
                <a:cs typeface="Times New Roman" panose="02020603050405020304" pitchFamily="18" charset="0"/>
              </a:rPr>
              <a:t>	</a:t>
            </a:r>
            <a:r>
              <a:rPr lang="en-CA" sz="1900" i="1">
                <a:latin typeface="+mj-lt"/>
                <a:ea typeface="Calibri" panose="020F0502020204030204" pitchFamily="34" charset="0"/>
                <a:cs typeface="Times New Roman" panose="02020603050405020304" pitchFamily="18" charset="0"/>
              </a:rPr>
              <a:t>How does the university interact with these identities and this term?</a:t>
            </a:r>
          </a:p>
          <a:p>
            <a:pPr marL="457200" lvl="1" indent="0">
              <a:buNone/>
            </a:pPr>
            <a:r>
              <a:rPr lang="en-CA" sz="1900" i="1">
                <a:latin typeface="+mj-lt"/>
                <a:ea typeface="Calibri" panose="020F0502020204030204" pitchFamily="34" charset="0"/>
                <a:cs typeface="Times New Roman" panose="02020603050405020304" pitchFamily="18" charset="0"/>
              </a:rPr>
              <a:t>	How can we ensure that the term itself is not weighed down by negative/derogatory connotations?</a:t>
            </a:r>
          </a:p>
          <a:p>
            <a:endParaRPr lang="en-CA" sz="2400">
              <a:latin typeface="+mj-lt"/>
              <a:ea typeface="Calibri" panose="020F0502020204030204" pitchFamily="34" charset="0"/>
              <a:cs typeface="Times New Roman" panose="02020603050405020304" pitchFamily="18" charset="0"/>
            </a:endParaRPr>
          </a:p>
          <a:p>
            <a:r>
              <a:rPr lang="en-CA" sz="2400">
                <a:latin typeface="+mj-lt"/>
                <a:ea typeface="Calibri" panose="020F0502020204030204" pitchFamily="34" charset="0"/>
                <a:cs typeface="Times New Roman" panose="02020603050405020304" pitchFamily="18" charset="0"/>
              </a:rPr>
              <a:t>Services that are responsive to unique individual needs and circumstances ultimately ensures that they are accessible to </a:t>
            </a:r>
            <a:r>
              <a:rPr lang="en-CA" sz="2400" i="1">
                <a:solidFill>
                  <a:srgbClr val="C00000"/>
                </a:solidFill>
                <a:latin typeface="+mj-lt"/>
                <a:ea typeface="Calibri" panose="020F0502020204030204" pitchFamily="34" charset="0"/>
                <a:cs typeface="Times New Roman" panose="02020603050405020304" pitchFamily="18" charset="0"/>
              </a:rPr>
              <a:t>everyone</a:t>
            </a:r>
            <a:r>
              <a:rPr lang="en-CA" sz="2400">
                <a:latin typeface="+mj-lt"/>
                <a:ea typeface="Calibri" panose="020F0502020204030204" pitchFamily="34" charset="0"/>
                <a:cs typeface="Times New Roman" panose="02020603050405020304" pitchFamily="18" charset="0"/>
              </a:rPr>
              <a:t>.</a:t>
            </a:r>
          </a:p>
        </p:txBody>
      </p:sp>
      <p:pic>
        <p:nvPicPr>
          <p:cNvPr id="6" name="Graphic 5" descr="Badge Question Mark outline">
            <a:extLst>
              <a:ext uri="{FF2B5EF4-FFF2-40B4-BE49-F238E27FC236}">
                <a16:creationId xmlns:a16="http://schemas.microsoft.com/office/drawing/2014/main" id="{6571B38E-A62E-4807-87C6-EDB23B4C79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3966" y="4289851"/>
            <a:ext cx="336217" cy="336217"/>
          </a:xfrm>
          <a:prstGeom prst="rect">
            <a:avLst/>
          </a:prstGeom>
        </p:spPr>
      </p:pic>
      <p:pic>
        <p:nvPicPr>
          <p:cNvPr id="8" name="Graphic 7" descr="Badge Question Mark outline">
            <a:extLst>
              <a:ext uri="{FF2B5EF4-FFF2-40B4-BE49-F238E27FC236}">
                <a16:creationId xmlns:a16="http://schemas.microsoft.com/office/drawing/2014/main" id="{CBDBC885-E846-453E-9280-704A53556C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3965" y="3953634"/>
            <a:ext cx="336217" cy="336217"/>
          </a:xfrm>
          <a:prstGeom prst="rect">
            <a:avLst/>
          </a:prstGeom>
        </p:spPr>
      </p:pic>
    </p:spTree>
    <p:extLst>
      <p:ext uri="{BB962C8B-B14F-4D97-AF65-F5344CB8AC3E}">
        <p14:creationId xmlns:p14="http://schemas.microsoft.com/office/powerpoint/2010/main" val="337349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EEE8F0-6AD1-4CC2-8BF4-25A5382D32B8}"/>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BD3428B1-7451-4FCC-8452-3C355E7E4DAA}"/>
              </a:ext>
            </a:extLst>
          </p:cNvPr>
          <p:cNvSpPr>
            <a:spLocks noGrp="1"/>
          </p:cNvSpPr>
          <p:nvPr>
            <p:ph type="title"/>
          </p:nvPr>
        </p:nvSpPr>
        <p:spPr>
          <a:xfrm>
            <a:off x="428091" y="376319"/>
            <a:ext cx="10015706" cy="716980"/>
          </a:xfrm>
        </p:spPr>
        <p:txBody>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Contents</a:t>
            </a:r>
            <a:endPar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Icon&#10;&#10;Description automatically generated">
            <a:extLst>
              <a:ext uri="{FF2B5EF4-FFF2-40B4-BE49-F238E27FC236}">
                <a16:creationId xmlns:a16="http://schemas.microsoft.com/office/drawing/2014/main" id="{E690BA64-0BBA-472D-8CA0-FBC2679B46D0}"/>
              </a:ext>
            </a:extLst>
          </p:cNvPr>
          <p:cNvPicPr>
            <a:picLocks noChangeAspect="1"/>
          </p:cNvPicPr>
          <p:nvPr/>
        </p:nvPicPr>
        <p:blipFill>
          <a:blip r:embed="rId3"/>
          <a:stretch>
            <a:fillRect/>
          </a:stretch>
        </p:blipFill>
        <p:spPr>
          <a:xfrm>
            <a:off x="11284870" y="376319"/>
            <a:ext cx="479039" cy="478077"/>
          </a:xfrm>
          <a:prstGeom prst="rect">
            <a:avLst/>
          </a:prstGeom>
        </p:spPr>
      </p:pic>
      <p:sp>
        <p:nvSpPr>
          <p:cNvPr id="9" name="TextBox 8">
            <a:extLst>
              <a:ext uri="{FF2B5EF4-FFF2-40B4-BE49-F238E27FC236}">
                <a16:creationId xmlns:a16="http://schemas.microsoft.com/office/drawing/2014/main" id="{2949AB26-CDA5-4C35-B0FD-E55521864705}"/>
              </a:ext>
            </a:extLst>
          </p:cNvPr>
          <p:cNvSpPr txBox="1"/>
          <p:nvPr/>
        </p:nvSpPr>
        <p:spPr>
          <a:xfrm>
            <a:off x="900831" y="1735948"/>
            <a:ext cx="10384039" cy="4247317"/>
          </a:xfrm>
          <a:prstGeom prst="rect">
            <a:avLst/>
          </a:prstGeom>
          <a:noFill/>
        </p:spPr>
        <p:txBody>
          <a:bodyPr wrap="square">
            <a:spAutoFit/>
          </a:bodyPr>
          <a:lstStyle/>
          <a:p>
            <a:pPr fontAlgn="base"/>
            <a:r>
              <a:rPr lang="en-US">
                <a:solidFill>
                  <a:srgbClr val="000000"/>
                </a:solidFill>
                <a:latin typeface="Open Sans" panose="020B0606030504020204" pitchFamily="34" charset="0"/>
                <a:ea typeface="Open Sans" panose="020B0606030504020204" pitchFamily="34" charset="0"/>
                <a:cs typeface="Open Sans" panose="020B0606030504020204" pitchFamily="34" charset="0"/>
                <a:hlinkClick r:id="rId4" action="ppaction://hlinksldjump"/>
              </a:rPr>
              <a:t>Policy and Administrative Structures Working Group</a:t>
            </a:r>
            <a:r>
              <a:rPr lang="en-US" b="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b="0">
                <a:solidFill>
                  <a:schemeClr val="tx1">
                    <a:lumMod val="50000"/>
                    <a:lumOff val="50000"/>
                  </a:schemeClr>
                </a:solidFill>
                <a:effectLst/>
                <a:latin typeface="Open Sans" panose="020B0606030504020204" pitchFamily="34" charset="0"/>
                <a:ea typeface="Open Sans" panose="020B0606030504020204" pitchFamily="34" charset="0"/>
                <a:cs typeface="Open Sans" panose="020B0606030504020204" pitchFamily="34" charset="0"/>
              </a:rPr>
              <a:t>Slide 5</a:t>
            </a:r>
          </a:p>
          <a:p>
            <a:pPr algn="l" rtl="0" fontAlgn="base"/>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ndParaRPr>
          </a:p>
          <a:p>
            <a:pPr algn="l" rtl="0" fontAlgn="base"/>
            <a:r>
              <a:rPr lang="en-US">
                <a:solidFill>
                  <a:srgbClr val="000000"/>
                </a:solidFill>
                <a:latin typeface="Open Sans" panose="020B0606030504020204" pitchFamily="34" charset="0"/>
                <a:ea typeface="Open Sans" panose="020B0606030504020204" pitchFamily="34" charset="0"/>
                <a:cs typeface="Open Sans" panose="020B0606030504020204" pitchFamily="34" charset="0"/>
                <a:hlinkClick r:id="rId5" action="ppaction://hlinksldjump"/>
              </a:rPr>
              <a:t>Short-Term Mobility Working Group</a:t>
            </a:r>
            <a:r>
              <a:rPr lang="en-US" b="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b="0">
                <a:solidFill>
                  <a:schemeClr val="tx1">
                    <a:lumMod val="50000"/>
                    <a:lumOff val="50000"/>
                  </a:schemeClr>
                </a:solidFill>
                <a:effectLst/>
                <a:latin typeface="Open Sans" panose="020B0606030504020204" pitchFamily="34" charset="0"/>
                <a:ea typeface="Open Sans" panose="020B0606030504020204" pitchFamily="34" charset="0"/>
                <a:cs typeface="Open Sans" panose="020B0606030504020204" pitchFamily="34" charset="0"/>
              </a:rPr>
              <a:t>Slide 9</a:t>
            </a:r>
          </a:p>
          <a:p>
            <a:pPr algn="l" rtl="0" fontAlgn="base"/>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US">
                <a:solidFill>
                  <a:srgbClr val="000000"/>
                </a:solidFill>
                <a:latin typeface="Open Sans" panose="020B0606030504020204" pitchFamily="34" charset="0"/>
                <a:ea typeface="Open Sans" panose="020B0606030504020204" pitchFamily="34" charset="0"/>
                <a:cs typeface="Open Sans" panose="020B0606030504020204" pitchFamily="34" charset="0"/>
                <a:hlinkClick r:id="rId6" action="ppaction://hlinksldjump"/>
              </a:rPr>
              <a:t>Internationalization of Teaching and Learning Working Group</a:t>
            </a:r>
            <a:r>
              <a:rPr lang="en-US" b="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b="0">
                <a:solidFill>
                  <a:schemeClr val="tx1">
                    <a:lumMod val="50000"/>
                    <a:lumOff val="50000"/>
                  </a:schemeClr>
                </a:solidFill>
                <a:effectLst/>
                <a:latin typeface="Open Sans" panose="020B0606030504020204" pitchFamily="34" charset="0"/>
                <a:ea typeface="Open Sans" panose="020B0606030504020204" pitchFamily="34" charset="0"/>
                <a:cs typeface="Open Sans" panose="020B0606030504020204" pitchFamily="34" charset="0"/>
              </a:rPr>
              <a:t>Slide </a:t>
            </a:r>
            <a:r>
              <a:rPr lang="en-US">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19</a:t>
            </a:r>
            <a:endParaRPr lang="en-US" b="0">
              <a:solidFill>
                <a:schemeClr val="tx1">
                  <a:lumMod val="50000"/>
                  <a:lumOff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US">
                <a:solidFill>
                  <a:srgbClr val="000000"/>
                </a:solidFill>
                <a:latin typeface="Open Sans" panose="020B0606030504020204" pitchFamily="34" charset="0"/>
                <a:ea typeface="Open Sans" panose="020B0606030504020204" pitchFamily="34" charset="0"/>
                <a:cs typeface="Open Sans" panose="020B0606030504020204" pitchFamily="34" charset="0"/>
                <a:hlinkClick r:id="rId7" action="ppaction://hlinksldjump"/>
              </a:rPr>
              <a:t>International at Home Working Group</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Slide 29</a:t>
            </a:r>
          </a:p>
          <a:p>
            <a:pPr algn="l" rtl="0" fontAlgn="base"/>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US">
                <a:solidFill>
                  <a:srgbClr val="000000"/>
                </a:solidFill>
                <a:latin typeface="Open Sans" panose="020B0606030504020204" pitchFamily="34" charset="0"/>
                <a:ea typeface="Open Sans" panose="020B0606030504020204" pitchFamily="34" charset="0"/>
                <a:cs typeface="Open Sans" panose="020B0606030504020204" pitchFamily="34" charset="0"/>
                <a:hlinkClick r:id="rId8" action="ppaction://hlinksldjump"/>
              </a:rPr>
              <a:t>International Student Experience and Support Working Group</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Slide 36</a:t>
            </a:r>
          </a:p>
          <a:p>
            <a:pPr algn="l" rtl="0" fontAlgn="base"/>
            <a:endParaRPr lang="en-US">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US">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hlinkClick r:id="rId9" action="ppaction://hlinksldjump"/>
              </a:rPr>
              <a:t>International Student Recruitment Working Group</a:t>
            </a:r>
            <a:r>
              <a:rPr lang="en-US">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Slide 44</a:t>
            </a:r>
          </a:p>
          <a:p>
            <a:pPr algn="l" rtl="0" fontAlgn="base"/>
            <a:endParaRPr lang="en-US">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US">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rPr>
              <a:t>Internationalization of Research and Innovation Working Group</a:t>
            </a:r>
            <a:r>
              <a:rPr lang="en-US">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Slide 54</a:t>
            </a:r>
          </a:p>
          <a:p>
            <a:pPr algn="l" rtl="0" fontAlgn="base"/>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US">
                <a:solidFill>
                  <a:srgbClr val="000000"/>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rPr>
              <a:t>Selected Definitions</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Slide 60</a:t>
            </a:r>
            <a:endParaRPr lang="en-US" b="0">
              <a:solidFill>
                <a:schemeClr val="tx1">
                  <a:lumMod val="50000"/>
                  <a:lumOff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0789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Holistic Experience</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5" name="Content Placeholder 4">
            <a:extLst>
              <a:ext uri="{FF2B5EF4-FFF2-40B4-BE49-F238E27FC236}">
                <a16:creationId xmlns:a16="http://schemas.microsoft.com/office/drawing/2014/main" id="{F03E5B9E-6C07-4ECE-9FDF-6EE5E0907ECB}"/>
              </a:ext>
            </a:extLst>
          </p:cNvPr>
          <p:cNvSpPr>
            <a:spLocks noGrp="1"/>
          </p:cNvSpPr>
          <p:nvPr>
            <p:ph idx="1"/>
          </p:nvPr>
        </p:nvSpPr>
        <p:spPr>
          <a:xfrm>
            <a:off x="623392" y="1931235"/>
            <a:ext cx="10945216" cy="3927246"/>
          </a:xfrm>
        </p:spPr>
        <p:txBody>
          <a:bodyPr>
            <a:noAutofit/>
          </a:bodyPr>
          <a:lstStyle/>
          <a:p>
            <a:r>
              <a:rPr lang="en-CA" sz="2200">
                <a:latin typeface="+mj-lt"/>
              </a:rPr>
              <a:t>Previous definition: </a:t>
            </a:r>
            <a:r>
              <a:rPr lang="en-US" sz="2200">
                <a:solidFill>
                  <a:srgbClr val="002E5F"/>
                </a:solidFill>
                <a:latin typeface="Aharoni" panose="02010803020104030203" pitchFamily="2" charset="-79"/>
                <a:cs typeface="Aharoni" panose="02010803020104030203" pitchFamily="2" charset="-79"/>
              </a:rPr>
              <a:t>“All experiences of an individual while a student, including wider life experiences.” </a:t>
            </a:r>
            <a:endParaRPr lang="en-US" sz="2200" b="1">
              <a:solidFill>
                <a:srgbClr val="002E5F"/>
              </a:solidFill>
              <a:latin typeface="Aharoni" panose="02010803020104030203" pitchFamily="2" charset="-79"/>
              <a:cs typeface="Aharoni" panose="02010803020104030203" pitchFamily="2" charset="-79"/>
            </a:endParaRPr>
          </a:p>
          <a:p>
            <a:r>
              <a:rPr lang="en-GB" sz="2200">
                <a:latin typeface="+mj-lt"/>
              </a:rPr>
              <a:t>Providers of student services engage with this broad definition </a:t>
            </a:r>
            <a:r>
              <a:rPr lang="en-GB" sz="2200">
                <a:solidFill>
                  <a:srgbClr val="FDBE0F"/>
                </a:solidFill>
                <a:latin typeface="Aharoni" panose="02010803020104030203" pitchFamily="2" charset="-79"/>
                <a:cs typeface="Aharoni" panose="02010803020104030203" pitchFamily="2" charset="-79"/>
              </a:rPr>
              <a:t>holistically</a:t>
            </a:r>
            <a:r>
              <a:rPr lang="en-GB" sz="2200">
                <a:latin typeface="+mj-lt"/>
                <a:cs typeface="Aharoni" panose="02010803020104030203" pitchFamily="2" charset="-79"/>
              </a:rPr>
              <a:t>.</a:t>
            </a:r>
            <a:endParaRPr lang="en-GB" sz="2200">
              <a:latin typeface="+mj-lt"/>
            </a:endParaRPr>
          </a:p>
          <a:p>
            <a:pPr lvl="1"/>
            <a:r>
              <a:rPr lang="en-GB" sz="2200">
                <a:latin typeface="+mj-lt"/>
              </a:rPr>
              <a:t>From recruitment to alumni</a:t>
            </a:r>
          </a:p>
          <a:p>
            <a:pPr lvl="1"/>
            <a:r>
              <a:rPr lang="en-GB" sz="2200">
                <a:latin typeface="+mj-lt"/>
              </a:rPr>
              <a:t>On campus and off campus</a:t>
            </a:r>
          </a:p>
          <a:p>
            <a:pPr lvl="1"/>
            <a:r>
              <a:rPr lang="en-GB" sz="2200">
                <a:latin typeface="+mj-lt"/>
              </a:rPr>
              <a:t>Teaching, learning, socializing: building community connections</a:t>
            </a:r>
          </a:p>
          <a:p>
            <a:pPr lvl="1"/>
            <a:r>
              <a:rPr lang="en-GB" sz="2200">
                <a:latin typeface="+mj-lt"/>
              </a:rPr>
              <a:t>Fostering a sense of student belonging</a:t>
            </a:r>
          </a:p>
          <a:p>
            <a:pPr lvl="1"/>
            <a:r>
              <a:rPr lang="en-GB" sz="2200">
                <a:latin typeface="+mj-lt"/>
              </a:rPr>
              <a:t>Centring student objectives and aspirations</a:t>
            </a:r>
          </a:p>
          <a:p>
            <a:endParaRPr lang="en-GB" sz="2200" i="1">
              <a:latin typeface="+mj-lt"/>
            </a:endParaRPr>
          </a:p>
          <a:p>
            <a:pPr marL="0" indent="0">
              <a:buNone/>
            </a:pPr>
            <a:r>
              <a:rPr lang="en-GB" sz="2200" i="1">
                <a:latin typeface="+mj-lt"/>
              </a:rPr>
              <a:t>     What are the outcomes of a fulfilling student experience? </a:t>
            </a:r>
          </a:p>
        </p:txBody>
      </p:sp>
      <p:pic>
        <p:nvPicPr>
          <p:cNvPr id="5" name="Graphic 4" descr="Badge Question Mark outline">
            <a:extLst>
              <a:ext uri="{FF2B5EF4-FFF2-40B4-BE49-F238E27FC236}">
                <a16:creationId xmlns:a16="http://schemas.microsoft.com/office/drawing/2014/main" id="{4307A5B4-87B5-48D9-B55C-7E650C50C8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074" y="5298740"/>
            <a:ext cx="466436" cy="466436"/>
          </a:xfrm>
          <a:prstGeom prst="rect">
            <a:avLst/>
          </a:prstGeom>
        </p:spPr>
      </p:pic>
    </p:spTree>
    <p:extLst>
      <p:ext uri="{BB962C8B-B14F-4D97-AF65-F5344CB8AC3E}">
        <p14:creationId xmlns:p14="http://schemas.microsoft.com/office/powerpoint/2010/main" val="500981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Values</a:t>
            </a:r>
            <a:endPar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5" name="Content Placeholder 4">
            <a:extLst>
              <a:ext uri="{FF2B5EF4-FFF2-40B4-BE49-F238E27FC236}">
                <a16:creationId xmlns:a16="http://schemas.microsoft.com/office/drawing/2014/main" id="{F03E5B9E-6C07-4ECE-9FDF-6EE5E0907ECB}"/>
              </a:ext>
            </a:extLst>
          </p:cNvPr>
          <p:cNvSpPr>
            <a:spLocks noGrp="1"/>
          </p:cNvSpPr>
          <p:nvPr>
            <p:ph idx="1"/>
          </p:nvPr>
        </p:nvSpPr>
        <p:spPr>
          <a:xfrm>
            <a:off x="623392" y="1469618"/>
            <a:ext cx="10945216" cy="4916192"/>
          </a:xfrm>
        </p:spPr>
        <p:txBody>
          <a:bodyPr>
            <a:noAutofit/>
          </a:bodyPr>
          <a:lstStyle/>
          <a:p>
            <a:pPr marL="0" indent="0" algn="ctr">
              <a:buNone/>
            </a:pPr>
            <a:r>
              <a:rPr lang="en-CA" b="1">
                <a:solidFill>
                  <a:srgbClr val="002E5F"/>
                </a:solidFill>
                <a:latin typeface="+mj-lt"/>
              </a:rPr>
              <a:t>Prioritizing a needs-based approach to international student experience and support services that is built on the following foundational values:</a:t>
            </a:r>
          </a:p>
          <a:p>
            <a:pPr marL="0" indent="0">
              <a:buNone/>
            </a:pPr>
            <a:endParaRPr lang="en-CA" sz="2200">
              <a:latin typeface="+mj-lt"/>
            </a:endParaRPr>
          </a:p>
          <a:p>
            <a:pPr marL="0" indent="0" algn="ctr">
              <a:buNone/>
            </a:pPr>
            <a:r>
              <a:rPr lang="en-CA" sz="2200">
                <a:latin typeface="+mj-lt"/>
              </a:rPr>
              <a:t>Actively anti-racist, intersectional and equity-centred</a:t>
            </a:r>
          </a:p>
          <a:p>
            <a:pPr marL="0" indent="0" algn="ctr">
              <a:buNone/>
            </a:pPr>
            <a:r>
              <a:rPr lang="en-CA" sz="2200">
                <a:latin typeface="+mj-lt"/>
              </a:rPr>
              <a:t>Anti-deficit (international students do not have deficiencies; systems might)</a:t>
            </a:r>
          </a:p>
          <a:p>
            <a:pPr marL="0" indent="0" algn="ctr">
              <a:buNone/>
            </a:pPr>
            <a:r>
              <a:rPr lang="en-CA" sz="2200">
                <a:latin typeface="+mj-lt"/>
              </a:rPr>
              <a:t>Proactive, not reactive</a:t>
            </a:r>
          </a:p>
          <a:p>
            <a:pPr marL="0" indent="0" algn="ctr">
              <a:buNone/>
            </a:pPr>
            <a:r>
              <a:rPr lang="en-CA" sz="2200">
                <a:latin typeface="+mj-lt"/>
              </a:rPr>
              <a:t>Empowering students</a:t>
            </a:r>
          </a:p>
          <a:p>
            <a:pPr marL="0" indent="0" algn="ctr">
              <a:buNone/>
            </a:pPr>
            <a:r>
              <a:rPr lang="en-CA" sz="2200">
                <a:latin typeface="+mj-lt"/>
              </a:rPr>
              <a:t>Cultural humility and accountability</a:t>
            </a:r>
          </a:p>
          <a:p>
            <a:pPr marL="0" indent="0" algn="ctr">
              <a:buNone/>
            </a:pPr>
            <a:r>
              <a:rPr lang="en-CA" sz="2200">
                <a:latin typeface="+mj-lt"/>
              </a:rPr>
              <a:t>Empathy-driven</a:t>
            </a:r>
          </a:p>
          <a:p>
            <a:pPr marL="0" indent="0" algn="ctr">
              <a:buNone/>
            </a:pPr>
            <a:r>
              <a:rPr lang="en-CA" sz="2200">
                <a:latin typeface="+mj-lt"/>
              </a:rPr>
              <a:t>Decolonizing</a:t>
            </a:r>
          </a:p>
          <a:p>
            <a:pPr marL="0" indent="0" algn="ctr">
              <a:buNone/>
            </a:pPr>
            <a:r>
              <a:rPr lang="en-CA" sz="2200">
                <a:latin typeface="+mj-lt"/>
              </a:rPr>
              <a:t>Building reciprocal relationships</a:t>
            </a:r>
          </a:p>
        </p:txBody>
      </p:sp>
    </p:spTree>
    <p:extLst>
      <p:ext uri="{BB962C8B-B14F-4D97-AF65-F5344CB8AC3E}">
        <p14:creationId xmlns:p14="http://schemas.microsoft.com/office/powerpoint/2010/main" val="1778204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Preliminary Strategic Priorities</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5" name="Content Placeholder 4">
            <a:extLst>
              <a:ext uri="{FF2B5EF4-FFF2-40B4-BE49-F238E27FC236}">
                <a16:creationId xmlns:a16="http://schemas.microsoft.com/office/drawing/2014/main" id="{F03E5B9E-6C07-4ECE-9FDF-6EE5E0907ECB}"/>
              </a:ext>
            </a:extLst>
          </p:cNvPr>
          <p:cNvSpPr>
            <a:spLocks noGrp="1"/>
          </p:cNvSpPr>
          <p:nvPr>
            <p:ph idx="1"/>
          </p:nvPr>
        </p:nvSpPr>
        <p:spPr>
          <a:xfrm>
            <a:off x="623392" y="1469618"/>
            <a:ext cx="10945216" cy="4970073"/>
          </a:xfrm>
        </p:spPr>
        <p:txBody>
          <a:bodyPr vert="horz" lIns="91440" tIns="45720" rIns="91440" bIns="45720" rtlCol="0" anchor="t">
            <a:noAutofit/>
          </a:bodyPr>
          <a:lstStyle/>
          <a:p>
            <a:pPr marL="0" indent="0">
              <a:lnSpc>
                <a:spcPct val="105000"/>
              </a:lnSpc>
              <a:spcBef>
                <a:spcPts val="0"/>
              </a:spcBef>
              <a:buNone/>
              <a:defRPr/>
            </a:pPr>
            <a:r>
              <a:rPr lang="en-CA" sz="2000">
                <a:latin typeface="+mj-lt"/>
                <a:ea typeface="Calibri" panose="020F0502020204030204" pitchFamily="34" charset="0"/>
                <a:cs typeface="Times New Roman"/>
              </a:rPr>
              <a:t>Recognize and rectify university </a:t>
            </a:r>
            <a:r>
              <a:rPr lang="en-US" sz="2000" b="0" i="0">
                <a:effectLst/>
                <a:latin typeface="+mj-lt"/>
              </a:rPr>
              <a:t>policies, processes</a:t>
            </a:r>
            <a:r>
              <a:rPr lang="en-US" sz="2000">
                <a:latin typeface="+mj-lt"/>
              </a:rPr>
              <a:t>,</a:t>
            </a:r>
            <a:r>
              <a:rPr lang="en-US" sz="2000" b="0" i="0">
                <a:effectLst/>
                <a:latin typeface="+mj-lt"/>
              </a:rPr>
              <a:t> and approaches to learning and research</a:t>
            </a:r>
            <a:r>
              <a:rPr lang="en-CA" sz="2000">
                <a:latin typeface="+mj-lt"/>
                <a:ea typeface="Calibri" panose="020F0502020204030204" pitchFamily="34" charset="0"/>
                <a:cs typeface="Times New Roman"/>
              </a:rPr>
              <a:t> that may disadvantage some international students and/or disincentivize engagement across student communities.</a:t>
            </a:r>
            <a:endParaRPr lang="en-CA" sz="2000">
              <a:latin typeface="+mj-lt"/>
              <a:ea typeface="Calibri" panose="020F0502020204030204" pitchFamily="34" charset="0"/>
              <a:cs typeface="Times New Roman" panose="02020603050405020304" pitchFamily="18" charset="0"/>
            </a:endParaRPr>
          </a:p>
          <a:p>
            <a:pPr marL="0" indent="0">
              <a:lnSpc>
                <a:spcPct val="105000"/>
              </a:lnSpc>
              <a:spcBef>
                <a:spcPts val="0"/>
              </a:spcBef>
              <a:buNone/>
              <a:defRPr/>
            </a:pPr>
            <a:endParaRPr lang="en-CA" sz="2000">
              <a:latin typeface="+mj-lt"/>
              <a:ea typeface="Calibri" panose="020F0502020204030204" pitchFamily="34" charset="0"/>
              <a:cs typeface="Times New Roman" panose="02020603050405020304" pitchFamily="18" charset="0"/>
            </a:endParaRPr>
          </a:p>
          <a:p>
            <a:pPr marL="0" indent="0">
              <a:lnSpc>
                <a:spcPct val="105000"/>
              </a:lnSpc>
              <a:spcBef>
                <a:spcPts val="0"/>
              </a:spcBef>
              <a:buNone/>
              <a:defRPr/>
            </a:pPr>
            <a:r>
              <a:rPr lang="en-CA" sz="2000">
                <a:latin typeface="+mj-lt"/>
                <a:ea typeface="Calibri" panose="020F0502020204030204" pitchFamily="34" charset="0"/>
                <a:cs typeface="Times New Roman"/>
              </a:rPr>
              <a:t>Commit to a collective responsibility both on campus and in partnership with the broader community for fostering an equitable, anti-racist climate in which every student can </a:t>
            </a:r>
            <a:r>
              <a:rPr lang="en-CA" sz="2000" i="1">
                <a:latin typeface="+mj-lt"/>
                <a:ea typeface="Calibri" panose="020F0502020204030204" pitchFamily="34" charset="0"/>
                <a:cs typeface="Times New Roman"/>
              </a:rPr>
              <a:t>be, </a:t>
            </a:r>
            <a:r>
              <a:rPr lang="en-CA" sz="2000">
                <a:latin typeface="+mj-lt"/>
                <a:ea typeface="Calibri" panose="020F0502020204030204" pitchFamily="34" charset="0"/>
                <a:cs typeface="Times New Roman"/>
              </a:rPr>
              <a:t>and can share in the privileges of opportunity the university offers.</a:t>
            </a: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endParaRPr lang="en-CA" sz="2000">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r>
              <a:rPr lang="en-CA" sz="2000">
                <a:latin typeface="+mj-lt"/>
                <a:ea typeface="Calibri" panose="020F0502020204030204" pitchFamily="34" charset="0"/>
                <a:cs typeface="Times New Roman"/>
              </a:rPr>
              <a:t>Build an international strategic plan that centres student needs and objectives, and focuses on international student experience beyond the recruitment phase.</a:t>
            </a: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endParaRPr lang="en-CA" sz="2000">
              <a:latin typeface="+mj-lt"/>
              <a:ea typeface="Calibri" panose="020F0502020204030204" pitchFamily="34" charset="0"/>
              <a:cs typeface="Times New Roman" panose="02020603050405020304" pitchFamily="18" charset="0"/>
            </a:endParaRPr>
          </a:p>
          <a:p>
            <a:pPr marL="0" lvl="0" indent="0">
              <a:lnSpc>
                <a:spcPct val="105000"/>
              </a:lnSpc>
              <a:spcBef>
                <a:spcPts val="0"/>
              </a:spcBef>
              <a:buNone/>
              <a:defRPr/>
            </a:pPr>
            <a:r>
              <a:rPr lang="en-CA" sz="2000">
                <a:latin typeface="+mj-lt"/>
                <a:ea typeface="Calibri" panose="020F0502020204030204" pitchFamily="34" charset="0"/>
                <a:cs typeface="Times New Roman"/>
              </a:rPr>
              <a:t>Enhance consultation with the international student body that builds upon existing forums and data collection efforts, in order to identify and address gaps in student services.</a:t>
            </a: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endParaRPr lang="en-CA" sz="2000">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 typeface="Symbol" panose="05050102010706020507" pitchFamily="18" charset="2"/>
              <a:buNone/>
              <a:tabLst/>
              <a:defRPr/>
            </a:pPr>
            <a:r>
              <a:rPr lang="en-CA" sz="2000">
                <a:latin typeface="+mj-lt"/>
                <a:ea typeface="Calibri" panose="020F0502020204030204" pitchFamily="34" charset="0"/>
                <a:cs typeface="Times New Roman"/>
              </a:rPr>
              <a:t>Address the impact of high tuition fees and availability of financial support for international students, and the burden this creates.</a:t>
            </a:r>
          </a:p>
        </p:txBody>
      </p:sp>
    </p:spTree>
    <p:extLst>
      <p:ext uri="{BB962C8B-B14F-4D97-AF65-F5344CB8AC3E}">
        <p14:creationId xmlns:p14="http://schemas.microsoft.com/office/powerpoint/2010/main" val="1115328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29BF9-02F5-4F21-82AF-375D59393061}"/>
              </a:ext>
            </a:extLst>
          </p:cNvPr>
          <p:cNvSpPr>
            <a:spLocks noGrp="1"/>
          </p:cNvSpPr>
          <p:nvPr>
            <p:ph idx="1"/>
          </p:nvPr>
        </p:nvSpPr>
        <p:spPr>
          <a:xfrm>
            <a:off x="623392" y="1476741"/>
            <a:ext cx="10945216" cy="3904518"/>
          </a:xfrm>
        </p:spPr>
        <p:txBody>
          <a:bodyPr vert="horz" lIns="91440" tIns="45720" rIns="91440" bIns="45720" rtlCol="0" anchor="t">
            <a:normAutofit/>
          </a:bodyPr>
          <a:lstStyle/>
          <a:p>
            <a:pPr marL="0" indent="0" algn="ctr">
              <a:buNone/>
            </a:pPr>
            <a:r>
              <a:rPr lang="en-US" b="1">
                <a:solidFill>
                  <a:srgbClr val="002E5F"/>
                </a:solidFill>
                <a:latin typeface="Aharoni" panose="02010803020104030203" pitchFamily="2" charset="-79"/>
                <a:cs typeface="Aharoni" panose="02010803020104030203" pitchFamily="2" charset="-79"/>
              </a:rPr>
              <a:t>	</a:t>
            </a:r>
            <a:r>
              <a:rPr lang="en-CA" sz="2800" kern="0">
                <a:solidFill>
                  <a:srgbClr val="002E5F"/>
                </a:solidFill>
                <a:latin typeface="Aharoni" panose="02010803020104030203" pitchFamily="2" charset="-79"/>
                <a:ea typeface="Calibri" panose="020F0502020204030204" pitchFamily="34" charset="0"/>
                <a:cs typeface="Aharoni" panose="02010803020104030203" pitchFamily="2" charset="-79"/>
              </a:rPr>
              <a:t>Queen’s is enriched by the diversity of knowledge, perspective and achievement of its students, staff and faculty.</a:t>
            </a:r>
          </a:p>
          <a:p>
            <a:pPr marL="0" indent="0" algn="ctr">
              <a:buNone/>
            </a:pPr>
            <a:endParaRPr lang="en-GB">
              <a:solidFill>
                <a:srgbClr val="002E5F"/>
              </a:solidFill>
            </a:endParaRPr>
          </a:p>
          <a:p>
            <a:pPr marL="0" indent="0" algn="ctr">
              <a:buNone/>
            </a:pPr>
            <a:r>
              <a:rPr lang="en-US" b="1">
                <a:solidFill>
                  <a:srgbClr val="002E5F"/>
                </a:solidFill>
                <a:latin typeface="Aharoni"/>
                <a:cs typeface="Aharoni"/>
              </a:rPr>
              <a:t>Let’s foster a community-wide responsibility for upholding cultural humility and accountability.</a:t>
            </a:r>
          </a:p>
          <a:p>
            <a:pPr marL="0" indent="0" algn="ctr">
              <a:buNone/>
            </a:pPr>
            <a:endParaRPr lang="en-US" b="1">
              <a:solidFill>
                <a:srgbClr val="002E5F"/>
              </a:solidFill>
              <a:latin typeface="Aharoni" panose="02010803020104030203" pitchFamily="2" charset="-79"/>
              <a:cs typeface="Aharoni" panose="02010803020104030203" pitchFamily="2" charset="-79"/>
            </a:endParaRPr>
          </a:p>
          <a:p>
            <a:pPr marL="0" indent="0" algn="ctr">
              <a:buNone/>
            </a:pPr>
            <a:r>
              <a:rPr lang="en-US" b="1">
                <a:solidFill>
                  <a:srgbClr val="002E5F"/>
                </a:solidFill>
                <a:latin typeface="Aharoni"/>
                <a:cs typeface="Aharoni"/>
              </a:rPr>
              <a:t>In so doing, we will strive to ensure that all Queen’s students </a:t>
            </a:r>
            <a:br>
              <a:rPr lang="en-US" b="1">
                <a:solidFill>
                  <a:srgbClr val="002E5F"/>
                </a:solidFill>
                <a:latin typeface="Aharoni"/>
                <a:cs typeface="Aharoni"/>
              </a:rPr>
            </a:br>
            <a:r>
              <a:rPr lang="en-US" b="1">
                <a:solidFill>
                  <a:srgbClr val="002E5F"/>
                </a:solidFill>
                <a:latin typeface="Aharoni"/>
                <a:cs typeface="Aharoni"/>
              </a:rPr>
              <a:t>can </a:t>
            </a:r>
            <a:r>
              <a:rPr lang="en-US" b="1" u="sng">
                <a:solidFill>
                  <a:srgbClr val="002E5F"/>
                </a:solidFill>
                <a:latin typeface="Aharoni"/>
                <a:cs typeface="Aharoni"/>
              </a:rPr>
              <a:t>be</a:t>
            </a:r>
            <a:r>
              <a:rPr lang="en-US" b="1">
                <a:solidFill>
                  <a:srgbClr val="002E5F"/>
                </a:solidFill>
                <a:latin typeface="Aharoni"/>
                <a:cs typeface="Aharoni"/>
              </a:rPr>
              <a:t> and can </a:t>
            </a:r>
            <a:r>
              <a:rPr lang="en-US" b="1" u="sng">
                <a:solidFill>
                  <a:srgbClr val="002E5F"/>
                </a:solidFill>
                <a:latin typeface="Aharoni"/>
                <a:cs typeface="Aharoni"/>
              </a:rPr>
              <a:t>thrive</a:t>
            </a:r>
            <a:r>
              <a:rPr lang="en-US" b="1">
                <a:solidFill>
                  <a:srgbClr val="002E5F"/>
                </a:solidFill>
                <a:latin typeface="Aharoni"/>
                <a:cs typeface="Aharoni"/>
              </a:rPr>
              <a:t>, without systemic barriers. </a:t>
            </a:r>
          </a:p>
        </p:txBody>
      </p:sp>
      <p:pic>
        <p:nvPicPr>
          <p:cNvPr id="4" name="Picture 3" descr="Icon&#10;&#10;Description automatically generated">
            <a:extLst>
              <a:ext uri="{FF2B5EF4-FFF2-40B4-BE49-F238E27FC236}">
                <a16:creationId xmlns:a16="http://schemas.microsoft.com/office/drawing/2014/main" id="{9FAFA904-BBEB-4C60-9EB3-1EDEE76DD69C}"/>
              </a:ext>
            </a:extLst>
          </p:cNvPr>
          <p:cNvPicPr>
            <a:picLocks noChangeAspect="1"/>
          </p:cNvPicPr>
          <p:nvPr/>
        </p:nvPicPr>
        <p:blipFill>
          <a:blip r:embed="rId3"/>
          <a:stretch>
            <a:fillRect/>
          </a:stretch>
        </p:blipFill>
        <p:spPr>
          <a:xfrm>
            <a:off x="11284870" y="376319"/>
            <a:ext cx="479039" cy="478077"/>
          </a:xfrm>
          <a:prstGeom prst="rect">
            <a:avLst/>
          </a:prstGeom>
        </p:spPr>
      </p:pic>
    </p:spTree>
    <p:extLst>
      <p:ext uri="{BB962C8B-B14F-4D97-AF65-F5344CB8AC3E}">
        <p14:creationId xmlns:p14="http://schemas.microsoft.com/office/powerpoint/2010/main" val="217737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1F1-14C5-4514-9A66-3E1AFD3B1FB9}"/>
              </a:ext>
            </a:extLst>
          </p:cNvPr>
          <p:cNvSpPr>
            <a:spLocks noGrp="1"/>
          </p:cNvSpPr>
          <p:nvPr>
            <p:ph type="ctrTitle"/>
          </p:nvPr>
        </p:nvSpPr>
        <p:spPr>
          <a:xfrm>
            <a:off x="363940" y="1540241"/>
            <a:ext cx="11464120" cy="2803741"/>
          </a:xfrm>
        </p:spPr>
        <p:txBody>
          <a:bodyPr>
            <a:normAutofit/>
          </a:bodyPr>
          <a:lstStyle/>
          <a:p>
            <a: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t>International Student Recruitment</a:t>
            </a:r>
            <a:br>
              <a:rPr lang="en-US" sz="1800">
                <a:latin typeface="Open Sans" panose="020B0606030504020204" pitchFamily="34" charset="0"/>
                <a:ea typeface="Open Sans" panose="020B0606030504020204" pitchFamily="34" charset="0"/>
                <a:cs typeface="Open Sans" panose="020B0606030504020204" pitchFamily="34" charset="0"/>
              </a:rPr>
            </a:br>
            <a:br>
              <a:rPr lang="en-US" sz="18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8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Colette Steer, School of Graduate Studies</a:t>
            </a:r>
            <a:br>
              <a:rPr lang="en-US" sz="1800">
                <a:latin typeface="Open Sans" panose="020B0606030504020204" pitchFamily="34" charset="0"/>
                <a:ea typeface="Open Sans" panose="020B0606030504020204" pitchFamily="34" charset="0"/>
                <a:cs typeface="Open Sans" panose="020B0606030504020204" pitchFamily="34" charset="0"/>
              </a:rPr>
            </a:br>
            <a:r>
              <a:rPr lang="en-US" sz="18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Allison </a:t>
            </a:r>
            <a:r>
              <a:rPr lang="en-US" sz="1800" b="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Yokom</a:t>
            </a:r>
            <a:r>
              <a:rPr lang="en-US" sz="18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Undergraduate Admission and Recruitment</a:t>
            </a:r>
          </a:p>
        </p:txBody>
      </p:sp>
      <p:pic>
        <p:nvPicPr>
          <p:cNvPr id="5" name="Picture 4" descr="A picture containing drawing&#10;&#10;Description automatically generated">
            <a:extLst>
              <a:ext uri="{FF2B5EF4-FFF2-40B4-BE49-F238E27FC236}">
                <a16:creationId xmlns:a16="http://schemas.microsoft.com/office/drawing/2014/main" id="{EADE90DA-5CCF-40B6-A928-F47BD488B4F8}"/>
              </a:ext>
            </a:extLst>
          </p:cNvPr>
          <p:cNvPicPr>
            <a:picLocks noChangeAspect="1"/>
          </p:cNvPicPr>
          <p:nvPr/>
        </p:nvPicPr>
        <p:blipFill>
          <a:blip r:embed="rId3"/>
          <a:stretch>
            <a:fillRect/>
          </a:stretch>
        </p:blipFill>
        <p:spPr>
          <a:xfrm>
            <a:off x="4515172" y="5158091"/>
            <a:ext cx="1684740" cy="1281104"/>
          </a:xfrm>
          <a:prstGeom prst="rect">
            <a:avLst/>
          </a:prstGeom>
        </p:spPr>
      </p:pic>
      <p:pic>
        <p:nvPicPr>
          <p:cNvPr id="4" name="Picture 3" descr="Icon&#10;&#10;Description automatically generated">
            <a:extLst>
              <a:ext uri="{FF2B5EF4-FFF2-40B4-BE49-F238E27FC236}">
                <a16:creationId xmlns:a16="http://schemas.microsoft.com/office/drawing/2014/main" id="{B44D41F9-5853-4E10-B408-56B191E83D4E}"/>
              </a:ext>
            </a:extLst>
          </p:cNvPr>
          <p:cNvPicPr>
            <a:picLocks noChangeAspect="1"/>
          </p:cNvPicPr>
          <p:nvPr/>
        </p:nvPicPr>
        <p:blipFill>
          <a:blip r:embed="rId4"/>
          <a:stretch>
            <a:fillRect/>
          </a:stretch>
        </p:blipFill>
        <p:spPr>
          <a:xfrm>
            <a:off x="6316227" y="5233983"/>
            <a:ext cx="1131593" cy="1129321"/>
          </a:xfrm>
          <a:prstGeom prst="rect">
            <a:avLst/>
          </a:prstGeom>
        </p:spPr>
      </p:pic>
    </p:spTree>
    <p:extLst>
      <p:ext uri="{BB962C8B-B14F-4D97-AF65-F5344CB8AC3E}">
        <p14:creationId xmlns:p14="http://schemas.microsoft.com/office/powerpoint/2010/main" val="152332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F1370D-5F5C-4352-B13A-F58F5CB494DE}"/>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7523E5C2-C5CF-41B3-A1DB-A7D2DF4F9C41}"/>
              </a:ext>
            </a:extLst>
          </p:cNvPr>
          <p:cNvSpPr txBox="1">
            <a:spLocks/>
          </p:cNvSpPr>
          <p:nvPr/>
        </p:nvSpPr>
        <p:spPr>
          <a:xfrm>
            <a:off x="428091" y="376319"/>
            <a:ext cx="10015706" cy="71698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500" b="1" i="0" kern="1200" baseline="0">
                <a:solidFill>
                  <a:schemeClr val="tx1"/>
                </a:solidFill>
                <a:latin typeface="Calibri" panose="020F0502020204030204" pitchFamily="34" charset="0"/>
                <a:ea typeface="+mj-ea"/>
                <a:cs typeface="+mj-cs"/>
              </a:defRPr>
            </a:lvl1p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Working Group Members</a:t>
            </a:r>
          </a:p>
        </p:txBody>
      </p:sp>
      <p:pic>
        <p:nvPicPr>
          <p:cNvPr id="6" name="Picture 5" descr="Icon&#10;&#10;Description automatically generated">
            <a:extLst>
              <a:ext uri="{FF2B5EF4-FFF2-40B4-BE49-F238E27FC236}">
                <a16:creationId xmlns:a16="http://schemas.microsoft.com/office/drawing/2014/main" id="{337902D3-CE8A-4F92-A997-49EC77DF0CB6}"/>
              </a:ext>
            </a:extLst>
          </p:cNvPr>
          <p:cNvPicPr>
            <a:picLocks noChangeAspect="1"/>
          </p:cNvPicPr>
          <p:nvPr/>
        </p:nvPicPr>
        <p:blipFill>
          <a:blip r:embed="rId3"/>
          <a:stretch>
            <a:fillRect/>
          </a:stretch>
        </p:blipFill>
        <p:spPr>
          <a:xfrm>
            <a:off x="11284870" y="376319"/>
            <a:ext cx="479039" cy="478077"/>
          </a:xfrm>
          <a:prstGeom prst="rect">
            <a:avLst/>
          </a:prstGeom>
        </p:spPr>
      </p:pic>
      <p:graphicFrame>
        <p:nvGraphicFramePr>
          <p:cNvPr id="7" name="Table 6">
            <a:extLst>
              <a:ext uri="{FF2B5EF4-FFF2-40B4-BE49-F238E27FC236}">
                <a16:creationId xmlns:a16="http://schemas.microsoft.com/office/drawing/2014/main" id="{C39AAF35-1F90-40A8-8B31-A5D325F9C1E1}"/>
              </a:ext>
            </a:extLst>
          </p:cNvPr>
          <p:cNvGraphicFramePr/>
          <p:nvPr/>
        </p:nvGraphicFramePr>
        <p:xfrm>
          <a:off x="453086" y="1590335"/>
          <a:ext cx="11071303" cy="3591487"/>
        </p:xfrm>
        <a:graphic>
          <a:graphicData uri="http://schemas.openxmlformats.org/drawingml/2006/table">
            <a:tbl>
              <a:tblPr firstRow="1" bandRow="1">
                <a:tableStyleId>{7DF18680-E054-41AD-8BC1-D1AEF772440D}</a:tableStyleId>
              </a:tblPr>
              <a:tblGrid>
                <a:gridCol w="2158428">
                  <a:extLst>
                    <a:ext uri="{9D8B030D-6E8A-4147-A177-3AD203B41FA5}">
                      <a16:colId xmlns:a16="http://schemas.microsoft.com/office/drawing/2014/main" val="2516652555"/>
                    </a:ext>
                  </a:extLst>
                </a:gridCol>
                <a:gridCol w="5003937">
                  <a:extLst>
                    <a:ext uri="{9D8B030D-6E8A-4147-A177-3AD203B41FA5}">
                      <a16:colId xmlns:a16="http://schemas.microsoft.com/office/drawing/2014/main" val="2089212341"/>
                    </a:ext>
                  </a:extLst>
                </a:gridCol>
                <a:gridCol w="3908938">
                  <a:extLst>
                    <a:ext uri="{9D8B030D-6E8A-4147-A177-3AD203B41FA5}">
                      <a16:colId xmlns:a16="http://schemas.microsoft.com/office/drawing/2014/main" val="3405401412"/>
                    </a:ext>
                  </a:extLst>
                </a:gridCol>
              </a:tblGrid>
              <a:tr h="380655">
                <a:tc>
                  <a:txBody>
                    <a:bodyPr/>
                    <a:lstStyle/>
                    <a:p>
                      <a:pPr algn="l" fontAlgn="t">
                        <a:spcBef>
                          <a:spcPts val="0"/>
                        </a:spcBef>
                        <a:spcAft>
                          <a:spcPts val="0"/>
                        </a:spcAft>
                      </a:pPr>
                      <a:r>
                        <a:rPr lang="en-CA" sz="1600" b="1" u="none" strike="noStrike">
                          <a:effectLst/>
                          <a:latin typeface="+mj-lt"/>
                        </a:rPr>
                        <a:t>Name</a:t>
                      </a:r>
                      <a:endParaRPr lang="en-CA" sz="1600" b="1" i="0" u="none" strike="noStrike">
                        <a:effectLst/>
                        <a:latin typeface="+mj-lt"/>
                      </a:endParaRPr>
                    </a:p>
                  </a:txBody>
                  <a:tcPr marL="88576" marR="88576" marT="44288" marB="44288"/>
                </a:tc>
                <a:tc>
                  <a:txBody>
                    <a:bodyPr/>
                    <a:lstStyle/>
                    <a:p>
                      <a:pPr algn="l" fontAlgn="t">
                        <a:spcBef>
                          <a:spcPts val="0"/>
                        </a:spcBef>
                        <a:spcAft>
                          <a:spcPts val="0"/>
                        </a:spcAft>
                      </a:pPr>
                      <a:r>
                        <a:rPr lang="en-CA" sz="1600" b="1" u="none" strike="noStrike">
                          <a:effectLst/>
                          <a:latin typeface="+mj-lt"/>
                        </a:rPr>
                        <a:t>Title</a:t>
                      </a:r>
                      <a:endParaRPr lang="en-CA" sz="1600" b="1" i="0" u="none" strike="noStrike">
                        <a:effectLst/>
                        <a:latin typeface="+mj-lt"/>
                      </a:endParaRPr>
                    </a:p>
                  </a:txBody>
                  <a:tcPr marL="88576" marR="88576" marT="44288" marB="44288"/>
                </a:tc>
                <a:tc>
                  <a:txBody>
                    <a:bodyPr/>
                    <a:lstStyle/>
                    <a:p>
                      <a:pPr algn="l" fontAlgn="t">
                        <a:spcBef>
                          <a:spcPts val="0"/>
                        </a:spcBef>
                        <a:spcAft>
                          <a:spcPts val="0"/>
                        </a:spcAft>
                      </a:pPr>
                      <a:r>
                        <a:rPr lang="en-CA" sz="1600" b="1" u="none" strike="noStrike">
                          <a:effectLst/>
                          <a:latin typeface="+mj-lt"/>
                        </a:rPr>
                        <a:t>Affiliation</a:t>
                      </a:r>
                      <a:endParaRPr lang="en-CA" sz="1600" b="1" i="0" u="none" strike="noStrike">
                        <a:effectLst/>
                        <a:latin typeface="+mj-lt"/>
                      </a:endParaRPr>
                    </a:p>
                  </a:txBody>
                  <a:tcPr marL="88576" marR="88576" marT="44288" marB="44288"/>
                </a:tc>
                <a:extLst>
                  <a:ext uri="{0D108BD9-81ED-4DB2-BD59-A6C34878D82A}">
                    <a16:rowId xmlns:a16="http://schemas.microsoft.com/office/drawing/2014/main" val="1100077952"/>
                  </a:ext>
                </a:extLst>
              </a:tr>
              <a:tr h="0">
                <a:tc>
                  <a:txBody>
                    <a:bodyPr/>
                    <a:lstStyle/>
                    <a:p>
                      <a:pPr algn="l" fontAlgn="t">
                        <a:spcBef>
                          <a:spcPts val="0"/>
                        </a:spcBef>
                        <a:spcAft>
                          <a:spcPts val="0"/>
                        </a:spcAft>
                      </a:pPr>
                      <a:r>
                        <a:rPr lang="en-CA" sz="1700" b="1" i="0" u="none" strike="noStrike">
                          <a:effectLst/>
                          <a:latin typeface="+mj-lt"/>
                        </a:rPr>
                        <a:t>Jenny Corlett</a:t>
                      </a:r>
                    </a:p>
                  </a:txBody>
                  <a:tcPr marL="88576" marR="88576" marT="44288" marB="44288"/>
                </a:tc>
                <a:tc>
                  <a:txBody>
                    <a:bodyPr/>
                    <a:lstStyle/>
                    <a:p>
                      <a:pPr algn="l" fontAlgn="t">
                        <a:spcBef>
                          <a:spcPts val="0"/>
                        </a:spcBef>
                        <a:spcAft>
                          <a:spcPts val="0"/>
                        </a:spcAft>
                      </a:pPr>
                      <a:r>
                        <a:rPr lang="en-CA" sz="1700" u="none" strike="noStrike">
                          <a:effectLst/>
                          <a:latin typeface="+mj-lt"/>
                        </a:rPr>
                        <a:t>Director, BISC Initiatives</a:t>
                      </a:r>
                      <a:endParaRPr lang="en-CA" sz="1700" b="0" i="0" u="none" strike="noStrike">
                        <a:effectLst/>
                        <a:latin typeface="+mj-lt"/>
                      </a:endParaRPr>
                    </a:p>
                  </a:txBody>
                  <a:tcPr marL="88576" marR="88576" marT="44288" marB="44288"/>
                </a:tc>
                <a:tc>
                  <a:txBody>
                    <a:bodyPr/>
                    <a:lstStyle/>
                    <a:p>
                      <a:pPr algn="l" fontAlgn="t">
                        <a:spcBef>
                          <a:spcPts val="0"/>
                        </a:spcBef>
                        <a:spcAft>
                          <a:spcPts val="0"/>
                        </a:spcAft>
                      </a:pPr>
                      <a:r>
                        <a:rPr lang="en-CA" sz="1700" u="none" strike="noStrike">
                          <a:effectLst/>
                          <a:latin typeface="+mj-lt"/>
                        </a:rPr>
                        <a:t>Bader International Study Centre</a:t>
                      </a:r>
                      <a:endParaRPr lang="en-CA" sz="1700" b="0" i="0" u="none" strike="noStrike">
                        <a:effectLst/>
                        <a:latin typeface="+mj-lt"/>
                      </a:endParaRPr>
                    </a:p>
                  </a:txBody>
                  <a:tcPr marL="88576" marR="88576" marT="44288" marB="44288"/>
                </a:tc>
                <a:extLst>
                  <a:ext uri="{0D108BD9-81ED-4DB2-BD59-A6C34878D82A}">
                    <a16:rowId xmlns:a16="http://schemas.microsoft.com/office/drawing/2014/main" val="584384820"/>
                  </a:ext>
                </a:extLst>
              </a:tr>
              <a:tr h="0">
                <a:tc>
                  <a:txBody>
                    <a:bodyPr/>
                    <a:lstStyle/>
                    <a:p>
                      <a:pPr algn="l" fontAlgn="t">
                        <a:spcBef>
                          <a:spcPts val="0"/>
                        </a:spcBef>
                        <a:spcAft>
                          <a:spcPts val="0"/>
                        </a:spcAft>
                      </a:pPr>
                      <a:r>
                        <a:rPr lang="en-CA" sz="1700" b="1" i="0" u="none" strike="noStrike">
                          <a:effectLst/>
                          <a:latin typeface="+mj-lt"/>
                        </a:rPr>
                        <a:t>Jessica Della-Latta</a:t>
                      </a:r>
                    </a:p>
                  </a:txBody>
                  <a:tcPr marL="88576" marR="88576" marT="44288" marB="44288"/>
                </a:tc>
                <a:tc>
                  <a:txBody>
                    <a:bodyPr/>
                    <a:lstStyle/>
                    <a:p>
                      <a:pPr algn="l" fontAlgn="t">
                        <a:spcBef>
                          <a:spcPts val="0"/>
                        </a:spcBef>
                        <a:spcAft>
                          <a:spcPts val="0"/>
                        </a:spcAft>
                      </a:pPr>
                      <a:r>
                        <a:rPr lang="en-CA" sz="1700" u="none" strike="noStrike">
                          <a:effectLst/>
                          <a:latin typeface="+mj-lt"/>
                        </a:rPr>
                        <a:t>Executive Director, CTE, Professional Studies, School of English</a:t>
                      </a:r>
                      <a:endParaRPr lang="en-CA" sz="1700" b="0" i="0" u="none" strike="noStrike">
                        <a:effectLst/>
                        <a:latin typeface="+mj-lt"/>
                      </a:endParaRPr>
                    </a:p>
                  </a:txBody>
                  <a:tcPr marL="88576" marR="88576" marT="44288" marB="44288"/>
                </a:tc>
                <a:tc>
                  <a:txBody>
                    <a:bodyPr/>
                    <a:lstStyle/>
                    <a:p>
                      <a:pPr algn="l" fontAlgn="t">
                        <a:spcBef>
                          <a:spcPts val="0"/>
                        </a:spcBef>
                        <a:spcAft>
                          <a:spcPts val="0"/>
                        </a:spcAft>
                      </a:pPr>
                      <a:r>
                        <a:rPr lang="en-US" sz="1700" u="none" strike="noStrike">
                          <a:effectLst/>
                          <a:latin typeface="+mj-lt"/>
                        </a:rPr>
                        <a:t>Faculty of Education</a:t>
                      </a:r>
                      <a:endParaRPr lang="en-US" sz="1700" b="0" i="0" u="none" strike="noStrike">
                        <a:effectLst/>
                        <a:latin typeface="+mj-lt"/>
                      </a:endParaRPr>
                    </a:p>
                  </a:txBody>
                  <a:tcPr marL="88576" marR="88576" marT="44288" marB="44288"/>
                </a:tc>
                <a:extLst>
                  <a:ext uri="{0D108BD9-81ED-4DB2-BD59-A6C34878D82A}">
                    <a16:rowId xmlns:a16="http://schemas.microsoft.com/office/drawing/2014/main" val="4240370243"/>
                  </a:ext>
                </a:extLst>
              </a:tr>
              <a:tr h="0">
                <a:tc>
                  <a:txBody>
                    <a:bodyPr/>
                    <a:lstStyle/>
                    <a:p>
                      <a:pPr algn="l" fontAlgn="t">
                        <a:spcBef>
                          <a:spcPts val="0"/>
                        </a:spcBef>
                        <a:spcAft>
                          <a:spcPts val="0"/>
                        </a:spcAft>
                      </a:pPr>
                      <a:r>
                        <a:rPr lang="en-CA" sz="1700" b="1" i="0" u="none" strike="noStrike">
                          <a:effectLst/>
                          <a:latin typeface="+mj-lt"/>
                        </a:rPr>
                        <a:t>Leigh </a:t>
                      </a:r>
                      <a:r>
                        <a:rPr lang="en-CA" sz="1700" b="1" i="0" u="none" strike="noStrike" err="1">
                          <a:effectLst/>
                          <a:latin typeface="+mj-lt"/>
                        </a:rPr>
                        <a:t>Kalin</a:t>
                      </a:r>
                      <a:r>
                        <a:rPr lang="en-CA" sz="1700" b="1" i="0" u="none" strike="noStrike">
                          <a:effectLst/>
                          <a:latin typeface="+mj-lt"/>
                        </a:rPr>
                        <a:t> </a:t>
                      </a:r>
                    </a:p>
                  </a:txBody>
                  <a:tcPr marL="88576" marR="88576" marT="44288" marB="44288"/>
                </a:tc>
                <a:tc>
                  <a:txBody>
                    <a:bodyPr/>
                    <a:lstStyle/>
                    <a:p>
                      <a:pPr algn="l" fontAlgn="t">
                        <a:spcBef>
                          <a:spcPts val="0"/>
                        </a:spcBef>
                        <a:spcAft>
                          <a:spcPts val="0"/>
                        </a:spcAft>
                      </a:pPr>
                      <a:r>
                        <a:rPr lang="en-CA" sz="1700" b="0" i="0" u="none" strike="noStrike">
                          <a:effectLst/>
                          <a:latin typeface="+mj-lt"/>
                        </a:rPr>
                        <a:t>Associate Vice-Principal</a:t>
                      </a:r>
                      <a:r>
                        <a:rPr lang="en-CA" sz="1700" b="0" i="0" u="none" strike="noStrike" baseline="0">
                          <a:effectLst/>
                          <a:latin typeface="+mj-lt"/>
                        </a:rPr>
                        <a:t>, Alumni Relations &amp; Annual Giving</a:t>
                      </a:r>
                      <a:endParaRPr lang="en-CA" sz="1700" b="0" i="0" u="none" strike="noStrike">
                        <a:effectLst/>
                        <a:latin typeface="+mj-lt"/>
                      </a:endParaRPr>
                    </a:p>
                  </a:txBody>
                  <a:tcPr marL="88576" marR="88576" marT="44288" marB="44288"/>
                </a:tc>
                <a:tc>
                  <a:txBody>
                    <a:bodyPr/>
                    <a:lstStyle/>
                    <a:p>
                      <a:pPr algn="l" fontAlgn="t">
                        <a:spcBef>
                          <a:spcPts val="0"/>
                        </a:spcBef>
                        <a:spcAft>
                          <a:spcPts val="0"/>
                        </a:spcAft>
                      </a:pPr>
                      <a:r>
                        <a:rPr lang="en-US" sz="1700" b="0" i="0" u="none" strike="noStrike">
                          <a:effectLst/>
                          <a:latin typeface="+mj-lt"/>
                        </a:rPr>
                        <a:t>Office of Advancement</a:t>
                      </a:r>
                    </a:p>
                  </a:txBody>
                  <a:tcPr marL="88576" marR="88576" marT="44288" marB="44288"/>
                </a:tc>
                <a:extLst>
                  <a:ext uri="{0D108BD9-81ED-4DB2-BD59-A6C34878D82A}">
                    <a16:rowId xmlns:a16="http://schemas.microsoft.com/office/drawing/2014/main" val="936850587"/>
                  </a:ext>
                </a:extLst>
              </a:tr>
              <a:tr h="0">
                <a:tc>
                  <a:txBody>
                    <a:bodyPr/>
                    <a:lstStyle/>
                    <a:p>
                      <a:pPr algn="l" fontAlgn="t">
                        <a:spcBef>
                          <a:spcPts val="0"/>
                        </a:spcBef>
                        <a:spcAft>
                          <a:spcPts val="0"/>
                        </a:spcAft>
                      </a:pPr>
                      <a:r>
                        <a:rPr lang="en-CA" sz="1700" b="1" i="0" u="none" strike="noStrike">
                          <a:effectLst/>
                          <a:latin typeface="+mj-lt"/>
                        </a:rPr>
                        <a:t>Kerri Regan</a:t>
                      </a:r>
                    </a:p>
                  </a:txBody>
                  <a:tcPr marL="88576" marR="88576" marT="44288" marB="44288"/>
                </a:tc>
                <a:tc>
                  <a:txBody>
                    <a:bodyPr/>
                    <a:lstStyle/>
                    <a:p>
                      <a:pPr algn="l" fontAlgn="t">
                        <a:spcBef>
                          <a:spcPts val="0"/>
                        </a:spcBef>
                        <a:spcAft>
                          <a:spcPts val="0"/>
                        </a:spcAft>
                      </a:pPr>
                      <a:r>
                        <a:rPr lang="en-US" sz="1700" u="none" strike="noStrike">
                          <a:effectLst/>
                          <a:latin typeface="+mj-lt"/>
                        </a:rPr>
                        <a:t>Director, Master of International Business Program</a:t>
                      </a:r>
                      <a:endParaRPr lang="en-US" sz="1700" b="0" i="0" u="none" strike="noStrike">
                        <a:effectLst/>
                        <a:latin typeface="+mj-lt"/>
                      </a:endParaRPr>
                    </a:p>
                  </a:txBody>
                  <a:tcPr marL="88576" marR="88576" marT="44288" marB="44288"/>
                </a:tc>
                <a:tc>
                  <a:txBody>
                    <a:bodyPr/>
                    <a:lstStyle/>
                    <a:p>
                      <a:pPr algn="l" fontAlgn="t">
                        <a:spcBef>
                          <a:spcPts val="0"/>
                        </a:spcBef>
                        <a:spcAft>
                          <a:spcPts val="0"/>
                        </a:spcAft>
                      </a:pPr>
                      <a:r>
                        <a:rPr lang="en-CA" sz="1700" u="none" strike="noStrike">
                          <a:effectLst/>
                          <a:latin typeface="+mj-lt"/>
                        </a:rPr>
                        <a:t>Stephen J.R. Smith School of Business</a:t>
                      </a:r>
                      <a:endParaRPr lang="en-CA" sz="1700" b="0" i="0" u="none" strike="noStrike">
                        <a:effectLst/>
                        <a:latin typeface="+mj-lt"/>
                      </a:endParaRPr>
                    </a:p>
                  </a:txBody>
                  <a:tcPr marL="88576" marR="88576" marT="44288" marB="44288"/>
                </a:tc>
                <a:extLst>
                  <a:ext uri="{0D108BD9-81ED-4DB2-BD59-A6C34878D82A}">
                    <a16:rowId xmlns:a16="http://schemas.microsoft.com/office/drawing/2014/main" val="3531147344"/>
                  </a:ext>
                </a:extLst>
              </a:tr>
              <a:tr h="0">
                <a:tc>
                  <a:txBody>
                    <a:bodyPr/>
                    <a:lstStyle/>
                    <a:p>
                      <a:pPr algn="l" fontAlgn="t">
                        <a:spcBef>
                          <a:spcPts val="0"/>
                        </a:spcBef>
                        <a:spcAft>
                          <a:spcPts val="0"/>
                        </a:spcAft>
                      </a:pPr>
                      <a:r>
                        <a:rPr lang="en-CA" sz="1700" b="1" i="0" u="none" strike="noStrike">
                          <a:effectLst/>
                          <a:latin typeface="+mj-lt"/>
                        </a:rPr>
                        <a:t>Colette Steer</a:t>
                      </a:r>
                    </a:p>
                  </a:txBody>
                  <a:tcPr marL="88576" marR="88576" marT="44288" marB="44288"/>
                </a:tc>
                <a:tc>
                  <a:txBody>
                    <a:bodyPr/>
                    <a:lstStyle/>
                    <a:p>
                      <a:pPr algn="l" fontAlgn="t">
                        <a:spcBef>
                          <a:spcPts val="0"/>
                        </a:spcBef>
                        <a:spcAft>
                          <a:spcPts val="0"/>
                        </a:spcAft>
                      </a:pPr>
                      <a:r>
                        <a:rPr lang="en-US" sz="1700" u="none" strike="noStrike">
                          <a:effectLst/>
                          <a:latin typeface="+mj-lt"/>
                        </a:rPr>
                        <a:t>Manager, Recruitment and Events</a:t>
                      </a:r>
                      <a:endParaRPr lang="en-US" sz="1700" b="0" i="0" u="none" strike="noStrike">
                        <a:effectLst/>
                        <a:latin typeface="+mj-lt"/>
                      </a:endParaRPr>
                    </a:p>
                  </a:txBody>
                  <a:tcPr marL="88576" marR="88576" marT="44288" marB="44288"/>
                </a:tc>
                <a:tc>
                  <a:txBody>
                    <a:bodyPr/>
                    <a:lstStyle/>
                    <a:p>
                      <a:pPr algn="l" fontAlgn="t">
                        <a:spcBef>
                          <a:spcPts val="0"/>
                        </a:spcBef>
                        <a:spcAft>
                          <a:spcPts val="0"/>
                        </a:spcAft>
                      </a:pPr>
                      <a:r>
                        <a:rPr lang="en-CA" sz="1700" b="0" i="0" u="none" strike="noStrike">
                          <a:effectLst/>
                          <a:latin typeface="+mj-lt"/>
                        </a:rPr>
                        <a:t>School of Graduate Studies</a:t>
                      </a:r>
                    </a:p>
                  </a:txBody>
                  <a:tcPr marL="88576" marR="88576" marT="44288" marB="44288"/>
                </a:tc>
                <a:extLst>
                  <a:ext uri="{0D108BD9-81ED-4DB2-BD59-A6C34878D82A}">
                    <a16:rowId xmlns:a16="http://schemas.microsoft.com/office/drawing/2014/main" val="396154638"/>
                  </a:ext>
                </a:extLst>
              </a:tr>
              <a:tr h="0">
                <a:tc>
                  <a:txBody>
                    <a:bodyPr/>
                    <a:lstStyle/>
                    <a:p>
                      <a:pPr algn="l" fontAlgn="t">
                        <a:spcBef>
                          <a:spcPts val="0"/>
                        </a:spcBef>
                        <a:spcAft>
                          <a:spcPts val="0"/>
                        </a:spcAft>
                      </a:pPr>
                      <a:r>
                        <a:rPr lang="en-CA" sz="1700" b="1" i="0" u="none" strike="noStrike">
                          <a:effectLst/>
                          <a:latin typeface="+mj-lt"/>
                        </a:rPr>
                        <a:t>Allison Yokom</a:t>
                      </a:r>
                    </a:p>
                  </a:txBody>
                  <a:tcPr marL="88576" marR="88576" marT="44288" marB="44288"/>
                </a:tc>
                <a:tc>
                  <a:txBody>
                    <a:bodyPr/>
                    <a:lstStyle/>
                    <a:p>
                      <a:pPr algn="l" fontAlgn="t">
                        <a:spcBef>
                          <a:spcPts val="0"/>
                        </a:spcBef>
                        <a:spcAft>
                          <a:spcPts val="0"/>
                        </a:spcAft>
                      </a:pPr>
                      <a:r>
                        <a:rPr lang="en-CA" sz="1700" u="none" strike="noStrike">
                          <a:effectLst/>
                          <a:latin typeface="+mj-lt"/>
                        </a:rPr>
                        <a:t>Director, Undergraduate Enrolment</a:t>
                      </a:r>
                      <a:endParaRPr lang="en-CA" sz="1700" b="0" i="0" u="none" strike="noStrike">
                        <a:effectLst/>
                        <a:latin typeface="+mj-lt"/>
                      </a:endParaRPr>
                    </a:p>
                  </a:txBody>
                  <a:tcPr marL="88576" marR="88576" marT="44288" marB="44288"/>
                </a:tc>
                <a:tc>
                  <a:txBody>
                    <a:bodyPr/>
                    <a:lstStyle/>
                    <a:p>
                      <a:pPr algn="l" fontAlgn="t">
                        <a:spcBef>
                          <a:spcPts val="0"/>
                        </a:spcBef>
                        <a:spcAft>
                          <a:spcPts val="0"/>
                        </a:spcAft>
                      </a:pPr>
                      <a:r>
                        <a:rPr lang="en-CA" sz="1700" u="none" strike="noStrike">
                          <a:effectLst/>
                          <a:latin typeface="+mj-lt"/>
                        </a:rPr>
                        <a:t>Undergraduate Admission and Recruitment</a:t>
                      </a:r>
                      <a:endParaRPr lang="en-CA" sz="1700" b="0" i="0" u="none" strike="noStrike">
                        <a:effectLst/>
                        <a:latin typeface="+mj-lt"/>
                      </a:endParaRPr>
                    </a:p>
                  </a:txBody>
                  <a:tcPr marL="88576" marR="88576" marT="44288" marB="44288"/>
                </a:tc>
                <a:extLst>
                  <a:ext uri="{0D108BD9-81ED-4DB2-BD59-A6C34878D82A}">
                    <a16:rowId xmlns:a16="http://schemas.microsoft.com/office/drawing/2014/main" val="1680300556"/>
                  </a:ext>
                </a:extLst>
              </a:tr>
              <a:tr h="0">
                <a:tc>
                  <a:txBody>
                    <a:bodyPr/>
                    <a:lstStyle/>
                    <a:p>
                      <a:pPr algn="l" fontAlgn="t">
                        <a:spcBef>
                          <a:spcPts val="0"/>
                        </a:spcBef>
                        <a:spcAft>
                          <a:spcPts val="0"/>
                        </a:spcAft>
                      </a:pPr>
                      <a:r>
                        <a:rPr lang="en-CA" sz="1700" b="1" i="0" u="none" strike="noStrike">
                          <a:effectLst/>
                          <a:latin typeface="+mj-lt"/>
                        </a:rPr>
                        <a:t>Zhiyao Zhang</a:t>
                      </a:r>
                    </a:p>
                  </a:txBody>
                  <a:tcPr marL="88576" marR="88576" marT="44288" marB="44288"/>
                </a:tc>
                <a:tc>
                  <a:txBody>
                    <a:bodyPr/>
                    <a:lstStyle/>
                    <a:p>
                      <a:pPr algn="l" fontAlgn="t">
                        <a:spcBef>
                          <a:spcPts val="0"/>
                        </a:spcBef>
                        <a:spcAft>
                          <a:spcPts val="0"/>
                        </a:spcAft>
                      </a:pPr>
                      <a:r>
                        <a:rPr lang="en-CA" sz="1700" b="0" i="0" u="none" strike="noStrike">
                          <a:effectLst/>
                          <a:latin typeface="+mj-lt"/>
                        </a:rPr>
                        <a:t>Director, China</a:t>
                      </a:r>
                      <a:r>
                        <a:rPr lang="en-CA" sz="1700" b="0" i="0" u="none" strike="noStrike" baseline="0">
                          <a:effectLst/>
                          <a:latin typeface="+mj-lt"/>
                        </a:rPr>
                        <a:t> Liaison Office</a:t>
                      </a:r>
                      <a:endParaRPr lang="en-CA" sz="1700" b="0" i="0" u="none" strike="noStrike">
                        <a:effectLst/>
                        <a:latin typeface="+mj-lt"/>
                      </a:endParaRPr>
                    </a:p>
                  </a:txBody>
                  <a:tcPr marL="88576" marR="88576" marT="44288" marB="44288"/>
                </a:tc>
                <a:tc>
                  <a:txBody>
                    <a:bodyPr/>
                    <a:lstStyle/>
                    <a:p>
                      <a:pPr algn="l" fontAlgn="t">
                        <a:spcBef>
                          <a:spcPts val="0"/>
                        </a:spcBef>
                        <a:spcAft>
                          <a:spcPts val="0"/>
                        </a:spcAft>
                      </a:pPr>
                      <a:r>
                        <a:rPr lang="en-CA" sz="1700" u="none" strike="noStrike">
                          <a:effectLst/>
                          <a:latin typeface="+mj-lt"/>
                        </a:rPr>
                        <a:t>Office of the Vice-Provost, International</a:t>
                      </a:r>
                      <a:endParaRPr lang="en-CA" sz="1700" b="0" i="0" u="none" strike="noStrike">
                        <a:effectLst/>
                        <a:latin typeface="+mj-lt"/>
                      </a:endParaRPr>
                    </a:p>
                  </a:txBody>
                  <a:tcPr marL="88576" marR="88576" marT="44288" marB="44288"/>
                </a:tc>
                <a:extLst>
                  <a:ext uri="{0D108BD9-81ED-4DB2-BD59-A6C34878D82A}">
                    <a16:rowId xmlns:a16="http://schemas.microsoft.com/office/drawing/2014/main" val="2293222706"/>
                  </a:ext>
                </a:extLst>
              </a:tr>
            </a:tbl>
          </a:graphicData>
        </a:graphic>
      </p:graphicFrame>
    </p:spTree>
    <p:extLst>
      <p:ext uri="{BB962C8B-B14F-4D97-AF65-F5344CB8AC3E}">
        <p14:creationId xmlns:p14="http://schemas.microsoft.com/office/powerpoint/2010/main" val="3227050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6" name="Title 1">
            <a:extLst>
              <a:ext uri="{FF2B5EF4-FFF2-40B4-BE49-F238E27FC236}">
                <a16:creationId xmlns:a16="http://schemas.microsoft.com/office/drawing/2014/main" id="{6E7665ED-FDF5-4AE8-8D14-2D36D33662D0}"/>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Defining Recruitment Process</a:t>
            </a:r>
          </a:p>
        </p:txBody>
      </p:sp>
      <p:graphicFrame>
        <p:nvGraphicFramePr>
          <p:cNvPr id="3" name="Content Placeholder 2"/>
          <p:cNvGraphicFramePr>
            <a:graphicFrameLocks noGrp="1"/>
          </p:cNvGraphicFramePr>
          <p:nvPr>
            <p:ph idx="1"/>
          </p:nvPr>
        </p:nvGraphicFramePr>
        <p:xfrm>
          <a:off x="342893" y="1503484"/>
          <a:ext cx="11506213" cy="48606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0011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6" name="Title 1">
            <a:extLst>
              <a:ext uri="{FF2B5EF4-FFF2-40B4-BE49-F238E27FC236}">
                <a16:creationId xmlns:a16="http://schemas.microsoft.com/office/drawing/2014/main" id="{6E7665ED-FDF5-4AE8-8D14-2D36D33662D0}"/>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Recruitment Successes</a:t>
            </a:r>
          </a:p>
        </p:txBody>
      </p:sp>
      <p:graphicFrame>
        <p:nvGraphicFramePr>
          <p:cNvPr id="10" name="Content Placeholder 9"/>
          <p:cNvGraphicFramePr>
            <a:graphicFrameLocks noGrp="1"/>
          </p:cNvGraphicFramePr>
          <p:nvPr>
            <p:ph idx="1"/>
          </p:nvPr>
        </p:nvGraphicFramePr>
        <p:xfrm>
          <a:off x="340884" y="1590335"/>
          <a:ext cx="11248662" cy="47109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624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6" name="Title 1">
            <a:extLst>
              <a:ext uri="{FF2B5EF4-FFF2-40B4-BE49-F238E27FC236}">
                <a16:creationId xmlns:a16="http://schemas.microsoft.com/office/drawing/2014/main" id="{6E7665ED-FDF5-4AE8-8D14-2D36D33662D0}"/>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Recruitment Successes</a:t>
            </a:r>
          </a:p>
        </p:txBody>
      </p:sp>
      <p:sp>
        <p:nvSpPr>
          <p:cNvPr id="7" name="TextBox 6">
            <a:extLst>
              <a:ext uri="{FF2B5EF4-FFF2-40B4-BE49-F238E27FC236}">
                <a16:creationId xmlns:a16="http://schemas.microsoft.com/office/drawing/2014/main" id="{70085DAD-CFF0-44D9-8250-7B924E7BE369}"/>
              </a:ext>
            </a:extLst>
          </p:cNvPr>
          <p:cNvSpPr txBox="1"/>
          <p:nvPr/>
        </p:nvSpPr>
        <p:spPr>
          <a:xfrm>
            <a:off x="2411505" y="1590335"/>
            <a:ext cx="7368989" cy="369332"/>
          </a:xfrm>
          <a:prstGeom prst="rect">
            <a:avLst/>
          </a:prstGeom>
          <a:noFill/>
        </p:spPr>
        <p:txBody>
          <a:bodyPr wrap="square" rtlCol="0">
            <a:spAutoFit/>
          </a:bodyPr>
          <a:lstStyle/>
          <a:p>
            <a:pPr algn="ctr"/>
            <a:r>
              <a:rPr lang="en-US" b="1">
                <a:latin typeface="+mj-lt"/>
              </a:rPr>
              <a:t>Graduate Student Targets &amp; Actuals over the past 5 years</a:t>
            </a:r>
          </a:p>
        </p:txBody>
      </p:sp>
      <p:graphicFrame>
        <p:nvGraphicFramePr>
          <p:cNvPr id="3" name="Content Placeholder 2"/>
          <p:cNvGraphicFramePr>
            <a:graphicFrameLocks noGrp="1"/>
          </p:cNvGraphicFramePr>
          <p:nvPr>
            <p:ph idx="1"/>
          </p:nvPr>
        </p:nvGraphicFramePr>
        <p:xfrm>
          <a:off x="965585" y="2240433"/>
          <a:ext cx="10260830" cy="3982563"/>
        </p:xfrm>
        <a:graphic>
          <a:graphicData uri="http://schemas.openxmlformats.org/drawingml/2006/table">
            <a:tbl>
              <a:tblPr firstRow="1">
                <a:tableStyleId>{5C22544A-7EE6-4342-B048-85BDC9FD1C3A}</a:tableStyleId>
              </a:tblPr>
              <a:tblGrid>
                <a:gridCol w="2052166">
                  <a:extLst>
                    <a:ext uri="{9D8B030D-6E8A-4147-A177-3AD203B41FA5}">
                      <a16:colId xmlns:a16="http://schemas.microsoft.com/office/drawing/2014/main" val="586488888"/>
                    </a:ext>
                  </a:extLst>
                </a:gridCol>
                <a:gridCol w="2052166">
                  <a:extLst>
                    <a:ext uri="{9D8B030D-6E8A-4147-A177-3AD203B41FA5}">
                      <a16:colId xmlns:a16="http://schemas.microsoft.com/office/drawing/2014/main" val="1345279511"/>
                    </a:ext>
                  </a:extLst>
                </a:gridCol>
                <a:gridCol w="2052166">
                  <a:extLst>
                    <a:ext uri="{9D8B030D-6E8A-4147-A177-3AD203B41FA5}">
                      <a16:colId xmlns:a16="http://schemas.microsoft.com/office/drawing/2014/main" val="2691228366"/>
                    </a:ext>
                  </a:extLst>
                </a:gridCol>
                <a:gridCol w="2052166">
                  <a:extLst>
                    <a:ext uri="{9D8B030D-6E8A-4147-A177-3AD203B41FA5}">
                      <a16:colId xmlns:a16="http://schemas.microsoft.com/office/drawing/2014/main" val="4194003565"/>
                    </a:ext>
                  </a:extLst>
                </a:gridCol>
                <a:gridCol w="2052166">
                  <a:extLst>
                    <a:ext uri="{9D8B030D-6E8A-4147-A177-3AD203B41FA5}">
                      <a16:colId xmlns:a16="http://schemas.microsoft.com/office/drawing/2014/main" val="1659747520"/>
                    </a:ext>
                  </a:extLst>
                </a:gridCol>
              </a:tblGrid>
              <a:tr h="1592193">
                <a:tc>
                  <a:txBody>
                    <a:bodyPr/>
                    <a:lstStyle/>
                    <a:p>
                      <a:pPr algn="ctr" fontAlgn="ctr"/>
                      <a:r>
                        <a:rPr lang="en-US" sz="1800" u="none" strike="noStrike">
                          <a:effectLst/>
                          <a:latin typeface="+mj-lt"/>
                        </a:rPr>
                        <a:t>Year - as at Nov 1</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International PhD</a:t>
                      </a:r>
                      <a:br>
                        <a:rPr lang="en-US" sz="1800" u="none" strike="noStrike">
                          <a:effectLst/>
                          <a:latin typeface="+mj-lt"/>
                        </a:rPr>
                      </a:br>
                      <a:br>
                        <a:rPr lang="en-US" sz="1800" u="none" strike="noStrike">
                          <a:effectLst/>
                          <a:latin typeface="+mj-lt"/>
                        </a:rPr>
                      </a:br>
                      <a:r>
                        <a:rPr lang="en-US" sz="1800" u="none" strike="noStrike">
                          <a:effectLst/>
                          <a:latin typeface="+mj-lt"/>
                        </a:rPr>
                        <a:t>Intake Target</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International PhD</a:t>
                      </a:r>
                      <a:br>
                        <a:rPr lang="en-US" sz="1800" u="none" strike="noStrike">
                          <a:effectLst/>
                          <a:latin typeface="+mj-lt"/>
                        </a:rPr>
                      </a:br>
                      <a:br>
                        <a:rPr lang="en-US" sz="1800" u="none" strike="noStrike">
                          <a:effectLst/>
                          <a:latin typeface="+mj-lt"/>
                        </a:rPr>
                      </a:br>
                      <a:r>
                        <a:rPr lang="en-US" sz="1800" u="none" strike="noStrike">
                          <a:effectLst/>
                          <a:latin typeface="+mj-lt"/>
                        </a:rPr>
                        <a:t>Actual</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International Masters</a:t>
                      </a:r>
                      <a:br>
                        <a:rPr lang="en-US" sz="1800" u="none" strike="noStrike">
                          <a:effectLst/>
                          <a:latin typeface="+mj-lt"/>
                        </a:rPr>
                      </a:br>
                      <a:br>
                        <a:rPr lang="en-US" sz="1800" u="none" strike="noStrike">
                          <a:effectLst/>
                          <a:latin typeface="+mj-lt"/>
                        </a:rPr>
                      </a:br>
                      <a:r>
                        <a:rPr lang="en-US" sz="1800" u="none" strike="noStrike">
                          <a:effectLst/>
                          <a:latin typeface="+mj-lt"/>
                        </a:rPr>
                        <a:t>Intake Target</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International Masters</a:t>
                      </a:r>
                      <a:br>
                        <a:rPr lang="en-US" sz="1800" u="none" strike="noStrike">
                          <a:effectLst/>
                          <a:latin typeface="+mj-lt"/>
                        </a:rPr>
                      </a:br>
                      <a:br>
                        <a:rPr lang="en-US" sz="1800" u="none" strike="noStrike">
                          <a:effectLst/>
                          <a:latin typeface="+mj-lt"/>
                        </a:rPr>
                      </a:br>
                      <a:r>
                        <a:rPr lang="en-US" sz="1800" u="none" strike="noStrike">
                          <a:effectLst/>
                          <a:latin typeface="+mj-lt"/>
                        </a:rPr>
                        <a:t>Actual</a:t>
                      </a:r>
                      <a:endParaRPr lang="en-US" sz="1800" b="0" i="0" u="none" strike="noStrike">
                        <a:solidFill>
                          <a:srgbClr val="000000"/>
                        </a:solidFill>
                        <a:effectLst/>
                        <a:latin typeface="+mj-lt"/>
                      </a:endParaRPr>
                    </a:p>
                  </a:txBody>
                  <a:tcPr marL="4233" marR="4233" marT="4233" marB="0" anchor="ctr"/>
                </a:tc>
                <a:extLst>
                  <a:ext uri="{0D108BD9-81ED-4DB2-BD59-A6C34878D82A}">
                    <a16:rowId xmlns:a16="http://schemas.microsoft.com/office/drawing/2014/main" val="3303611354"/>
                  </a:ext>
                </a:extLst>
              </a:tr>
              <a:tr h="398395">
                <a:tc>
                  <a:txBody>
                    <a:bodyPr/>
                    <a:lstStyle/>
                    <a:p>
                      <a:pPr algn="ctr" fontAlgn="ctr"/>
                      <a:r>
                        <a:rPr lang="en-US" sz="1800" b="1" u="none" strike="noStrike">
                          <a:effectLst/>
                          <a:latin typeface="+mj-lt"/>
                        </a:rPr>
                        <a:t>2015</a:t>
                      </a:r>
                      <a:endParaRPr lang="en-US" sz="1800" b="1"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30</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79</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304</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271</a:t>
                      </a:r>
                      <a:endParaRPr lang="en-US" sz="1800" b="0" i="0" u="none" strike="noStrike">
                        <a:solidFill>
                          <a:srgbClr val="000000"/>
                        </a:solidFill>
                        <a:effectLst/>
                        <a:latin typeface="+mj-lt"/>
                      </a:endParaRPr>
                    </a:p>
                  </a:txBody>
                  <a:tcPr marL="4233" marR="4233" marT="4233" marB="0" anchor="ctr"/>
                </a:tc>
                <a:extLst>
                  <a:ext uri="{0D108BD9-81ED-4DB2-BD59-A6C34878D82A}">
                    <a16:rowId xmlns:a16="http://schemas.microsoft.com/office/drawing/2014/main" val="1275427436"/>
                  </a:ext>
                </a:extLst>
              </a:tr>
              <a:tr h="398395">
                <a:tc>
                  <a:txBody>
                    <a:bodyPr/>
                    <a:lstStyle/>
                    <a:p>
                      <a:pPr algn="ctr" fontAlgn="ctr"/>
                      <a:r>
                        <a:rPr lang="en-US" sz="1800" b="1" u="none" strike="noStrike">
                          <a:effectLst/>
                          <a:latin typeface="+mj-lt"/>
                        </a:rPr>
                        <a:t>2016</a:t>
                      </a:r>
                      <a:endParaRPr lang="en-US" sz="1800" b="1"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64</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81</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274</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293</a:t>
                      </a:r>
                      <a:endParaRPr lang="en-US" sz="1800" b="0" i="0" u="none" strike="noStrike">
                        <a:solidFill>
                          <a:srgbClr val="000000"/>
                        </a:solidFill>
                        <a:effectLst/>
                        <a:latin typeface="+mj-lt"/>
                      </a:endParaRPr>
                    </a:p>
                  </a:txBody>
                  <a:tcPr marL="4233" marR="4233" marT="4233" marB="0" anchor="ctr"/>
                </a:tc>
                <a:extLst>
                  <a:ext uri="{0D108BD9-81ED-4DB2-BD59-A6C34878D82A}">
                    <a16:rowId xmlns:a16="http://schemas.microsoft.com/office/drawing/2014/main" val="3094304620"/>
                  </a:ext>
                </a:extLst>
              </a:tr>
              <a:tr h="398395">
                <a:tc>
                  <a:txBody>
                    <a:bodyPr/>
                    <a:lstStyle/>
                    <a:p>
                      <a:pPr algn="ctr" fontAlgn="ctr"/>
                      <a:r>
                        <a:rPr lang="en-US" sz="1800" b="1" u="none" strike="noStrike">
                          <a:effectLst/>
                          <a:latin typeface="+mj-lt"/>
                        </a:rPr>
                        <a:t>2017</a:t>
                      </a:r>
                      <a:endParaRPr lang="en-US" sz="1800" b="1"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76</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92</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303</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396</a:t>
                      </a:r>
                      <a:endParaRPr lang="en-US" sz="1800" b="0" i="0" u="none" strike="noStrike">
                        <a:solidFill>
                          <a:srgbClr val="000000"/>
                        </a:solidFill>
                        <a:effectLst/>
                        <a:latin typeface="+mj-lt"/>
                      </a:endParaRPr>
                    </a:p>
                  </a:txBody>
                  <a:tcPr marL="4233" marR="4233" marT="4233" marB="0" anchor="ctr"/>
                </a:tc>
                <a:extLst>
                  <a:ext uri="{0D108BD9-81ED-4DB2-BD59-A6C34878D82A}">
                    <a16:rowId xmlns:a16="http://schemas.microsoft.com/office/drawing/2014/main" val="1386276150"/>
                  </a:ext>
                </a:extLst>
              </a:tr>
              <a:tr h="398395">
                <a:tc>
                  <a:txBody>
                    <a:bodyPr/>
                    <a:lstStyle/>
                    <a:p>
                      <a:pPr algn="ctr" fontAlgn="ctr"/>
                      <a:r>
                        <a:rPr lang="en-US" sz="1800" b="1" u="none" strike="noStrike">
                          <a:effectLst/>
                          <a:latin typeface="+mj-lt"/>
                        </a:rPr>
                        <a:t>2018</a:t>
                      </a:r>
                      <a:endParaRPr lang="en-US" sz="1800" b="1"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99</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114</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422</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459</a:t>
                      </a:r>
                      <a:endParaRPr lang="en-US" sz="1800" b="0" i="0" u="none" strike="noStrike">
                        <a:solidFill>
                          <a:srgbClr val="000000"/>
                        </a:solidFill>
                        <a:effectLst/>
                        <a:latin typeface="+mj-lt"/>
                      </a:endParaRPr>
                    </a:p>
                  </a:txBody>
                  <a:tcPr marL="4233" marR="4233" marT="4233" marB="0" anchor="ctr"/>
                </a:tc>
                <a:extLst>
                  <a:ext uri="{0D108BD9-81ED-4DB2-BD59-A6C34878D82A}">
                    <a16:rowId xmlns:a16="http://schemas.microsoft.com/office/drawing/2014/main" val="3184956667"/>
                  </a:ext>
                </a:extLst>
              </a:tr>
              <a:tr h="398395">
                <a:tc>
                  <a:txBody>
                    <a:bodyPr/>
                    <a:lstStyle/>
                    <a:p>
                      <a:pPr algn="ctr" fontAlgn="ctr"/>
                      <a:r>
                        <a:rPr lang="en-US" sz="1800" b="1" u="none" strike="noStrike">
                          <a:effectLst/>
                          <a:latin typeface="+mj-lt"/>
                        </a:rPr>
                        <a:t>2019</a:t>
                      </a:r>
                      <a:endParaRPr lang="en-US" sz="1800" b="1"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111</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117</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450</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439</a:t>
                      </a:r>
                      <a:endParaRPr lang="en-US" sz="1800" b="0" i="0" u="none" strike="noStrike">
                        <a:solidFill>
                          <a:srgbClr val="000000"/>
                        </a:solidFill>
                        <a:effectLst/>
                        <a:latin typeface="+mj-lt"/>
                      </a:endParaRPr>
                    </a:p>
                  </a:txBody>
                  <a:tcPr marL="4233" marR="4233" marT="4233" marB="0" anchor="ctr"/>
                </a:tc>
                <a:extLst>
                  <a:ext uri="{0D108BD9-81ED-4DB2-BD59-A6C34878D82A}">
                    <a16:rowId xmlns:a16="http://schemas.microsoft.com/office/drawing/2014/main" val="3016122065"/>
                  </a:ext>
                </a:extLst>
              </a:tr>
              <a:tr h="398395">
                <a:tc>
                  <a:txBody>
                    <a:bodyPr/>
                    <a:lstStyle/>
                    <a:p>
                      <a:pPr algn="ctr" fontAlgn="ctr"/>
                      <a:r>
                        <a:rPr lang="en-US" sz="1800" b="1" u="none" strike="noStrike">
                          <a:effectLst/>
                          <a:latin typeface="+mj-lt"/>
                        </a:rPr>
                        <a:t>2020</a:t>
                      </a:r>
                      <a:endParaRPr lang="en-US" sz="1800" b="1"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116</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104</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538</a:t>
                      </a:r>
                      <a:endParaRPr lang="en-US" sz="1800" b="0" i="0" u="none" strike="noStrike">
                        <a:solidFill>
                          <a:srgbClr val="000000"/>
                        </a:solidFill>
                        <a:effectLst/>
                        <a:latin typeface="+mj-lt"/>
                      </a:endParaRPr>
                    </a:p>
                  </a:txBody>
                  <a:tcPr marL="4233" marR="4233" marT="4233" marB="0" anchor="ctr"/>
                </a:tc>
                <a:tc>
                  <a:txBody>
                    <a:bodyPr/>
                    <a:lstStyle/>
                    <a:p>
                      <a:pPr algn="ctr" fontAlgn="ctr"/>
                      <a:r>
                        <a:rPr lang="en-US" sz="1800" u="none" strike="noStrike">
                          <a:effectLst/>
                          <a:latin typeface="+mj-lt"/>
                        </a:rPr>
                        <a:t>452</a:t>
                      </a:r>
                      <a:endParaRPr lang="en-US" sz="1800" b="0" i="0" u="none" strike="noStrike">
                        <a:solidFill>
                          <a:srgbClr val="000000"/>
                        </a:solidFill>
                        <a:effectLst/>
                        <a:latin typeface="+mj-lt"/>
                      </a:endParaRPr>
                    </a:p>
                  </a:txBody>
                  <a:tcPr marL="4233" marR="4233" marT="4233" marB="0" anchor="ctr"/>
                </a:tc>
                <a:extLst>
                  <a:ext uri="{0D108BD9-81ED-4DB2-BD59-A6C34878D82A}">
                    <a16:rowId xmlns:a16="http://schemas.microsoft.com/office/drawing/2014/main" val="1284264226"/>
                  </a:ext>
                </a:extLst>
              </a:tr>
            </a:tbl>
          </a:graphicData>
        </a:graphic>
      </p:graphicFrame>
    </p:spTree>
    <p:extLst>
      <p:ext uri="{BB962C8B-B14F-4D97-AF65-F5344CB8AC3E}">
        <p14:creationId xmlns:p14="http://schemas.microsoft.com/office/powerpoint/2010/main" val="2231528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5" name="Content Placeholder 4">
            <a:extLst>
              <a:ext uri="{FF2B5EF4-FFF2-40B4-BE49-F238E27FC236}">
                <a16:creationId xmlns:a16="http://schemas.microsoft.com/office/drawing/2014/main" id="{3176F850-8F8E-4498-9A5E-EE5C1DA28EB9}"/>
              </a:ext>
            </a:extLst>
          </p:cNvPr>
          <p:cNvSpPr>
            <a:spLocks noGrp="1"/>
          </p:cNvSpPr>
          <p:nvPr>
            <p:ph idx="1"/>
          </p:nvPr>
        </p:nvSpPr>
        <p:spPr>
          <a:xfrm>
            <a:off x="623392" y="1878202"/>
            <a:ext cx="10945216" cy="3946865"/>
          </a:xfrm>
        </p:spPr>
        <p:txBody>
          <a:bodyPr>
            <a:normAutofit/>
          </a:bodyPr>
          <a:lstStyle/>
          <a:p>
            <a:pPr algn="l" rtl="0" fontAlgn="base">
              <a:buFont typeface="Arial" panose="020B0604020202020204" pitchFamily="34" charset="0"/>
              <a:buChar char="•"/>
            </a:pPr>
            <a:r>
              <a:rPr lang="en-US" sz="2600" b="1" i="0">
                <a:solidFill>
                  <a:srgbClr val="000000"/>
                </a:solidFill>
                <a:effectLst/>
                <a:latin typeface="+mj-lt"/>
                <a:ea typeface="等线" panose="02010600030101010101" pitchFamily="2" charset="-122"/>
              </a:rPr>
              <a:t>Transparency</a:t>
            </a:r>
            <a:r>
              <a:rPr lang="en-US" sz="2600" b="0" i="0">
                <a:solidFill>
                  <a:srgbClr val="000000"/>
                </a:solidFill>
                <a:effectLst/>
                <a:latin typeface="+mj-lt"/>
                <a:ea typeface="等线" panose="02010600030101010101" pitchFamily="2" charset="-122"/>
              </a:rPr>
              <a:t> about and </a:t>
            </a:r>
            <a:r>
              <a:rPr lang="en-US" sz="2600" b="1" i="0">
                <a:solidFill>
                  <a:srgbClr val="000000"/>
                </a:solidFill>
                <a:effectLst/>
                <a:latin typeface="+mj-lt"/>
                <a:ea typeface="等线" panose="02010600030101010101" pitchFamily="2" charset="-122"/>
              </a:rPr>
              <a:t>clear communication </a:t>
            </a:r>
            <a:r>
              <a:rPr lang="en-US" sz="2600" b="0" i="0">
                <a:solidFill>
                  <a:srgbClr val="000000"/>
                </a:solidFill>
                <a:effectLst/>
                <a:latin typeface="+mj-lt"/>
                <a:ea typeface="等线" panose="02010600030101010101" pitchFamily="2" charset="-122"/>
              </a:rPr>
              <a:t>of the Queen’s experience from the first point of contact.</a:t>
            </a:r>
          </a:p>
          <a:p>
            <a:pPr marL="0" indent="0" algn="l" rtl="0" fontAlgn="base">
              <a:buNone/>
            </a:pPr>
            <a:endParaRPr lang="en-US" sz="2600" b="0" i="0">
              <a:solidFill>
                <a:srgbClr val="000000"/>
              </a:solidFill>
              <a:effectLst/>
              <a:latin typeface="+mj-lt"/>
              <a:ea typeface="等线" panose="02010600030101010101" pitchFamily="2" charset="-122"/>
            </a:endParaRPr>
          </a:p>
          <a:p>
            <a:pPr algn="l" rtl="0" fontAlgn="base">
              <a:buFont typeface="Arial" panose="020B0604020202020204" pitchFamily="34" charset="0"/>
              <a:buChar char="•"/>
            </a:pPr>
            <a:r>
              <a:rPr lang="en-US" sz="2600" b="1" i="0">
                <a:solidFill>
                  <a:srgbClr val="000000"/>
                </a:solidFill>
                <a:effectLst/>
                <a:latin typeface="+mj-lt"/>
                <a:ea typeface="等线" panose="02010600030101010101" pitchFamily="2" charset="-122"/>
              </a:rPr>
              <a:t>Service-oriented </a:t>
            </a:r>
            <a:r>
              <a:rPr lang="en-US" sz="2600" b="0" i="0">
                <a:solidFill>
                  <a:srgbClr val="000000"/>
                </a:solidFill>
                <a:effectLst/>
                <a:latin typeface="+mj-lt"/>
                <a:ea typeface="等线" panose="02010600030101010101" pitchFamily="2" charset="-122"/>
              </a:rPr>
              <a:t>to be responsive to the needs of international prospective students and advance their interests. </a:t>
            </a:r>
          </a:p>
          <a:p>
            <a:pPr marL="0" indent="0" algn="l" rtl="0" fontAlgn="base">
              <a:buNone/>
            </a:pPr>
            <a:endParaRPr lang="en-US" sz="2600" b="0" i="0">
              <a:solidFill>
                <a:srgbClr val="000000"/>
              </a:solidFill>
              <a:effectLst/>
              <a:latin typeface="+mj-lt"/>
              <a:ea typeface="等线" panose="02010600030101010101" pitchFamily="2" charset="-122"/>
            </a:endParaRPr>
          </a:p>
          <a:p>
            <a:pPr algn="l" rtl="0" fontAlgn="base">
              <a:buFont typeface="Arial" panose="020B0604020202020204" pitchFamily="34" charset="0"/>
              <a:buChar char="•"/>
            </a:pPr>
            <a:r>
              <a:rPr lang="en-US" sz="2600" b="1">
                <a:solidFill>
                  <a:srgbClr val="000000"/>
                </a:solidFill>
                <a:latin typeface="+mj-lt"/>
                <a:ea typeface="等线" panose="02010600030101010101" pitchFamily="2" charset="-122"/>
              </a:rPr>
              <a:t>Inclusive</a:t>
            </a:r>
            <a:r>
              <a:rPr lang="en-US" sz="2600">
                <a:solidFill>
                  <a:srgbClr val="000000"/>
                </a:solidFill>
                <a:latin typeface="+mj-lt"/>
                <a:ea typeface="等线" panose="02010600030101010101" pitchFamily="2" charset="-122"/>
              </a:rPr>
              <a:t> recruitment approach that identifies barriers and advocates for change within university policies, procedures, and practices related to recruitment.</a:t>
            </a:r>
            <a:endParaRPr lang="en-CA" sz="2600">
              <a:solidFill>
                <a:srgbClr val="000000"/>
              </a:solidFill>
              <a:latin typeface="+mj-lt"/>
              <a:ea typeface="等线" panose="02010600030101010101" pitchFamily="2" charset="-122"/>
            </a:endParaRPr>
          </a:p>
        </p:txBody>
      </p:sp>
      <p:sp>
        <p:nvSpPr>
          <p:cNvPr id="6" name="Title 1">
            <a:extLst>
              <a:ext uri="{FF2B5EF4-FFF2-40B4-BE49-F238E27FC236}">
                <a16:creationId xmlns:a16="http://schemas.microsoft.com/office/drawing/2014/main" id="{6E7665ED-FDF5-4AE8-8D14-2D36D33662D0}"/>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Values</a:t>
            </a:r>
          </a:p>
        </p:txBody>
      </p:sp>
    </p:spTree>
    <p:extLst>
      <p:ext uri="{BB962C8B-B14F-4D97-AF65-F5344CB8AC3E}">
        <p14:creationId xmlns:p14="http://schemas.microsoft.com/office/powerpoint/2010/main" val="418468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1F1-14C5-4514-9A66-3E1AFD3B1FB9}"/>
              </a:ext>
            </a:extLst>
          </p:cNvPr>
          <p:cNvSpPr>
            <a:spLocks noGrp="1"/>
          </p:cNvSpPr>
          <p:nvPr>
            <p:ph type="ctrTitle"/>
          </p:nvPr>
        </p:nvSpPr>
        <p:spPr>
          <a:xfrm>
            <a:off x="1524000" y="1306286"/>
            <a:ext cx="9144000" cy="3105358"/>
          </a:xfrm>
        </p:spPr>
        <p:txBody>
          <a:bodyPr>
            <a:normAutofit/>
          </a:bodyPr>
          <a:lstStyle/>
          <a:p>
            <a: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t>Policy and Administrative Structures Working Group</a:t>
            </a:r>
            <a:b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br>
            <a:br>
              <a:rPr lang="en-US" sz="2000">
                <a:solidFill>
                  <a:srgbClr val="002E5F"/>
                </a:solidFill>
                <a:latin typeface="Open Sans" panose="020B0606030504020204" pitchFamily="34" charset="0"/>
                <a:ea typeface="Open Sans" panose="020B0606030504020204" pitchFamily="34" charset="0"/>
                <a:cs typeface="Open Sans" panose="020B0606030504020204" pitchFamily="34" charset="0"/>
              </a:rPr>
            </a:br>
            <a:r>
              <a:rPr lang="en-US" sz="2000">
                <a:solidFill>
                  <a:srgbClr val="002E5F"/>
                </a:solidFill>
                <a:latin typeface="Open Sans" panose="020B0606030504020204" pitchFamily="34" charset="0"/>
                <a:ea typeface="Open Sans" panose="020B0606030504020204" pitchFamily="34" charset="0"/>
                <a:cs typeface="Open Sans" panose="020B0606030504020204" pitchFamily="34" charset="0"/>
              </a:rPr>
              <a:t>Not presented to steering committee in February 2021 </a:t>
            </a:r>
            <a:br>
              <a:rPr lang="en-US" sz="4800">
                <a:latin typeface="Open Sans" panose="020B0606030504020204" pitchFamily="34" charset="0"/>
                <a:ea typeface="Open Sans" panose="020B0606030504020204" pitchFamily="34" charset="0"/>
                <a:cs typeface="Open Sans" panose="020B0606030504020204" pitchFamily="34" charset="0"/>
              </a:rPr>
            </a:br>
            <a:br>
              <a:rPr lang="en-US" sz="1800">
                <a:latin typeface="Open Sans" panose="020B0606030504020204" pitchFamily="34" charset="0"/>
                <a:ea typeface="Open Sans" panose="020B0606030504020204" pitchFamily="34" charset="0"/>
                <a:cs typeface="Open Sans" panose="020B0606030504020204" pitchFamily="34" charset="0"/>
              </a:rPr>
            </a:br>
            <a:endParaRPr lang="en-US" sz="2000" b="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ADE90DA-5CCF-40B6-A928-F47BD488B4F8}"/>
              </a:ext>
            </a:extLst>
          </p:cNvPr>
          <p:cNvPicPr>
            <a:picLocks noChangeAspect="1"/>
          </p:cNvPicPr>
          <p:nvPr/>
        </p:nvPicPr>
        <p:blipFill>
          <a:blip r:embed="rId3"/>
          <a:stretch>
            <a:fillRect/>
          </a:stretch>
        </p:blipFill>
        <p:spPr>
          <a:xfrm>
            <a:off x="4515172" y="5158091"/>
            <a:ext cx="1684740" cy="1281104"/>
          </a:xfrm>
          <a:prstGeom prst="rect">
            <a:avLst/>
          </a:prstGeom>
        </p:spPr>
      </p:pic>
      <p:pic>
        <p:nvPicPr>
          <p:cNvPr id="4" name="Picture 3" descr="Icon&#10;&#10;Description automatically generated">
            <a:extLst>
              <a:ext uri="{FF2B5EF4-FFF2-40B4-BE49-F238E27FC236}">
                <a16:creationId xmlns:a16="http://schemas.microsoft.com/office/drawing/2014/main" id="{B44D41F9-5853-4E10-B408-56B191E83D4E}"/>
              </a:ext>
            </a:extLst>
          </p:cNvPr>
          <p:cNvPicPr>
            <a:picLocks noChangeAspect="1"/>
          </p:cNvPicPr>
          <p:nvPr/>
        </p:nvPicPr>
        <p:blipFill>
          <a:blip r:embed="rId4"/>
          <a:stretch>
            <a:fillRect/>
          </a:stretch>
        </p:blipFill>
        <p:spPr>
          <a:xfrm>
            <a:off x="6316227" y="5233983"/>
            <a:ext cx="1131593" cy="1129321"/>
          </a:xfrm>
          <a:prstGeom prst="rect">
            <a:avLst/>
          </a:prstGeom>
        </p:spPr>
      </p:pic>
    </p:spTree>
    <p:extLst>
      <p:ext uri="{BB962C8B-B14F-4D97-AF65-F5344CB8AC3E}">
        <p14:creationId xmlns:p14="http://schemas.microsoft.com/office/powerpoint/2010/main" val="1975208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Vision 1/2</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5" name="Content Placeholder 4">
            <a:extLst>
              <a:ext uri="{FF2B5EF4-FFF2-40B4-BE49-F238E27FC236}">
                <a16:creationId xmlns:a16="http://schemas.microsoft.com/office/drawing/2014/main" id="{6D881CA4-F133-42DA-8784-5BC0C5A48EA4}"/>
              </a:ext>
            </a:extLst>
          </p:cNvPr>
          <p:cNvSpPr>
            <a:spLocks noGrp="1"/>
          </p:cNvSpPr>
          <p:nvPr>
            <p:ph idx="1"/>
          </p:nvPr>
        </p:nvSpPr>
        <p:spPr>
          <a:xfrm>
            <a:off x="366445" y="1684867"/>
            <a:ext cx="11459109" cy="4360333"/>
          </a:xfrm>
        </p:spPr>
        <p:txBody>
          <a:bodyPr>
            <a:noAutofit/>
          </a:bodyPr>
          <a:lstStyle/>
          <a:p>
            <a:pPr fontAlgn="base"/>
            <a:r>
              <a:rPr lang="en-US" sz="2600">
                <a:solidFill>
                  <a:srgbClr val="000000"/>
                </a:solidFill>
                <a:latin typeface="+mj-lt"/>
              </a:rPr>
              <a:t>International student recruitment should be rooted in attracting students with inquiring minds, global perspective, and commitment to improving society, regardless of individual student circumstances. </a:t>
            </a:r>
            <a:endParaRPr lang="en-US" sz="2600">
              <a:solidFill>
                <a:srgbClr val="000000"/>
              </a:solidFill>
              <a:latin typeface="+mj-lt"/>
              <a:cs typeface="Calibri"/>
            </a:endParaRPr>
          </a:p>
          <a:p>
            <a:pPr marL="0" indent="0" algn="l" rtl="0" fontAlgn="base">
              <a:buNone/>
            </a:pPr>
            <a:endParaRPr lang="en-US" sz="2600" b="0" i="0">
              <a:solidFill>
                <a:srgbClr val="000000"/>
              </a:solidFill>
              <a:effectLst/>
              <a:latin typeface="+mj-lt"/>
            </a:endParaRPr>
          </a:p>
          <a:p>
            <a:pPr algn="l" rtl="0" fontAlgn="base"/>
            <a:r>
              <a:rPr lang="en-US" sz="2600" b="0" i="0">
                <a:solidFill>
                  <a:srgbClr val="000000"/>
                </a:solidFill>
                <a:effectLst/>
                <a:latin typeface="+mj-lt"/>
              </a:rPr>
              <a:t>Through international student recruitment, Queen’s has the opportunity to build a global campus</a:t>
            </a:r>
            <a:r>
              <a:rPr lang="en-US" sz="2600">
                <a:solidFill>
                  <a:srgbClr val="000000"/>
                </a:solidFill>
                <a:latin typeface="+mj-lt"/>
              </a:rPr>
              <a:t> by creating a more diverse student body</a:t>
            </a:r>
            <a:r>
              <a:rPr lang="en-US" sz="2600" b="0" i="0">
                <a:solidFill>
                  <a:srgbClr val="000000"/>
                </a:solidFill>
                <a:effectLst/>
                <a:latin typeface="+mj-lt"/>
              </a:rPr>
              <a:t>.  </a:t>
            </a:r>
          </a:p>
          <a:p>
            <a:pPr algn="l" rtl="0" fontAlgn="base"/>
            <a:endParaRPr lang="en-US" sz="2600" b="0" i="0">
              <a:solidFill>
                <a:srgbClr val="000000"/>
              </a:solidFill>
              <a:effectLst/>
              <a:latin typeface="+mj-lt"/>
            </a:endParaRPr>
          </a:p>
          <a:p>
            <a:pPr algn="l" rtl="0" fontAlgn="base"/>
            <a:r>
              <a:rPr lang="en-US" sz="2600" b="0" i="0">
                <a:solidFill>
                  <a:srgbClr val="000000"/>
                </a:solidFill>
                <a:effectLst/>
                <a:latin typeface="+mj-lt"/>
              </a:rPr>
              <a:t>International student recruitment contributes to providing a rich environment for research and learning with each student finding an inclusive place for themselves at Queen’s and the wider community. </a:t>
            </a:r>
          </a:p>
        </p:txBody>
      </p:sp>
    </p:spTree>
    <p:extLst>
      <p:ext uri="{BB962C8B-B14F-4D97-AF65-F5344CB8AC3E}">
        <p14:creationId xmlns:p14="http://schemas.microsoft.com/office/powerpoint/2010/main" val="638562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Vision 2/2</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5" name="Content Placeholder 4">
            <a:extLst>
              <a:ext uri="{FF2B5EF4-FFF2-40B4-BE49-F238E27FC236}">
                <a16:creationId xmlns:a16="http://schemas.microsoft.com/office/drawing/2014/main" id="{6D881CA4-F133-42DA-8784-5BC0C5A48EA4}"/>
              </a:ext>
            </a:extLst>
          </p:cNvPr>
          <p:cNvSpPr>
            <a:spLocks noGrp="1"/>
          </p:cNvSpPr>
          <p:nvPr>
            <p:ph idx="1"/>
          </p:nvPr>
        </p:nvSpPr>
        <p:spPr>
          <a:xfrm>
            <a:off x="366445" y="2226734"/>
            <a:ext cx="11459109" cy="3207468"/>
          </a:xfrm>
        </p:spPr>
        <p:txBody>
          <a:bodyPr vert="horz" lIns="91440" tIns="45720" rIns="91440" bIns="45720" rtlCol="0" anchor="t">
            <a:noAutofit/>
          </a:bodyPr>
          <a:lstStyle/>
          <a:p>
            <a:pPr algn="l" rtl="0" fontAlgn="base"/>
            <a:r>
              <a:rPr lang="en-US" sz="2600">
                <a:solidFill>
                  <a:srgbClr val="000000"/>
                </a:solidFill>
                <a:latin typeface="+mj-lt"/>
              </a:rPr>
              <a:t>International student recruitment </a:t>
            </a:r>
            <a:r>
              <a:rPr lang="en-US" sz="2600" b="0" i="0">
                <a:solidFill>
                  <a:srgbClr val="000000"/>
                </a:solidFill>
                <a:effectLst/>
                <a:latin typeface="+mj-lt"/>
              </a:rPr>
              <a:t>seeks to be transparent, </a:t>
            </a:r>
            <a:r>
              <a:rPr lang="en-US" sz="2600">
                <a:solidFill>
                  <a:srgbClr val="000000"/>
                </a:solidFill>
                <a:latin typeface="+mj-lt"/>
              </a:rPr>
              <a:t>student-centered</a:t>
            </a:r>
            <a:r>
              <a:rPr lang="en-US" sz="2600" b="0" i="0">
                <a:solidFill>
                  <a:srgbClr val="000000"/>
                </a:solidFill>
                <a:effectLst/>
                <a:latin typeface="+mj-lt"/>
              </a:rPr>
              <a:t>, and service-oriented to ensure prospective students make an informed decision on their university selection.  </a:t>
            </a:r>
          </a:p>
          <a:p>
            <a:pPr marL="0" indent="0" algn="l" rtl="0" fontAlgn="base">
              <a:buNone/>
            </a:pPr>
            <a:endParaRPr lang="en-US" sz="2600" b="0" i="0">
              <a:solidFill>
                <a:srgbClr val="000000"/>
              </a:solidFill>
              <a:effectLst/>
              <a:latin typeface="+mj-lt"/>
            </a:endParaRPr>
          </a:p>
          <a:p>
            <a:pPr fontAlgn="base"/>
            <a:r>
              <a:rPr lang="en-US" sz="2600">
                <a:solidFill>
                  <a:srgbClr val="000000"/>
                </a:solidFill>
                <a:latin typeface="+mj-lt"/>
              </a:rPr>
              <a:t>International student recruitment seeks to contribute to a student experience from the first point of contact to graduation and beyond that reduces barriers and is equitable.</a:t>
            </a:r>
            <a:endParaRPr lang="en-US" sz="2600" b="0" i="0">
              <a:solidFill>
                <a:srgbClr val="000000"/>
              </a:solidFill>
              <a:effectLst/>
              <a:latin typeface="+mj-lt"/>
            </a:endParaRPr>
          </a:p>
          <a:p>
            <a:pPr marL="0" indent="0" algn="l" rtl="0" fontAlgn="base">
              <a:buNone/>
            </a:pPr>
            <a:endParaRPr lang="en-US" sz="2600" b="0" i="0">
              <a:solidFill>
                <a:srgbClr val="000000"/>
              </a:solidFill>
              <a:effectLst/>
              <a:latin typeface="+mj-lt"/>
            </a:endParaRPr>
          </a:p>
          <a:p>
            <a:pPr marL="0" indent="0">
              <a:lnSpc>
                <a:spcPct val="107000"/>
              </a:lnSpc>
              <a:spcAft>
                <a:spcPts val="800"/>
              </a:spcAft>
              <a:buNone/>
            </a:pPr>
            <a:endParaRPr lang="en-CA" sz="2600" b="1">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411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8E180-4470-4E66-98A2-7A6F99E53727}"/>
              </a:ext>
            </a:extLst>
          </p:cNvPr>
          <p:cNvSpPr>
            <a:spLocks noGrp="1"/>
          </p:cNvSpPr>
          <p:nvPr>
            <p:ph idx="1"/>
          </p:nvPr>
        </p:nvSpPr>
        <p:spPr>
          <a:xfrm>
            <a:off x="213814" y="1367193"/>
            <a:ext cx="11764370" cy="5012063"/>
          </a:xfrm>
        </p:spPr>
        <p:txBody>
          <a:bodyPr vert="horz" lIns="91440" tIns="45720" rIns="91440" bIns="45720" rtlCol="0" anchor="t">
            <a:noAutofit/>
          </a:bodyPr>
          <a:lstStyle/>
          <a:p>
            <a:pPr marL="0" indent="0" fontAlgn="base">
              <a:buNone/>
            </a:pPr>
            <a:r>
              <a:rPr lang="en-US" sz="2400">
                <a:solidFill>
                  <a:srgbClr val="000000"/>
                </a:solidFill>
              </a:rPr>
              <a:t> </a:t>
            </a:r>
          </a:p>
          <a:p>
            <a:pPr marL="0" indent="0" fontAlgn="base">
              <a:buNone/>
            </a:pPr>
            <a:endParaRPr lang="en-US" sz="2400" b="0" i="0">
              <a:solidFill>
                <a:srgbClr val="000000"/>
              </a:solidFill>
              <a:effectLst/>
              <a:latin typeface="等线" panose="02010600030101010101" pitchFamily="2" charset="-122"/>
              <a:ea typeface="等线" panose="02010600030101010101" pitchFamily="2" charset="-122"/>
            </a:endParaRPr>
          </a:p>
        </p:txBody>
      </p:sp>
      <p:graphicFrame>
        <p:nvGraphicFramePr>
          <p:cNvPr id="6" name="Diagram 5">
            <a:extLst>
              <a:ext uri="{FF2B5EF4-FFF2-40B4-BE49-F238E27FC236}">
                <a16:creationId xmlns:a16="http://schemas.microsoft.com/office/drawing/2014/main" id="{6DB93AB2-C93F-4C61-BCBB-26DB1F63E856}"/>
              </a:ext>
            </a:extLst>
          </p:cNvPr>
          <p:cNvGraphicFramePr/>
          <p:nvPr/>
        </p:nvGraphicFramePr>
        <p:xfrm>
          <a:off x="497154" y="478744"/>
          <a:ext cx="11197690" cy="5762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933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29BF9-02F5-4F21-82AF-375D59393061}"/>
              </a:ext>
            </a:extLst>
          </p:cNvPr>
          <p:cNvSpPr>
            <a:spLocks noGrp="1"/>
          </p:cNvSpPr>
          <p:nvPr>
            <p:ph idx="1"/>
          </p:nvPr>
        </p:nvSpPr>
        <p:spPr>
          <a:xfrm>
            <a:off x="623392" y="1847986"/>
            <a:ext cx="10945216" cy="3162028"/>
          </a:xfrm>
        </p:spPr>
        <p:txBody>
          <a:bodyPr vert="horz" lIns="91440" tIns="45720" rIns="91440" bIns="45720" rtlCol="0" anchor="t">
            <a:normAutofit/>
          </a:bodyPr>
          <a:lstStyle/>
          <a:p>
            <a:pPr marL="0" indent="0" algn="ctr">
              <a:buNone/>
            </a:pPr>
            <a:r>
              <a:rPr lang="en-US" b="1">
                <a:solidFill>
                  <a:srgbClr val="002E5F"/>
                </a:solidFill>
                <a:latin typeface="Open Sans" panose="020B0606030504020204" pitchFamily="34" charset="0"/>
                <a:ea typeface="Open Sans" panose="020B0606030504020204" pitchFamily="34" charset="0"/>
                <a:cs typeface="Open Sans" panose="020B0606030504020204" pitchFamily="34" charset="0"/>
              </a:rPr>
              <a:t>	</a:t>
            </a:r>
            <a:r>
              <a:rPr lang="en-US" kern="0">
                <a:solidFill>
                  <a:srgbClr val="002E5F"/>
                </a:solidFill>
                <a:latin typeface="Open Sans" panose="020B0606030504020204" pitchFamily="34" charset="0"/>
                <a:ea typeface="Open Sans" panose="020B0606030504020204" pitchFamily="34" charset="0"/>
                <a:cs typeface="Open Sans" panose="020B0606030504020204" pitchFamily="34" charset="0"/>
              </a:rPr>
              <a:t>Queen’s aspires to actively seek out students with inquiring minds, global perspectives, and commitment to improving society, regardless of students’ circumstances. </a:t>
            </a:r>
          </a:p>
          <a:p>
            <a:pPr marL="0" indent="0" algn="ctr">
              <a:buNone/>
            </a:pPr>
            <a:endParaRPr lang="en-US" b="1">
              <a:solidFill>
                <a:srgbClr val="002E5F"/>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b="1">
                <a:solidFill>
                  <a:srgbClr val="002E5F"/>
                </a:solidFill>
                <a:latin typeface="Open Sans" panose="020B0606030504020204" pitchFamily="34" charset="0"/>
                <a:ea typeface="Open Sans" panose="020B0606030504020204" pitchFamily="34" charset="0"/>
                <a:cs typeface="Open Sans" panose="020B0606030504020204" pitchFamily="34" charset="0"/>
              </a:rPr>
              <a:t>Queen’s strives to develop a coordinated and equitable approach to international student recruitment that enhances the international student experience.</a:t>
            </a:r>
          </a:p>
        </p:txBody>
      </p:sp>
      <p:pic>
        <p:nvPicPr>
          <p:cNvPr id="4" name="Picture 3" descr="Icon&#10;&#10;Description automatically generated">
            <a:extLst>
              <a:ext uri="{FF2B5EF4-FFF2-40B4-BE49-F238E27FC236}">
                <a16:creationId xmlns:a16="http://schemas.microsoft.com/office/drawing/2014/main" id="{9FAFA904-BBEB-4C60-9EB3-1EDEE76DD69C}"/>
              </a:ext>
            </a:extLst>
          </p:cNvPr>
          <p:cNvPicPr>
            <a:picLocks noChangeAspect="1"/>
          </p:cNvPicPr>
          <p:nvPr/>
        </p:nvPicPr>
        <p:blipFill>
          <a:blip r:embed="rId3"/>
          <a:stretch>
            <a:fillRect/>
          </a:stretch>
        </p:blipFill>
        <p:spPr>
          <a:xfrm>
            <a:off x="11284870" y="376319"/>
            <a:ext cx="479039" cy="478077"/>
          </a:xfrm>
          <a:prstGeom prst="rect">
            <a:avLst/>
          </a:prstGeom>
        </p:spPr>
      </p:pic>
    </p:spTree>
    <p:extLst>
      <p:ext uri="{BB962C8B-B14F-4D97-AF65-F5344CB8AC3E}">
        <p14:creationId xmlns:p14="http://schemas.microsoft.com/office/powerpoint/2010/main" val="2813916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1F1-14C5-4514-9A66-3E1AFD3B1FB9}"/>
              </a:ext>
            </a:extLst>
          </p:cNvPr>
          <p:cNvSpPr>
            <a:spLocks noGrp="1"/>
          </p:cNvSpPr>
          <p:nvPr>
            <p:ph type="ctrTitle"/>
          </p:nvPr>
        </p:nvSpPr>
        <p:spPr>
          <a:xfrm>
            <a:off x="1231075" y="1590062"/>
            <a:ext cx="9729849" cy="2822852"/>
          </a:xfrm>
        </p:spPr>
        <p:txBody>
          <a:bodyPr>
            <a:normAutofit/>
          </a:bodyPr>
          <a:lstStyle/>
          <a:p>
            <a: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t>Internationalization of Research and Innovation</a:t>
            </a:r>
            <a:br>
              <a:rPr lang="en-US" sz="1800">
                <a:latin typeface="Open Sans" panose="020B0606030504020204" pitchFamily="34" charset="0"/>
                <a:ea typeface="Open Sans" panose="020B0606030504020204" pitchFamily="34" charset="0"/>
                <a:cs typeface="Open Sans" panose="020B0606030504020204" pitchFamily="34" charset="0"/>
              </a:rPr>
            </a:br>
            <a:br>
              <a:rPr lang="en-US" sz="1800">
                <a:latin typeface="Open Sans" panose="020B0606030504020204" pitchFamily="34" charset="0"/>
                <a:ea typeface="Open Sans" panose="020B0606030504020204" pitchFamily="34" charset="0"/>
                <a:cs typeface="Open Sans" panose="020B0606030504020204" pitchFamily="34" charset="0"/>
              </a:rPr>
            </a:br>
            <a:r>
              <a:rPr lang="en-US" sz="1800" b="0">
                <a:solidFill>
                  <a:srgbClr val="7F7F7F"/>
                </a:solidFill>
                <a:latin typeface="Open Sans" panose="020B0606030504020204" pitchFamily="34" charset="0"/>
                <a:ea typeface="Open Sans" panose="020B0606030504020204" pitchFamily="34" charset="0"/>
                <a:cs typeface="Open Sans" panose="020B0606030504020204" pitchFamily="34" charset="0"/>
              </a:rPr>
              <a:t>Betsy Donald, Professor and Associate Vice-Principal (Research)</a:t>
            </a:r>
            <a:br>
              <a:rPr lang="en-US" sz="1800" b="0">
                <a:solidFill>
                  <a:srgbClr val="7F7F7F"/>
                </a:solidFill>
                <a:latin typeface="Open Sans" panose="020B0606030504020204" pitchFamily="34" charset="0"/>
                <a:ea typeface="Open Sans" panose="020B0606030504020204" pitchFamily="34" charset="0"/>
                <a:cs typeface="Open Sans" panose="020B0606030504020204" pitchFamily="34" charset="0"/>
              </a:rPr>
            </a:br>
            <a:r>
              <a:rPr lang="en-US" sz="1800" b="0">
                <a:solidFill>
                  <a:srgbClr val="7F7F7F"/>
                </a:solidFill>
                <a:latin typeface="Open Sans" panose="020B0606030504020204" pitchFamily="34" charset="0"/>
                <a:ea typeface="Open Sans" panose="020B0606030504020204" pitchFamily="34" charset="0"/>
                <a:cs typeface="Open Sans" panose="020B0606030504020204" pitchFamily="34" charset="0"/>
              </a:rPr>
              <a:t>Parvin Mousavi, Professor, School of Computing</a:t>
            </a:r>
            <a:endParaRPr lang="en-US" sz="2000" b="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ADE90DA-5CCF-40B6-A928-F47BD488B4F8}"/>
              </a:ext>
            </a:extLst>
          </p:cNvPr>
          <p:cNvPicPr>
            <a:picLocks noChangeAspect="1"/>
          </p:cNvPicPr>
          <p:nvPr/>
        </p:nvPicPr>
        <p:blipFill>
          <a:blip r:embed="rId3"/>
          <a:stretch>
            <a:fillRect/>
          </a:stretch>
        </p:blipFill>
        <p:spPr>
          <a:xfrm>
            <a:off x="4515172" y="5158091"/>
            <a:ext cx="1684740" cy="1281104"/>
          </a:xfrm>
          <a:prstGeom prst="rect">
            <a:avLst/>
          </a:prstGeom>
        </p:spPr>
      </p:pic>
      <p:pic>
        <p:nvPicPr>
          <p:cNvPr id="4" name="Picture 3" descr="Icon&#10;&#10;Description automatically generated">
            <a:extLst>
              <a:ext uri="{FF2B5EF4-FFF2-40B4-BE49-F238E27FC236}">
                <a16:creationId xmlns:a16="http://schemas.microsoft.com/office/drawing/2014/main" id="{B44D41F9-5853-4E10-B408-56B191E83D4E}"/>
              </a:ext>
            </a:extLst>
          </p:cNvPr>
          <p:cNvPicPr>
            <a:picLocks noChangeAspect="1"/>
          </p:cNvPicPr>
          <p:nvPr/>
        </p:nvPicPr>
        <p:blipFill>
          <a:blip r:embed="rId4"/>
          <a:stretch>
            <a:fillRect/>
          </a:stretch>
        </p:blipFill>
        <p:spPr>
          <a:xfrm>
            <a:off x="6316227" y="5233983"/>
            <a:ext cx="1131593" cy="1129321"/>
          </a:xfrm>
          <a:prstGeom prst="rect">
            <a:avLst/>
          </a:prstGeom>
        </p:spPr>
      </p:pic>
    </p:spTree>
    <p:extLst>
      <p:ext uri="{BB962C8B-B14F-4D97-AF65-F5344CB8AC3E}">
        <p14:creationId xmlns:p14="http://schemas.microsoft.com/office/powerpoint/2010/main" val="356354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pPr marL="0" indent="0">
              <a:buNone/>
            </a:pPr>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Working Group Members</a:t>
            </a: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graphicFrame>
        <p:nvGraphicFramePr>
          <p:cNvPr id="8" name="Table 7">
            <a:extLst>
              <a:ext uri="{FF2B5EF4-FFF2-40B4-BE49-F238E27FC236}">
                <a16:creationId xmlns:a16="http://schemas.microsoft.com/office/drawing/2014/main" id="{486986F2-5701-4224-849A-E42C305CFFB1}"/>
              </a:ext>
            </a:extLst>
          </p:cNvPr>
          <p:cNvGraphicFramePr/>
          <p:nvPr/>
        </p:nvGraphicFramePr>
        <p:xfrm>
          <a:off x="926672" y="1590335"/>
          <a:ext cx="10358198" cy="4668064"/>
        </p:xfrm>
        <a:graphic>
          <a:graphicData uri="http://schemas.openxmlformats.org/drawingml/2006/table">
            <a:tbl>
              <a:tblPr firstRow="1" bandRow="1">
                <a:tableStyleId>{7DF18680-E054-41AD-8BC1-D1AEF772440D}</a:tableStyleId>
              </a:tblPr>
              <a:tblGrid>
                <a:gridCol w="1786296">
                  <a:extLst>
                    <a:ext uri="{9D8B030D-6E8A-4147-A177-3AD203B41FA5}">
                      <a16:colId xmlns:a16="http://schemas.microsoft.com/office/drawing/2014/main" val="259505529"/>
                    </a:ext>
                  </a:extLst>
                </a:gridCol>
                <a:gridCol w="4546936">
                  <a:extLst>
                    <a:ext uri="{9D8B030D-6E8A-4147-A177-3AD203B41FA5}">
                      <a16:colId xmlns:a16="http://schemas.microsoft.com/office/drawing/2014/main" val="1664870507"/>
                    </a:ext>
                  </a:extLst>
                </a:gridCol>
                <a:gridCol w="4024966">
                  <a:extLst>
                    <a:ext uri="{9D8B030D-6E8A-4147-A177-3AD203B41FA5}">
                      <a16:colId xmlns:a16="http://schemas.microsoft.com/office/drawing/2014/main" val="1104939628"/>
                    </a:ext>
                  </a:extLst>
                </a:gridCol>
              </a:tblGrid>
              <a:tr h="328459">
                <a:tc>
                  <a:txBody>
                    <a:bodyPr/>
                    <a:lstStyle/>
                    <a:p>
                      <a:pPr algn="l" fontAlgn="t">
                        <a:spcBef>
                          <a:spcPts val="0"/>
                        </a:spcBef>
                        <a:spcAft>
                          <a:spcPts val="0"/>
                        </a:spcAft>
                      </a:pPr>
                      <a:r>
                        <a:rPr lang="en-CA" sz="1600" u="none" strike="noStrike">
                          <a:effectLst/>
                          <a:latin typeface="+mj-lt"/>
                        </a:rPr>
                        <a:t>Name</a:t>
                      </a:r>
                      <a:endParaRPr lang="en-CA" sz="1800" b="0" i="0" u="none" strike="noStrike">
                        <a:effectLst/>
                        <a:latin typeface="+mj-lt"/>
                      </a:endParaRPr>
                    </a:p>
                  </a:txBody>
                  <a:tcPr marL="66197" marR="66197" marT="33098" marB="33098"/>
                </a:tc>
                <a:tc>
                  <a:txBody>
                    <a:bodyPr/>
                    <a:lstStyle/>
                    <a:p>
                      <a:pPr algn="l" fontAlgn="t">
                        <a:spcBef>
                          <a:spcPts val="0"/>
                        </a:spcBef>
                        <a:spcAft>
                          <a:spcPts val="0"/>
                        </a:spcAft>
                      </a:pPr>
                      <a:r>
                        <a:rPr lang="en-CA" sz="1600" u="none" strike="noStrike">
                          <a:effectLst/>
                          <a:latin typeface="+mj-lt"/>
                        </a:rPr>
                        <a:t>Title</a:t>
                      </a:r>
                      <a:endParaRPr lang="en-CA" sz="1800" b="0" i="0" u="none" strike="noStrike">
                        <a:effectLst/>
                        <a:latin typeface="+mj-lt"/>
                      </a:endParaRPr>
                    </a:p>
                  </a:txBody>
                  <a:tcPr marL="66197" marR="66197" marT="33098" marB="33098"/>
                </a:tc>
                <a:tc>
                  <a:txBody>
                    <a:bodyPr/>
                    <a:lstStyle/>
                    <a:p>
                      <a:pPr algn="l" fontAlgn="t">
                        <a:spcBef>
                          <a:spcPts val="0"/>
                        </a:spcBef>
                        <a:spcAft>
                          <a:spcPts val="0"/>
                        </a:spcAft>
                      </a:pPr>
                      <a:r>
                        <a:rPr lang="en-CA" sz="1600" u="none" strike="noStrike">
                          <a:effectLst/>
                          <a:latin typeface="+mj-lt"/>
                        </a:rPr>
                        <a:t>Affiliation</a:t>
                      </a:r>
                      <a:endParaRPr lang="en-CA" sz="1800" b="0" i="0" u="none" strike="noStrike">
                        <a:effectLst/>
                        <a:latin typeface="+mj-lt"/>
                      </a:endParaRPr>
                    </a:p>
                  </a:txBody>
                  <a:tcPr marL="66197" marR="66197" marT="33098" marB="33098"/>
                </a:tc>
                <a:extLst>
                  <a:ext uri="{0D108BD9-81ED-4DB2-BD59-A6C34878D82A}">
                    <a16:rowId xmlns:a16="http://schemas.microsoft.com/office/drawing/2014/main" val="144102964"/>
                  </a:ext>
                </a:extLst>
              </a:tr>
              <a:tr h="344605">
                <a:tc>
                  <a:txBody>
                    <a:bodyPr/>
                    <a:lstStyle/>
                    <a:p>
                      <a:pPr algn="l" fontAlgn="t">
                        <a:spcBef>
                          <a:spcPts val="0"/>
                        </a:spcBef>
                        <a:spcAft>
                          <a:spcPts val="0"/>
                        </a:spcAft>
                      </a:pPr>
                      <a:r>
                        <a:rPr lang="en-CA" sz="1700" b="1" u="none" strike="noStrike">
                          <a:effectLst/>
                          <a:latin typeface="+mj-lt"/>
                        </a:rPr>
                        <a:t>Betsy Donald</a:t>
                      </a:r>
                      <a:endParaRPr lang="en-CA" sz="1700" b="1"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u="none" strike="noStrike">
                          <a:effectLst/>
                          <a:latin typeface="+mj-lt"/>
                        </a:rPr>
                        <a:t>Associate Vice-Principal (Research)</a:t>
                      </a:r>
                      <a:endParaRPr lang="en-CA" sz="1700" b="0" i="0" u="none" strike="noStrike">
                        <a:effectLst/>
                        <a:latin typeface="+mj-lt"/>
                      </a:endParaRPr>
                    </a:p>
                  </a:txBody>
                  <a:tcPr marL="66197" marR="66197" marT="33098" marB="33098" anchor="ctr"/>
                </a:tc>
                <a:tc>
                  <a:txBody>
                    <a:bodyPr/>
                    <a:lstStyle/>
                    <a:p>
                      <a:pPr algn="l" fontAlgn="t">
                        <a:spcBef>
                          <a:spcPts val="0"/>
                        </a:spcBef>
                        <a:spcAft>
                          <a:spcPts val="0"/>
                        </a:spcAft>
                      </a:pPr>
                      <a:r>
                        <a:rPr lang="en-US" sz="1700" u="none" strike="noStrike">
                          <a:effectLst/>
                          <a:latin typeface="+mj-lt"/>
                        </a:rPr>
                        <a:t>Office of the Vice-Principal (Research)</a:t>
                      </a:r>
                      <a:endParaRPr lang="en-US" sz="1700" b="0" i="0" u="none" strike="noStrike">
                        <a:effectLst/>
                        <a:latin typeface="+mj-lt"/>
                      </a:endParaRPr>
                    </a:p>
                  </a:txBody>
                  <a:tcPr marL="66197" marR="66197" marT="33098" marB="33098" anchor="ctr"/>
                </a:tc>
                <a:extLst>
                  <a:ext uri="{0D108BD9-81ED-4DB2-BD59-A6C34878D82A}">
                    <a16:rowId xmlns:a16="http://schemas.microsoft.com/office/drawing/2014/main" val="274865885"/>
                  </a:ext>
                </a:extLst>
              </a:tr>
              <a:tr h="344605">
                <a:tc>
                  <a:txBody>
                    <a:bodyPr/>
                    <a:lstStyle/>
                    <a:p>
                      <a:pPr algn="l" fontAlgn="t">
                        <a:spcBef>
                          <a:spcPts val="0"/>
                        </a:spcBef>
                        <a:spcAft>
                          <a:spcPts val="0"/>
                        </a:spcAft>
                      </a:pPr>
                      <a:r>
                        <a:rPr lang="en-CA" sz="1700" b="1" u="none" strike="noStrike">
                          <a:effectLst/>
                          <a:latin typeface="+mj-lt"/>
                        </a:rPr>
                        <a:t>Chris Deluca</a:t>
                      </a:r>
                      <a:endParaRPr lang="en-CA" sz="1700" b="1"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u="none" strike="noStrike">
                          <a:effectLst/>
                          <a:latin typeface="+mj-lt"/>
                        </a:rPr>
                        <a:t>Associate Dean</a:t>
                      </a:r>
                      <a:endParaRPr lang="en-CA" sz="1700" b="0"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u="none" strike="noStrike">
                          <a:effectLst/>
                          <a:latin typeface="+mj-lt"/>
                        </a:rPr>
                        <a:t>School of Graduate Studies</a:t>
                      </a:r>
                      <a:endParaRPr lang="en-CA" sz="1700" b="0" i="0" u="none" strike="noStrike">
                        <a:effectLst/>
                        <a:latin typeface="+mj-lt"/>
                      </a:endParaRPr>
                    </a:p>
                  </a:txBody>
                  <a:tcPr marL="66197" marR="66197" marT="33098" marB="33098" anchor="ctr"/>
                </a:tc>
                <a:extLst>
                  <a:ext uri="{0D108BD9-81ED-4DB2-BD59-A6C34878D82A}">
                    <a16:rowId xmlns:a16="http://schemas.microsoft.com/office/drawing/2014/main" val="2176511304"/>
                  </a:ext>
                </a:extLst>
              </a:tr>
              <a:tr h="344605">
                <a:tc>
                  <a:txBody>
                    <a:bodyPr/>
                    <a:lstStyle/>
                    <a:p>
                      <a:pPr algn="l" fontAlgn="t">
                        <a:spcBef>
                          <a:spcPts val="0"/>
                        </a:spcBef>
                        <a:spcAft>
                          <a:spcPts val="0"/>
                        </a:spcAft>
                      </a:pPr>
                      <a:r>
                        <a:rPr lang="en-CA" sz="1700" b="1" i="0" u="none" strike="noStrike">
                          <a:effectLst/>
                          <a:latin typeface="+mj-lt"/>
                        </a:rPr>
                        <a:t>Sandra den Otter</a:t>
                      </a:r>
                    </a:p>
                  </a:txBody>
                  <a:tcPr marL="66197" marR="66197" marT="33098" marB="33098" anchor="ctr"/>
                </a:tc>
                <a:tc>
                  <a:txBody>
                    <a:bodyPr/>
                    <a:lstStyle/>
                    <a:p>
                      <a:pPr algn="l" fontAlgn="t">
                        <a:spcBef>
                          <a:spcPts val="0"/>
                        </a:spcBef>
                        <a:spcAft>
                          <a:spcPts val="0"/>
                        </a:spcAft>
                      </a:pPr>
                      <a:r>
                        <a:rPr lang="en-CA" sz="1700" b="0" i="0" u="none" strike="noStrike">
                          <a:effectLst/>
                          <a:latin typeface="+mj-lt"/>
                        </a:rPr>
                        <a:t>Vice-Provost, International</a:t>
                      </a:r>
                    </a:p>
                  </a:txBody>
                  <a:tcPr marL="66197" marR="66197" marT="33098" marB="33098" anchor="ctr"/>
                </a:tc>
                <a:tc>
                  <a:txBody>
                    <a:bodyPr/>
                    <a:lstStyle/>
                    <a:p>
                      <a:pPr algn="l" fontAlgn="t">
                        <a:spcBef>
                          <a:spcPts val="0"/>
                        </a:spcBef>
                        <a:spcAft>
                          <a:spcPts val="0"/>
                        </a:spcAft>
                      </a:pPr>
                      <a:r>
                        <a:rPr lang="en-CA" sz="1700" b="0" i="0" u="none" strike="noStrike">
                          <a:effectLst/>
                          <a:latin typeface="+mj-lt"/>
                        </a:rPr>
                        <a:t>Office of the Vice-Provost, International</a:t>
                      </a:r>
                    </a:p>
                  </a:txBody>
                  <a:tcPr marL="66197" marR="66197" marT="33098" marB="33098" anchor="ctr"/>
                </a:tc>
                <a:extLst>
                  <a:ext uri="{0D108BD9-81ED-4DB2-BD59-A6C34878D82A}">
                    <a16:rowId xmlns:a16="http://schemas.microsoft.com/office/drawing/2014/main" val="1764068543"/>
                  </a:ext>
                </a:extLst>
              </a:tr>
              <a:tr h="344605">
                <a:tc>
                  <a:txBody>
                    <a:bodyPr/>
                    <a:lstStyle/>
                    <a:p>
                      <a:pPr algn="l" fontAlgn="t">
                        <a:spcBef>
                          <a:spcPts val="0"/>
                        </a:spcBef>
                        <a:spcAft>
                          <a:spcPts val="0"/>
                        </a:spcAft>
                      </a:pPr>
                      <a:r>
                        <a:rPr lang="en-CA" sz="1700" b="1" u="none" strike="noStrike">
                          <a:effectLst/>
                          <a:latin typeface="+mj-lt"/>
                        </a:rPr>
                        <a:t>Amir Fam</a:t>
                      </a:r>
                      <a:endParaRPr lang="en-CA" sz="1700" b="1" i="0" u="none" strike="noStrike">
                        <a:effectLst/>
                        <a:latin typeface="+mj-lt"/>
                      </a:endParaRPr>
                    </a:p>
                  </a:txBody>
                  <a:tcPr marL="66197" marR="66197" marT="33098" marB="33098" anchor="ctr"/>
                </a:tc>
                <a:tc>
                  <a:txBody>
                    <a:bodyPr/>
                    <a:lstStyle/>
                    <a:p>
                      <a:pPr algn="l" fontAlgn="t">
                        <a:spcBef>
                          <a:spcPts val="0"/>
                        </a:spcBef>
                        <a:spcAft>
                          <a:spcPts val="0"/>
                        </a:spcAft>
                      </a:pPr>
                      <a:r>
                        <a:rPr lang="en-US" sz="1700" u="none" strike="noStrike">
                          <a:effectLst/>
                          <a:latin typeface="+mj-lt"/>
                        </a:rPr>
                        <a:t>Associate Dean, Research</a:t>
                      </a:r>
                      <a:endParaRPr lang="en-US" sz="1700" b="0" i="0" u="none" strike="noStrike">
                        <a:effectLst/>
                        <a:latin typeface="+mj-lt"/>
                      </a:endParaRPr>
                    </a:p>
                  </a:txBody>
                  <a:tcPr marL="66197" marR="66197" marT="33098" marB="33098" anchor="ctr"/>
                </a:tc>
                <a:tc>
                  <a:txBody>
                    <a:bodyPr/>
                    <a:lstStyle/>
                    <a:p>
                      <a:pPr algn="l" fontAlgn="t">
                        <a:spcBef>
                          <a:spcPts val="0"/>
                        </a:spcBef>
                        <a:spcAft>
                          <a:spcPts val="0"/>
                        </a:spcAft>
                      </a:pPr>
                      <a:r>
                        <a:rPr lang="en-US" sz="1700" u="none" strike="noStrike">
                          <a:effectLst/>
                          <a:latin typeface="+mj-lt"/>
                        </a:rPr>
                        <a:t>Faculty of Engineering &amp; Applied Science</a:t>
                      </a:r>
                      <a:endParaRPr lang="en-US" sz="1700" b="0" i="0" u="none" strike="noStrike">
                        <a:effectLst/>
                        <a:latin typeface="+mj-lt"/>
                      </a:endParaRPr>
                    </a:p>
                  </a:txBody>
                  <a:tcPr marL="66197" marR="66197" marT="33098" marB="33098" anchor="ctr"/>
                </a:tc>
                <a:extLst>
                  <a:ext uri="{0D108BD9-81ED-4DB2-BD59-A6C34878D82A}">
                    <a16:rowId xmlns:a16="http://schemas.microsoft.com/office/drawing/2014/main" val="2309248387"/>
                  </a:ext>
                </a:extLst>
              </a:tr>
              <a:tr h="344605">
                <a:tc>
                  <a:txBody>
                    <a:bodyPr/>
                    <a:lstStyle/>
                    <a:p>
                      <a:pPr algn="l" fontAlgn="t">
                        <a:spcBef>
                          <a:spcPts val="0"/>
                        </a:spcBef>
                        <a:spcAft>
                          <a:spcPts val="0"/>
                        </a:spcAft>
                      </a:pPr>
                      <a:r>
                        <a:rPr lang="en-CA" sz="1700" b="1" u="none" strike="noStrike">
                          <a:effectLst/>
                          <a:latin typeface="+mj-lt"/>
                        </a:rPr>
                        <a:t>Hugh Horton</a:t>
                      </a:r>
                      <a:endParaRPr lang="en-CA" sz="1700" b="1" i="0" u="none" strike="noStrike">
                        <a:effectLst/>
                        <a:latin typeface="+mj-lt"/>
                      </a:endParaRPr>
                    </a:p>
                  </a:txBody>
                  <a:tcPr marL="66197" marR="66197" marT="33098" marB="33098" anchor="ctr"/>
                </a:tc>
                <a:tc>
                  <a:txBody>
                    <a:bodyPr/>
                    <a:lstStyle/>
                    <a:p>
                      <a:pPr algn="l" fontAlgn="t">
                        <a:spcBef>
                          <a:spcPts val="0"/>
                        </a:spcBef>
                        <a:spcAft>
                          <a:spcPts val="0"/>
                        </a:spcAft>
                      </a:pPr>
                      <a:r>
                        <a:rPr lang="en-US" sz="1700" u="none" strike="noStrike">
                          <a:effectLst/>
                          <a:latin typeface="+mj-lt"/>
                        </a:rPr>
                        <a:t>Vice-Provost and Executive Director</a:t>
                      </a:r>
                      <a:endParaRPr lang="en-US" sz="1700" b="0"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u="none" strike="noStrike">
                          <a:effectLst/>
                          <a:latin typeface="+mj-lt"/>
                        </a:rPr>
                        <a:t>Bader International Study Centre</a:t>
                      </a:r>
                      <a:endParaRPr lang="en-CA" sz="1700" b="0" i="0" u="none" strike="noStrike">
                        <a:effectLst/>
                        <a:latin typeface="+mj-lt"/>
                      </a:endParaRPr>
                    </a:p>
                  </a:txBody>
                  <a:tcPr marL="66197" marR="66197" marT="33098" marB="33098" anchor="ctr"/>
                </a:tc>
                <a:extLst>
                  <a:ext uri="{0D108BD9-81ED-4DB2-BD59-A6C34878D82A}">
                    <a16:rowId xmlns:a16="http://schemas.microsoft.com/office/drawing/2014/main" val="1561656777"/>
                  </a:ext>
                </a:extLst>
              </a:tr>
              <a:tr h="619080">
                <a:tc>
                  <a:txBody>
                    <a:bodyPr/>
                    <a:lstStyle/>
                    <a:p>
                      <a:pPr algn="l" fontAlgn="t">
                        <a:spcBef>
                          <a:spcPts val="0"/>
                        </a:spcBef>
                        <a:spcAft>
                          <a:spcPts val="0"/>
                        </a:spcAft>
                      </a:pPr>
                      <a:r>
                        <a:rPr lang="en-CA" sz="1700" b="1" u="none" strike="noStrike">
                          <a:effectLst/>
                          <a:latin typeface="+mj-lt"/>
                        </a:rPr>
                        <a:t>Janice Mady</a:t>
                      </a:r>
                      <a:endParaRPr lang="en-CA" sz="1700" b="1"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u="none" strike="noStrike">
                          <a:effectLst/>
                          <a:latin typeface="+mj-lt"/>
                        </a:rPr>
                        <a:t>Director, Research and Innovation Partnerships, Office of Partnerships and Innovation</a:t>
                      </a:r>
                      <a:endParaRPr lang="en-CA" sz="1700" b="0" i="0" u="none" strike="noStrike">
                        <a:effectLst/>
                        <a:latin typeface="+mj-lt"/>
                      </a:endParaRPr>
                    </a:p>
                  </a:txBody>
                  <a:tcPr marL="66197" marR="66197" marT="33098" marB="33098" anchor="ctr"/>
                </a:tc>
                <a:tc>
                  <a:txBody>
                    <a:bodyPr/>
                    <a:lstStyle/>
                    <a:p>
                      <a:pPr algn="l" fontAlgn="t">
                        <a:spcBef>
                          <a:spcPts val="0"/>
                        </a:spcBef>
                        <a:spcAft>
                          <a:spcPts val="0"/>
                        </a:spcAft>
                      </a:pPr>
                      <a:r>
                        <a:rPr lang="en-US" sz="1700" u="none" strike="noStrike">
                          <a:effectLst/>
                          <a:latin typeface="+mj-lt"/>
                        </a:rPr>
                        <a:t>Office of the Vice-Principal (Research)</a:t>
                      </a:r>
                      <a:endParaRPr lang="en-US" sz="1700" b="0" i="0" u="none" strike="noStrike">
                        <a:effectLst/>
                        <a:latin typeface="+mj-lt"/>
                      </a:endParaRPr>
                    </a:p>
                  </a:txBody>
                  <a:tcPr marL="66197" marR="66197" marT="33098" marB="33098" anchor="ctr"/>
                </a:tc>
                <a:extLst>
                  <a:ext uri="{0D108BD9-81ED-4DB2-BD59-A6C34878D82A}">
                    <a16:rowId xmlns:a16="http://schemas.microsoft.com/office/drawing/2014/main" val="310515798"/>
                  </a:ext>
                </a:extLst>
              </a:tr>
              <a:tr h="344605">
                <a:tc>
                  <a:txBody>
                    <a:bodyPr/>
                    <a:lstStyle/>
                    <a:p>
                      <a:pPr algn="l" fontAlgn="t">
                        <a:spcBef>
                          <a:spcPts val="0"/>
                        </a:spcBef>
                        <a:spcAft>
                          <a:spcPts val="0"/>
                        </a:spcAft>
                      </a:pPr>
                      <a:r>
                        <a:rPr lang="en-CA" sz="1700" b="1" u="none" strike="noStrike">
                          <a:effectLst/>
                          <a:latin typeface="+mj-lt"/>
                        </a:rPr>
                        <a:t>El Zahraa Majed</a:t>
                      </a:r>
                      <a:endParaRPr lang="en-CA" sz="1700" b="1"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b="0" u="none" strike="noStrike">
                          <a:effectLst/>
                          <a:latin typeface="+mj-lt"/>
                        </a:rPr>
                        <a:t>PhD Student</a:t>
                      </a:r>
                      <a:endParaRPr lang="en-CA" sz="1700" b="0"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b="0" u="none" strike="noStrike">
                          <a:effectLst/>
                          <a:latin typeface="+mj-lt"/>
                        </a:rPr>
                        <a:t>Faculty of Arts &amp; Science</a:t>
                      </a:r>
                      <a:endParaRPr lang="en-CA" sz="1700" b="0" i="0" u="none" strike="noStrike">
                        <a:effectLst/>
                        <a:latin typeface="+mj-lt"/>
                      </a:endParaRPr>
                    </a:p>
                  </a:txBody>
                  <a:tcPr marL="66197" marR="66197" marT="33098" marB="33098" anchor="ctr"/>
                </a:tc>
                <a:extLst>
                  <a:ext uri="{0D108BD9-81ED-4DB2-BD59-A6C34878D82A}">
                    <a16:rowId xmlns:a16="http://schemas.microsoft.com/office/drawing/2014/main" val="3680188485"/>
                  </a:ext>
                </a:extLst>
              </a:tr>
              <a:tr h="344605">
                <a:tc>
                  <a:txBody>
                    <a:bodyPr/>
                    <a:lstStyle/>
                    <a:p>
                      <a:pPr algn="l" fontAlgn="t">
                        <a:spcBef>
                          <a:spcPts val="0"/>
                        </a:spcBef>
                        <a:spcAft>
                          <a:spcPts val="0"/>
                        </a:spcAft>
                      </a:pPr>
                      <a:r>
                        <a:rPr lang="en-CA" sz="1700" b="1" u="none" strike="noStrike">
                          <a:effectLst/>
                          <a:latin typeface="+mj-lt"/>
                        </a:rPr>
                        <a:t>Nick Mosey</a:t>
                      </a:r>
                      <a:endParaRPr lang="en-CA" sz="1700" b="1" i="0" u="none" strike="noStrike">
                        <a:effectLst/>
                        <a:latin typeface="+mj-lt"/>
                      </a:endParaRPr>
                    </a:p>
                  </a:txBody>
                  <a:tcPr marL="66197" marR="66197" marT="33098" marB="33098" anchor="ctr"/>
                </a:tc>
                <a:tc>
                  <a:txBody>
                    <a:bodyPr/>
                    <a:lstStyle/>
                    <a:p>
                      <a:pPr algn="l" fontAlgn="t">
                        <a:spcBef>
                          <a:spcPts val="0"/>
                        </a:spcBef>
                        <a:spcAft>
                          <a:spcPts val="0"/>
                        </a:spcAft>
                      </a:pPr>
                      <a:r>
                        <a:rPr lang="en-US" sz="1700" u="none" strike="noStrike">
                          <a:effectLst/>
                          <a:latin typeface="+mj-lt"/>
                        </a:rPr>
                        <a:t>Associate Dean, Research</a:t>
                      </a:r>
                      <a:endParaRPr lang="en-US" sz="1700" b="0"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u="none" strike="noStrike">
                          <a:effectLst/>
                          <a:latin typeface="+mj-lt"/>
                        </a:rPr>
                        <a:t>Faculty of Arts &amp; Science</a:t>
                      </a:r>
                      <a:endParaRPr lang="en-CA" sz="1700" b="0" i="0" u="none" strike="noStrike">
                        <a:effectLst/>
                        <a:latin typeface="+mj-lt"/>
                      </a:endParaRPr>
                    </a:p>
                  </a:txBody>
                  <a:tcPr marL="66197" marR="66197" marT="33098" marB="33098" anchor="ctr"/>
                </a:tc>
                <a:extLst>
                  <a:ext uri="{0D108BD9-81ED-4DB2-BD59-A6C34878D82A}">
                    <a16:rowId xmlns:a16="http://schemas.microsoft.com/office/drawing/2014/main" val="2266440152"/>
                  </a:ext>
                </a:extLst>
              </a:tr>
              <a:tr h="344605">
                <a:tc>
                  <a:txBody>
                    <a:bodyPr/>
                    <a:lstStyle/>
                    <a:p>
                      <a:pPr algn="l" fontAlgn="t">
                        <a:spcBef>
                          <a:spcPts val="0"/>
                        </a:spcBef>
                        <a:spcAft>
                          <a:spcPts val="0"/>
                        </a:spcAft>
                      </a:pPr>
                      <a:r>
                        <a:rPr lang="en-CA" sz="1700" b="1" u="none" strike="noStrike" err="1">
                          <a:effectLst/>
                          <a:latin typeface="+mj-lt"/>
                        </a:rPr>
                        <a:t>Parvin</a:t>
                      </a:r>
                      <a:r>
                        <a:rPr lang="en-CA" sz="1700" b="1" u="none" strike="noStrike">
                          <a:effectLst/>
                          <a:latin typeface="+mj-lt"/>
                        </a:rPr>
                        <a:t> Mousavi</a:t>
                      </a:r>
                      <a:endParaRPr lang="en-CA" sz="1700" b="1"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u="none" strike="noStrike">
                          <a:effectLst/>
                          <a:latin typeface="+mj-lt"/>
                        </a:rPr>
                        <a:t>Professor</a:t>
                      </a:r>
                      <a:endParaRPr lang="en-CA" sz="1700" b="0"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u="none" strike="noStrike">
                          <a:effectLst/>
                          <a:latin typeface="+mj-lt"/>
                        </a:rPr>
                        <a:t>Faculty of Arts &amp; Science</a:t>
                      </a:r>
                      <a:endParaRPr lang="en-CA" sz="1700" b="0" i="0" u="none" strike="noStrike">
                        <a:effectLst/>
                        <a:latin typeface="+mj-lt"/>
                      </a:endParaRPr>
                    </a:p>
                  </a:txBody>
                  <a:tcPr marL="66197" marR="66197" marT="33098" marB="33098" anchor="ctr"/>
                </a:tc>
                <a:extLst>
                  <a:ext uri="{0D108BD9-81ED-4DB2-BD59-A6C34878D82A}">
                    <a16:rowId xmlns:a16="http://schemas.microsoft.com/office/drawing/2014/main" val="1569611178"/>
                  </a:ext>
                </a:extLst>
              </a:tr>
              <a:tr h="344605">
                <a:tc>
                  <a:txBody>
                    <a:bodyPr/>
                    <a:lstStyle/>
                    <a:p>
                      <a:pPr algn="l" fontAlgn="t">
                        <a:spcBef>
                          <a:spcPts val="0"/>
                        </a:spcBef>
                        <a:spcAft>
                          <a:spcPts val="0"/>
                        </a:spcAft>
                      </a:pPr>
                      <a:r>
                        <a:rPr lang="en-CA" sz="1700" b="1" u="none" strike="noStrike">
                          <a:effectLst/>
                          <a:latin typeface="+mj-lt"/>
                        </a:rPr>
                        <a:t>Kent Novakowski</a:t>
                      </a:r>
                      <a:endParaRPr lang="en-CA" sz="1700" b="1"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u="none" strike="noStrike">
                          <a:effectLst/>
                          <a:latin typeface="+mj-lt"/>
                        </a:rPr>
                        <a:t>Associate Vice-Principal (Research)</a:t>
                      </a:r>
                      <a:endParaRPr lang="en-CA" sz="1700" b="0" i="0" u="none" strike="noStrike">
                        <a:effectLst/>
                        <a:latin typeface="+mj-lt"/>
                      </a:endParaRPr>
                    </a:p>
                  </a:txBody>
                  <a:tcPr marL="66197" marR="66197" marT="33098" marB="33098" anchor="ctr"/>
                </a:tc>
                <a:tc>
                  <a:txBody>
                    <a:bodyPr/>
                    <a:lstStyle/>
                    <a:p>
                      <a:pPr algn="l" fontAlgn="t">
                        <a:spcBef>
                          <a:spcPts val="0"/>
                        </a:spcBef>
                        <a:spcAft>
                          <a:spcPts val="0"/>
                        </a:spcAft>
                      </a:pPr>
                      <a:r>
                        <a:rPr lang="en-US" sz="1700" u="none" strike="noStrike">
                          <a:effectLst/>
                          <a:latin typeface="+mj-lt"/>
                        </a:rPr>
                        <a:t>Office of the Vice-Principal (Research)</a:t>
                      </a:r>
                      <a:endParaRPr lang="en-US" sz="1700" b="0" i="0" u="none" strike="noStrike">
                        <a:effectLst/>
                        <a:latin typeface="+mj-lt"/>
                      </a:endParaRPr>
                    </a:p>
                  </a:txBody>
                  <a:tcPr marL="66197" marR="66197" marT="33098" marB="33098" anchor="ctr"/>
                </a:tc>
                <a:extLst>
                  <a:ext uri="{0D108BD9-81ED-4DB2-BD59-A6C34878D82A}">
                    <a16:rowId xmlns:a16="http://schemas.microsoft.com/office/drawing/2014/main" val="2289002697"/>
                  </a:ext>
                </a:extLst>
              </a:tr>
              <a:tr h="619080">
                <a:tc>
                  <a:txBody>
                    <a:bodyPr/>
                    <a:lstStyle/>
                    <a:p>
                      <a:pPr algn="l" fontAlgn="t">
                        <a:spcBef>
                          <a:spcPts val="0"/>
                        </a:spcBef>
                        <a:spcAft>
                          <a:spcPts val="0"/>
                        </a:spcAft>
                      </a:pPr>
                      <a:r>
                        <a:rPr lang="en-CA" sz="1700" b="1" u="none" strike="noStrike">
                          <a:effectLst/>
                          <a:latin typeface="+mj-lt"/>
                        </a:rPr>
                        <a:t>Karen Samis</a:t>
                      </a:r>
                      <a:endParaRPr lang="en-CA" sz="1700" b="1" i="0" u="none" strike="noStrike">
                        <a:effectLst/>
                        <a:latin typeface="+mj-lt"/>
                      </a:endParaRPr>
                    </a:p>
                  </a:txBody>
                  <a:tcPr marL="66197" marR="66197" marT="33098" marB="33098" anchor="ctr"/>
                </a:tc>
                <a:tc>
                  <a:txBody>
                    <a:bodyPr/>
                    <a:lstStyle/>
                    <a:p>
                      <a:pPr algn="l" fontAlgn="t">
                        <a:spcBef>
                          <a:spcPts val="0"/>
                        </a:spcBef>
                        <a:spcAft>
                          <a:spcPts val="0"/>
                        </a:spcAft>
                      </a:pPr>
                      <a:r>
                        <a:rPr lang="en-US" sz="1700" b="0" u="none" strike="noStrike">
                          <a:effectLst/>
                          <a:latin typeface="+mj-lt"/>
                        </a:rPr>
                        <a:t>Director, Grants and Research Operation, University Research Services</a:t>
                      </a:r>
                      <a:endParaRPr lang="en-US" sz="1700" b="0" i="0" u="none" strike="noStrike">
                        <a:effectLst/>
                        <a:latin typeface="+mj-lt"/>
                      </a:endParaRPr>
                    </a:p>
                  </a:txBody>
                  <a:tcPr marL="66197" marR="66197" marT="33098" marB="33098" anchor="ctr"/>
                </a:tc>
                <a:tc>
                  <a:txBody>
                    <a:bodyPr/>
                    <a:lstStyle/>
                    <a:p>
                      <a:pPr algn="l" fontAlgn="t">
                        <a:spcBef>
                          <a:spcPts val="0"/>
                        </a:spcBef>
                        <a:spcAft>
                          <a:spcPts val="0"/>
                        </a:spcAft>
                      </a:pPr>
                      <a:r>
                        <a:rPr lang="en-CA" sz="1700" u="none" strike="noStrike">
                          <a:effectLst/>
                          <a:latin typeface="+mj-lt"/>
                        </a:rPr>
                        <a:t>Office of the Vice-Principal (Research)</a:t>
                      </a:r>
                      <a:endParaRPr lang="en-CA" sz="1700" b="0" i="0" u="none" strike="noStrike">
                        <a:effectLst/>
                        <a:latin typeface="+mj-lt"/>
                      </a:endParaRPr>
                    </a:p>
                  </a:txBody>
                  <a:tcPr marL="66197" marR="66197" marT="33098" marB="33098" anchor="ctr"/>
                </a:tc>
                <a:extLst>
                  <a:ext uri="{0D108BD9-81ED-4DB2-BD59-A6C34878D82A}">
                    <a16:rowId xmlns:a16="http://schemas.microsoft.com/office/drawing/2014/main" val="222707096"/>
                  </a:ext>
                </a:extLst>
              </a:tr>
            </a:tbl>
          </a:graphicData>
        </a:graphic>
      </p:graphicFrame>
    </p:spTree>
    <p:extLst>
      <p:ext uri="{BB962C8B-B14F-4D97-AF65-F5344CB8AC3E}">
        <p14:creationId xmlns:p14="http://schemas.microsoft.com/office/powerpoint/2010/main" val="3046134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76369" y="2096691"/>
            <a:ext cx="5788479" cy="1723549"/>
          </a:xfrm>
          <a:prstGeom prst="rect">
            <a:avLst/>
          </a:prstGeom>
          <a:noFill/>
        </p:spPr>
        <p:txBody>
          <a:bodyPr wrap="square" lIns="91440" tIns="45720" rIns="91440" bIns="45720" rtlCol="0" anchor="t">
            <a:spAutoFit/>
          </a:bodyPr>
          <a:lstStyle/>
          <a:p>
            <a:endParaRPr lang="en-US" sz="200" strike="sngStrike">
              <a:latin typeface="Calibri" panose="020F0502020204030204" pitchFamily="34" charset="0"/>
            </a:endParaRPr>
          </a:p>
          <a:p>
            <a:pPr marL="571500" indent="-457200">
              <a:buFont typeface="Arial" panose="020B0604020202020204" pitchFamily="34" charset="0"/>
              <a:buChar char="•"/>
            </a:pPr>
            <a:endParaRPr lang="en-US" sz="2400">
              <a:latin typeface="Calibri Light" panose="020F0302020204030204"/>
              <a:cs typeface="Calibri Light" panose="020F0302020204030204"/>
            </a:endParaRPr>
          </a:p>
          <a:p>
            <a:pPr marL="114300"/>
            <a:endParaRPr lang="en-US" sz="2400" strike="sngStrike">
              <a:latin typeface="Calibri" panose="020F0502020204030204" pitchFamily="34" charset="0"/>
              <a:cs typeface="Calibri" panose="020F0502020204030204" pitchFamily="34" charset="0"/>
            </a:endParaRPr>
          </a:p>
          <a:p>
            <a:endParaRPr lang="en-US" sz="2800" strike="sngStrike">
              <a:latin typeface="Calibri" panose="020F0502020204030204" pitchFamily="34" charset="0"/>
            </a:endParaRPr>
          </a:p>
          <a:p>
            <a:endParaRPr lang="en-US" sz="2800" strike="sngStrike">
              <a:latin typeface="Calibri" panose="020F0502020204030204" pitchFamily="34" charset="0"/>
              <a:cs typeface="Calibri" panose="020F0502020204030204" pitchFamily="34" charset="0"/>
            </a:endParaRPr>
          </a:p>
        </p:txBody>
      </p:sp>
      <p:graphicFrame>
        <p:nvGraphicFramePr>
          <p:cNvPr id="8" name="Diagram 7">
            <a:extLst>
              <a:ext uri="{FF2B5EF4-FFF2-40B4-BE49-F238E27FC236}">
                <a16:creationId xmlns:a16="http://schemas.microsoft.com/office/drawing/2014/main" id="{1B951823-CC2D-4D32-9EF4-D948210BCD69}"/>
              </a:ext>
            </a:extLst>
          </p:cNvPr>
          <p:cNvGraphicFramePr/>
          <p:nvPr/>
        </p:nvGraphicFramePr>
        <p:xfrm>
          <a:off x="1319561" y="376319"/>
          <a:ext cx="9511349" cy="6190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Icon&#10;&#10;Description automatically generated">
            <a:extLst>
              <a:ext uri="{FF2B5EF4-FFF2-40B4-BE49-F238E27FC236}">
                <a16:creationId xmlns:a16="http://schemas.microsoft.com/office/drawing/2014/main" id="{ABDDB549-954F-4652-8161-F1D90EF9816A}"/>
              </a:ext>
            </a:extLst>
          </p:cNvPr>
          <p:cNvPicPr>
            <a:picLocks noChangeAspect="1"/>
          </p:cNvPicPr>
          <p:nvPr/>
        </p:nvPicPr>
        <p:blipFill>
          <a:blip r:embed="rId8"/>
          <a:stretch>
            <a:fillRect/>
          </a:stretch>
        </p:blipFill>
        <p:spPr>
          <a:xfrm>
            <a:off x="11284870" y="376319"/>
            <a:ext cx="479039" cy="478077"/>
          </a:xfrm>
          <a:prstGeom prst="rect">
            <a:avLst/>
          </a:prstGeom>
        </p:spPr>
      </p:pic>
    </p:spTree>
    <p:extLst>
      <p:ext uri="{BB962C8B-B14F-4D97-AF65-F5344CB8AC3E}">
        <p14:creationId xmlns:p14="http://schemas.microsoft.com/office/powerpoint/2010/main" val="2951460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8E180-4470-4E66-98A2-7A6F99E53727}"/>
              </a:ext>
            </a:extLst>
          </p:cNvPr>
          <p:cNvSpPr>
            <a:spLocks noGrp="1"/>
          </p:cNvSpPr>
          <p:nvPr>
            <p:ph idx="1"/>
          </p:nvPr>
        </p:nvSpPr>
        <p:spPr>
          <a:xfrm>
            <a:off x="598714" y="2895600"/>
            <a:ext cx="10464800" cy="3221314"/>
          </a:xfrm>
        </p:spPr>
        <p:txBody>
          <a:bodyPr vert="horz" lIns="91440" tIns="45720" rIns="91440" bIns="45720" rtlCol="0" anchor="t">
            <a:normAutofit/>
          </a:bodyPr>
          <a:lstStyle/>
          <a:p>
            <a:pPr marL="0" indent="0">
              <a:buNone/>
            </a:pPr>
            <a:endParaRPr lang="en-US"/>
          </a:p>
          <a:p>
            <a:pPr marL="0" indent="0">
              <a:buNone/>
            </a:pPr>
            <a:r>
              <a:rPr lang="en-US"/>
              <a:t> </a:t>
            </a:r>
          </a:p>
          <a:p>
            <a:pPr lvl="0"/>
            <a:endParaRPr lang="en-US"/>
          </a:p>
          <a:p>
            <a:endParaRPr lang="en-US" sz="2400">
              <a:latin typeface="+mj-lt"/>
              <a:cs typeface="Calibri Light"/>
            </a:endParaRPr>
          </a:p>
        </p:txBody>
      </p:sp>
      <p:sp>
        <p:nvSpPr>
          <p:cNvPr id="7" name="TextBox 6"/>
          <p:cNvSpPr txBox="1"/>
          <p:nvPr/>
        </p:nvSpPr>
        <p:spPr>
          <a:xfrm>
            <a:off x="6037942" y="2132067"/>
            <a:ext cx="5788479" cy="1354217"/>
          </a:xfrm>
          <a:prstGeom prst="rect">
            <a:avLst/>
          </a:prstGeom>
          <a:noFill/>
        </p:spPr>
        <p:txBody>
          <a:bodyPr wrap="square" lIns="91440" tIns="45720" rIns="91440" bIns="45720" rtlCol="0" anchor="t">
            <a:spAutoFit/>
          </a:bodyPr>
          <a:lstStyle/>
          <a:p>
            <a:endParaRPr lang="en-US" sz="200" strike="sngStrike">
              <a:latin typeface="Calibri" panose="020F0502020204030204" pitchFamily="34" charset="0"/>
            </a:endParaRPr>
          </a:p>
          <a:p>
            <a:pPr marL="571500" indent="-457200">
              <a:buFont typeface="Arial" panose="020B0604020202020204" pitchFamily="34" charset="0"/>
              <a:buChar char="•"/>
            </a:pPr>
            <a:endParaRPr lang="en-US" sz="2400">
              <a:latin typeface="Calibri Light" panose="020F0302020204030204"/>
              <a:cs typeface="Calibri Light" panose="020F0302020204030204"/>
            </a:endParaRPr>
          </a:p>
          <a:p>
            <a:endParaRPr lang="en-US" sz="2800" strike="sngStrike">
              <a:latin typeface="Calibri" panose="020F0502020204030204" pitchFamily="34" charset="0"/>
            </a:endParaRPr>
          </a:p>
          <a:p>
            <a:endParaRPr lang="en-US" sz="2800" strike="sngStrike">
              <a:latin typeface="Calibri" panose="020F0502020204030204" pitchFamily="34" charset="0"/>
              <a:cs typeface="Calibri" panose="020F0502020204030204" pitchFamily="34" charset="0"/>
            </a:endParaRPr>
          </a:p>
        </p:txBody>
      </p:sp>
      <p:graphicFrame>
        <p:nvGraphicFramePr>
          <p:cNvPr id="8" name="Diagram 7"/>
          <p:cNvGraphicFramePr/>
          <p:nvPr>
            <p:extLst>
              <p:ext uri="{D42A27DB-BD31-4B8C-83A1-F6EECF244321}">
                <p14:modId xmlns:p14="http://schemas.microsoft.com/office/powerpoint/2010/main" val="107576486"/>
              </p:ext>
            </p:extLst>
          </p:nvPr>
        </p:nvGraphicFramePr>
        <p:xfrm>
          <a:off x="1230663" y="1576552"/>
          <a:ext cx="9730674" cy="4693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112B2851-7079-42A7-A3BE-454C79C1F452}"/>
              </a:ext>
            </a:extLst>
          </p:cNvPr>
          <p:cNvSpPr txBox="1">
            <a:spLocks/>
          </p:cNvSpPr>
          <p:nvPr/>
        </p:nvSpPr>
        <p:spPr>
          <a:xfrm>
            <a:off x="428091" y="376319"/>
            <a:ext cx="10362624" cy="864313"/>
          </a:xfrm>
          <a:prstGeom prst="rect">
            <a:avLst/>
          </a:prstGeom>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sz="3500" b="1" i="0" kern="1200" baseline="0">
                <a:solidFill>
                  <a:schemeClr val="tx1"/>
                </a:solidFill>
                <a:latin typeface="Calibri" panose="020F0502020204030204" pitchFamily="34" charset="0"/>
                <a:ea typeface="+mj-ea"/>
                <a:cs typeface="+mj-cs"/>
              </a:defRPr>
            </a:lvl1pPr>
          </a:lstStyle>
          <a:p>
            <a:r>
              <a:rPr lang="en-US" sz="2800" b="0" i="1">
                <a:solidFill>
                  <a:srgbClr val="002E5F"/>
                </a:solidFill>
                <a:latin typeface="+mj-lt"/>
                <a:ea typeface="DengXian"/>
                <a:cs typeface="Times New Roman"/>
              </a:rPr>
              <a:t>Queen’s aims to accelerate global engagement in research, knowledge mobilization, and innovation. We will achieve this through processes that are:</a:t>
            </a:r>
            <a:endParaRPr lang="en-US" sz="2800" b="0" i="1">
              <a:solidFill>
                <a:srgbClr val="002E5F"/>
              </a:solidFill>
              <a:latin typeface="+mj-lt"/>
              <a:ea typeface="DengXian"/>
              <a:cs typeface="Times New Roman" panose="02020603050405020304" pitchFamily="18" charset="0"/>
            </a:endParaRPr>
          </a:p>
        </p:txBody>
      </p:sp>
      <p:pic>
        <p:nvPicPr>
          <p:cNvPr id="11" name="Picture 10" descr="Icon&#10;&#10;Description automatically generated">
            <a:extLst>
              <a:ext uri="{FF2B5EF4-FFF2-40B4-BE49-F238E27FC236}">
                <a16:creationId xmlns:a16="http://schemas.microsoft.com/office/drawing/2014/main" id="{6C12B673-A698-427F-AE63-6C8A93BC6D6B}"/>
              </a:ext>
            </a:extLst>
          </p:cNvPr>
          <p:cNvPicPr>
            <a:picLocks noChangeAspect="1"/>
          </p:cNvPicPr>
          <p:nvPr/>
        </p:nvPicPr>
        <p:blipFill>
          <a:blip r:embed="rId8"/>
          <a:stretch>
            <a:fillRect/>
          </a:stretch>
        </p:blipFill>
        <p:spPr>
          <a:xfrm>
            <a:off x="11284870" y="376319"/>
            <a:ext cx="479039" cy="478077"/>
          </a:xfrm>
          <a:prstGeom prst="rect">
            <a:avLst/>
          </a:prstGeom>
        </p:spPr>
      </p:pic>
    </p:spTree>
    <p:extLst>
      <p:ext uri="{BB962C8B-B14F-4D97-AF65-F5344CB8AC3E}">
        <p14:creationId xmlns:p14="http://schemas.microsoft.com/office/powerpoint/2010/main" val="90857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8E180-4470-4E66-98A2-7A6F99E53727}"/>
              </a:ext>
            </a:extLst>
          </p:cNvPr>
          <p:cNvSpPr>
            <a:spLocks noGrp="1"/>
          </p:cNvSpPr>
          <p:nvPr>
            <p:ph idx="1"/>
          </p:nvPr>
        </p:nvSpPr>
        <p:spPr>
          <a:xfrm>
            <a:off x="532056" y="1701154"/>
            <a:ext cx="11127887" cy="3478003"/>
          </a:xfrm>
        </p:spPr>
        <p:txBody>
          <a:bodyPr vert="horz" lIns="91440" tIns="45720" rIns="91440" bIns="45720" rtlCol="0" anchor="t">
            <a:normAutofit/>
          </a:bodyPr>
          <a:lstStyle/>
          <a:p>
            <a:pPr marL="0" lvl="0" indent="0">
              <a:buNone/>
            </a:pPr>
            <a:endParaRPr lang="en-US"/>
          </a:p>
          <a:p>
            <a:pPr marL="0" indent="0">
              <a:buNone/>
            </a:pPr>
            <a:endParaRPr lang="en-US" sz="2400">
              <a:latin typeface="+mj-lt"/>
              <a:cs typeface="Calibri Light"/>
            </a:endParaRP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5" name="Rectangle 4"/>
          <p:cNvSpPr/>
          <p:nvPr/>
        </p:nvSpPr>
        <p:spPr>
          <a:xfrm>
            <a:off x="579884" y="1405965"/>
            <a:ext cx="11562522" cy="3224601"/>
          </a:xfrm>
          <a:prstGeom prst="rect">
            <a:avLst/>
          </a:prstGeom>
        </p:spPr>
        <p:txBody>
          <a:bodyPr wrap="square" lIns="91440" tIns="45720" rIns="91440" bIns="45720" anchor="t">
            <a:spAutoFit/>
          </a:bodyPr>
          <a:lstStyle/>
          <a:p>
            <a:pPr marL="458470" indent="-458470">
              <a:lnSpc>
                <a:spcPct val="107000"/>
              </a:lnSpc>
            </a:pPr>
            <a:r>
              <a:rPr lang="en-US" sz="2400">
                <a:latin typeface="+mj-lt"/>
                <a:ea typeface="DengXian"/>
                <a:cs typeface="Times New Roman" panose="02020603050405020304" pitchFamily="18" charset="0"/>
              </a:rPr>
              <a:t>    </a:t>
            </a:r>
            <a:endParaRPr lang="en-US" sz="2000">
              <a:latin typeface="+mj-lt"/>
              <a:ea typeface="DengXian"/>
              <a:cs typeface="Times New Roman" panose="02020603050405020304" pitchFamily="18" charset="0"/>
            </a:endParaRPr>
          </a:p>
          <a:p>
            <a:pPr>
              <a:lnSpc>
                <a:spcPct val="107000"/>
              </a:lnSpc>
            </a:pPr>
            <a:endParaRPr lang="en-US" sz="2000">
              <a:ea typeface="DengXian"/>
              <a:cs typeface="Times New Roman"/>
            </a:endParaRPr>
          </a:p>
          <a:p>
            <a:pPr lvl="1">
              <a:lnSpc>
                <a:spcPct val="107000"/>
              </a:lnSpc>
            </a:pPr>
            <a:endParaRPr lang="en-US" b="1">
              <a:ea typeface="DengXian"/>
              <a:cs typeface="Times New Roman"/>
            </a:endParaRPr>
          </a:p>
          <a:p>
            <a:pPr marL="800100" lvl="1" indent="-342900">
              <a:lnSpc>
                <a:spcPct val="107000"/>
              </a:lnSpc>
              <a:buFont typeface="Symbol" panose="05050102010706020507" pitchFamily="18" charset="2"/>
              <a:buChar char=""/>
            </a:pPr>
            <a:endParaRPr lang="en-US" b="1">
              <a:ea typeface="DengXian"/>
              <a:cs typeface="Times New Roman"/>
            </a:endParaRPr>
          </a:p>
          <a:p>
            <a:pPr marL="800100" lvl="1" indent="-342900">
              <a:lnSpc>
                <a:spcPct val="107000"/>
              </a:lnSpc>
              <a:buFont typeface="Symbol" panose="05050102010706020507" pitchFamily="18" charset="2"/>
              <a:buChar char=""/>
            </a:pPr>
            <a:endParaRPr lang="en-US"/>
          </a:p>
          <a:p>
            <a:pPr marL="800100" lvl="1" indent="-342900">
              <a:lnSpc>
                <a:spcPct val="107000"/>
              </a:lnSpc>
              <a:buFont typeface="Symbol" panose="05050102010706020507" pitchFamily="18" charset="2"/>
              <a:buChar char=""/>
            </a:pPr>
            <a:endParaRPr lang="en-US">
              <a:latin typeface="+mj-lt"/>
              <a:ea typeface="DengXian"/>
              <a:cs typeface="Times New Roman" panose="02020603050405020304" pitchFamily="18" charset="0"/>
            </a:endParaRPr>
          </a:p>
          <a:p>
            <a:pPr marR="0" lvl="0">
              <a:lnSpc>
                <a:spcPct val="107000"/>
              </a:lnSpc>
              <a:spcBef>
                <a:spcPts val="0"/>
              </a:spcBef>
              <a:spcAft>
                <a:spcPts val="0"/>
              </a:spcAft>
            </a:pPr>
            <a:endParaRPr lang="en-US" sz="1600">
              <a:latin typeface="+mj-lt"/>
              <a:ea typeface="DengXian"/>
              <a:cs typeface="Times New Roman" panose="02020603050405020304" pitchFamily="18" charset="0"/>
            </a:endParaRPr>
          </a:p>
          <a:p>
            <a:pPr marL="458470" marR="0" lvl="0" indent="-458470">
              <a:lnSpc>
                <a:spcPct val="107000"/>
              </a:lnSpc>
              <a:spcBef>
                <a:spcPts val="0"/>
              </a:spcBef>
              <a:spcAft>
                <a:spcPts val="0"/>
              </a:spcAft>
            </a:pPr>
            <a:r>
              <a:rPr lang="en-US" sz="1600">
                <a:latin typeface="+mj-lt"/>
                <a:ea typeface="DengXian"/>
                <a:cs typeface="Times New Roman" panose="02020603050405020304" pitchFamily="18" charset="0"/>
              </a:rPr>
              <a:t> </a:t>
            </a:r>
            <a:endParaRPr lang="en-US">
              <a:latin typeface="+mj-lt"/>
              <a:ea typeface="DengXian"/>
              <a:cs typeface="Times New Roman" panose="02020603050405020304" pitchFamily="18" charset="0"/>
            </a:endParaRPr>
          </a:p>
          <a:p>
            <a:pPr marR="0" lvl="0">
              <a:lnSpc>
                <a:spcPct val="107000"/>
              </a:lnSpc>
              <a:spcBef>
                <a:spcPts val="0"/>
              </a:spcBef>
              <a:spcAft>
                <a:spcPts val="800"/>
              </a:spcAft>
            </a:pPr>
            <a:endParaRPr lang="en-US" sz="2000">
              <a:latin typeface="Calibri" panose="020F0502020204030204" pitchFamily="34" charset="0"/>
              <a:ea typeface="DengXian"/>
              <a:cs typeface="Times New Roman" panose="02020603050405020304" pitchFamily="18" charset="0"/>
            </a:endParaRPr>
          </a:p>
          <a:p>
            <a:pPr marR="0" lvl="0">
              <a:lnSpc>
                <a:spcPct val="107000"/>
              </a:lnSpc>
              <a:spcBef>
                <a:spcPts val="0"/>
              </a:spcBef>
              <a:spcAft>
                <a:spcPts val="800"/>
              </a:spcAft>
            </a:pPr>
            <a:endParaRPr lang="en-US" sz="1600">
              <a:latin typeface="Calibri" panose="020F0502020204030204" pitchFamily="34" charset="0"/>
              <a:ea typeface="DengXian"/>
              <a:cs typeface="Times New Roman" panose="02020603050405020304" pitchFamily="18" charset="0"/>
            </a:endParaRPr>
          </a:p>
        </p:txBody>
      </p:sp>
      <p:sp>
        <p:nvSpPr>
          <p:cNvPr id="6" name="Freeform 5">
            <a:extLst>
              <a:ext uri="{FF2B5EF4-FFF2-40B4-BE49-F238E27FC236}">
                <a16:creationId xmlns:a16="http://schemas.microsoft.com/office/drawing/2014/main" id="{9414974B-C77E-CA43-8198-9E7697B948D1}"/>
              </a:ext>
            </a:extLst>
          </p:cNvPr>
          <p:cNvSpPr/>
          <p:nvPr/>
        </p:nvSpPr>
        <p:spPr>
          <a:xfrm>
            <a:off x="5138057" y="2514187"/>
            <a:ext cx="2050245" cy="1368846"/>
          </a:xfrm>
          <a:custGeom>
            <a:avLst/>
            <a:gdLst>
              <a:gd name="connsiteX0" fmla="*/ 0 w 2050245"/>
              <a:gd name="connsiteY0" fmla="*/ 811310 h 1622620"/>
              <a:gd name="connsiteX1" fmla="*/ 1025123 w 2050245"/>
              <a:gd name="connsiteY1" fmla="*/ 0 h 1622620"/>
              <a:gd name="connsiteX2" fmla="*/ 2050246 w 2050245"/>
              <a:gd name="connsiteY2" fmla="*/ 811310 h 1622620"/>
              <a:gd name="connsiteX3" fmla="*/ 1025123 w 2050245"/>
              <a:gd name="connsiteY3" fmla="*/ 1622620 h 1622620"/>
              <a:gd name="connsiteX4" fmla="*/ 0 w 2050245"/>
              <a:gd name="connsiteY4" fmla="*/ 811310 h 162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245" h="1622620">
                <a:moveTo>
                  <a:pt x="0" y="811310"/>
                </a:moveTo>
                <a:cubicBezTo>
                  <a:pt x="0" y="363236"/>
                  <a:pt x="458963" y="0"/>
                  <a:pt x="1025123" y="0"/>
                </a:cubicBezTo>
                <a:cubicBezTo>
                  <a:pt x="1591283" y="0"/>
                  <a:pt x="2050246" y="363236"/>
                  <a:pt x="2050246" y="811310"/>
                </a:cubicBezTo>
                <a:cubicBezTo>
                  <a:pt x="2050246" y="1259384"/>
                  <a:pt x="1591283" y="1622620"/>
                  <a:pt x="1025123" y="1622620"/>
                </a:cubicBezTo>
                <a:cubicBezTo>
                  <a:pt x="458963" y="1622620"/>
                  <a:pt x="0" y="1259384"/>
                  <a:pt x="0" y="811310"/>
                </a:cubicBezTo>
                <a:close/>
              </a:path>
            </a:pathLst>
          </a:custGeom>
          <a:solidFill>
            <a:schemeClr val="accent1">
              <a:lumMod val="40000"/>
              <a:lumOff val="6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8666" tIns="256042" rIns="318666" bIns="256042" numCol="1" spcCol="1270" anchor="ctr" anchorCtr="0">
            <a:noAutofit/>
          </a:bodyPr>
          <a:lstStyle/>
          <a:p>
            <a:pPr marL="0" lvl="0" indent="0" algn="ctr" defTabSz="1289050">
              <a:lnSpc>
                <a:spcPct val="90000"/>
              </a:lnSpc>
              <a:spcBef>
                <a:spcPct val="0"/>
              </a:spcBef>
              <a:spcAft>
                <a:spcPct val="35000"/>
              </a:spcAft>
              <a:buNone/>
            </a:pPr>
            <a:r>
              <a:rPr lang="en-GB" sz="2800" kern="1200">
                <a:solidFill>
                  <a:srgbClr val="002E5F"/>
                </a:solidFill>
              </a:rPr>
              <a:t>Resource Tactics</a:t>
            </a:r>
          </a:p>
        </p:txBody>
      </p:sp>
      <p:sp>
        <p:nvSpPr>
          <p:cNvPr id="8" name="Freeform 7">
            <a:extLst>
              <a:ext uri="{FF2B5EF4-FFF2-40B4-BE49-F238E27FC236}">
                <a16:creationId xmlns:a16="http://schemas.microsoft.com/office/drawing/2014/main" id="{1A057203-1256-F44A-98D1-664E50C18A7C}"/>
              </a:ext>
            </a:extLst>
          </p:cNvPr>
          <p:cNvSpPr/>
          <p:nvPr/>
        </p:nvSpPr>
        <p:spPr>
          <a:xfrm rot="16200000">
            <a:off x="5923778" y="2241796"/>
            <a:ext cx="499062" cy="45719"/>
          </a:xfrm>
          <a:custGeom>
            <a:avLst/>
            <a:gdLst>
              <a:gd name="connsiteX0" fmla="*/ 0 w 184126"/>
              <a:gd name="connsiteY0" fmla="*/ 12731 h 25463"/>
              <a:gd name="connsiteX1" fmla="*/ 184126 w 184126"/>
              <a:gd name="connsiteY1" fmla="*/ 12731 h 25463"/>
            </a:gdLst>
            <a:ahLst/>
            <a:cxnLst>
              <a:cxn ang="0">
                <a:pos x="connsiteX0" y="connsiteY0"/>
              </a:cxn>
              <a:cxn ang="0">
                <a:pos x="connsiteX1" y="connsiteY1"/>
              </a:cxn>
            </a:cxnLst>
            <a:rect l="l" t="t" r="r" b="b"/>
            <a:pathLst>
              <a:path w="184126" h="25463">
                <a:moveTo>
                  <a:pt x="0" y="12731"/>
                </a:moveTo>
                <a:lnTo>
                  <a:pt x="184126" y="12731"/>
                </a:lnTo>
              </a:path>
            </a:pathLst>
          </a:custGeom>
          <a:noFill/>
          <a:ln w="127000" cmpd="sng">
            <a:solidFill>
              <a:schemeClr val="accent1">
                <a:lumMod val="40000"/>
                <a:lumOff val="60000"/>
              </a:schemeClr>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0159" tIns="8128" rIns="100161" bIns="8129"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0" name="Freeform 9">
            <a:extLst>
              <a:ext uri="{FF2B5EF4-FFF2-40B4-BE49-F238E27FC236}">
                <a16:creationId xmlns:a16="http://schemas.microsoft.com/office/drawing/2014/main" id="{C89E1781-0F13-0A4D-9771-AE706DD974E7}"/>
              </a:ext>
            </a:extLst>
          </p:cNvPr>
          <p:cNvSpPr/>
          <p:nvPr/>
        </p:nvSpPr>
        <p:spPr>
          <a:xfrm>
            <a:off x="4812632" y="376319"/>
            <a:ext cx="2708061" cy="1638806"/>
          </a:xfrm>
          <a:custGeom>
            <a:avLst/>
            <a:gdLst>
              <a:gd name="connsiteX0" fmla="*/ 0 w 2971699"/>
              <a:gd name="connsiteY0" fmla="*/ 1118099 h 2236198"/>
              <a:gd name="connsiteX1" fmla="*/ 1485850 w 2971699"/>
              <a:gd name="connsiteY1" fmla="*/ 0 h 2236198"/>
              <a:gd name="connsiteX2" fmla="*/ 2971700 w 2971699"/>
              <a:gd name="connsiteY2" fmla="*/ 1118099 h 2236198"/>
              <a:gd name="connsiteX3" fmla="*/ 1485850 w 2971699"/>
              <a:gd name="connsiteY3" fmla="*/ 2236198 h 2236198"/>
              <a:gd name="connsiteX4" fmla="*/ 0 w 2971699"/>
              <a:gd name="connsiteY4" fmla="*/ 1118099 h 2236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699" h="2236198">
                <a:moveTo>
                  <a:pt x="0" y="1118099"/>
                </a:moveTo>
                <a:cubicBezTo>
                  <a:pt x="0" y="500590"/>
                  <a:pt x="665238" y="0"/>
                  <a:pt x="1485850" y="0"/>
                </a:cubicBezTo>
                <a:cubicBezTo>
                  <a:pt x="2306462" y="0"/>
                  <a:pt x="2971700" y="500590"/>
                  <a:pt x="2971700" y="1118099"/>
                </a:cubicBezTo>
                <a:cubicBezTo>
                  <a:pt x="2971700" y="1735608"/>
                  <a:pt x="2306462" y="2236198"/>
                  <a:pt x="1485850" y="2236198"/>
                </a:cubicBezTo>
                <a:cubicBezTo>
                  <a:pt x="665238" y="2236198"/>
                  <a:pt x="0" y="1735608"/>
                  <a:pt x="0" y="1118099"/>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47895" tIns="340184" rIns="447895" bIns="340184" numCol="1" spcCol="1270" anchor="ctr" anchorCtr="0">
            <a:noAutofit/>
          </a:bodyPr>
          <a:lstStyle/>
          <a:p>
            <a:pPr marL="0" lvl="0" indent="0" algn="ctr" defTabSz="889000">
              <a:lnSpc>
                <a:spcPct val="90000"/>
              </a:lnSpc>
              <a:spcBef>
                <a:spcPct val="0"/>
              </a:spcBef>
              <a:spcAft>
                <a:spcPct val="35000"/>
              </a:spcAft>
              <a:buFont typeface="+mj-lt"/>
              <a:buNone/>
            </a:pPr>
            <a:r>
              <a:rPr lang="en-GB" b="1" u="none">
                <a:latin typeface="Franklin Gothic Medium" panose="020B0603020102020204" pitchFamily="34" charset="0"/>
              </a:rPr>
              <a:t>R</a:t>
            </a:r>
            <a:r>
              <a:rPr lang="en-GB" b="1" u="none" kern="1200">
                <a:latin typeface="Franklin Gothic Medium" panose="020B0603020102020204" pitchFamily="34" charset="0"/>
              </a:rPr>
              <a:t>esearch connections </a:t>
            </a:r>
            <a:r>
              <a:rPr lang="en-GB" kern="1200">
                <a:latin typeface="+mj-lt"/>
              </a:rPr>
              <a:t>and </a:t>
            </a:r>
            <a:r>
              <a:rPr lang="en-GB" b="1" kern="1200">
                <a:latin typeface="Franklin Gothic Medium" panose="020B0603020102020204" pitchFamily="34" charset="0"/>
              </a:rPr>
              <a:t>networks</a:t>
            </a:r>
          </a:p>
        </p:txBody>
      </p:sp>
      <p:sp>
        <p:nvSpPr>
          <p:cNvPr id="11" name="Freeform 10">
            <a:extLst>
              <a:ext uri="{FF2B5EF4-FFF2-40B4-BE49-F238E27FC236}">
                <a16:creationId xmlns:a16="http://schemas.microsoft.com/office/drawing/2014/main" id="{B18AFE7E-06B8-0E48-BA8F-AC03C29BCAC8}"/>
              </a:ext>
            </a:extLst>
          </p:cNvPr>
          <p:cNvSpPr/>
          <p:nvPr/>
        </p:nvSpPr>
        <p:spPr>
          <a:xfrm rot="20403378">
            <a:off x="7030898" y="2609881"/>
            <a:ext cx="2138726" cy="25463"/>
          </a:xfrm>
          <a:custGeom>
            <a:avLst/>
            <a:gdLst>
              <a:gd name="connsiteX0" fmla="*/ 0 w 2138726"/>
              <a:gd name="connsiteY0" fmla="*/ 12731 h 25463"/>
              <a:gd name="connsiteX1" fmla="*/ 2138726 w 2138726"/>
              <a:gd name="connsiteY1" fmla="*/ 12731 h 25463"/>
            </a:gdLst>
            <a:ahLst/>
            <a:cxnLst>
              <a:cxn ang="0">
                <a:pos x="connsiteX0" y="connsiteY0"/>
              </a:cxn>
              <a:cxn ang="0">
                <a:pos x="connsiteX1" y="connsiteY1"/>
              </a:cxn>
            </a:cxnLst>
            <a:rect l="l" t="t" r="r" b="b"/>
            <a:pathLst>
              <a:path w="2138726" h="25463">
                <a:moveTo>
                  <a:pt x="0" y="12731"/>
                </a:moveTo>
                <a:lnTo>
                  <a:pt x="2138726" y="12731"/>
                </a:lnTo>
              </a:path>
            </a:pathLst>
          </a:custGeom>
          <a:noFill/>
          <a:ln w="127000">
            <a:solidFill>
              <a:schemeClr val="accent1">
                <a:lumMod val="40000"/>
                <a:lumOff val="60000"/>
              </a:schemeClr>
            </a:solidFill>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28594" tIns="-40737" rIns="1028595" bIns="-40736" numCol="1" spcCol="1270" anchor="ctr" anchorCtr="0">
            <a:noAutofit/>
          </a:bodyPr>
          <a:lstStyle/>
          <a:p>
            <a:pPr marL="0" lvl="0" indent="0" algn="ctr" defTabSz="311150">
              <a:lnSpc>
                <a:spcPct val="90000"/>
              </a:lnSpc>
              <a:spcBef>
                <a:spcPct val="0"/>
              </a:spcBef>
              <a:spcAft>
                <a:spcPct val="35000"/>
              </a:spcAft>
              <a:buNone/>
            </a:pPr>
            <a:endParaRPr lang="en-GB" sz="700" kern="1200"/>
          </a:p>
        </p:txBody>
      </p:sp>
      <p:sp>
        <p:nvSpPr>
          <p:cNvPr id="12" name="Freeform 11">
            <a:extLst>
              <a:ext uri="{FF2B5EF4-FFF2-40B4-BE49-F238E27FC236}">
                <a16:creationId xmlns:a16="http://schemas.microsoft.com/office/drawing/2014/main" id="{4E5CEE83-6E45-8D42-8D7D-64B387B00CB5}"/>
              </a:ext>
            </a:extLst>
          </p:cNvPr>
          <p:cNvSpPr/>
          <p:nvPr/>
        </p:nvSpPr>
        <p:spPr>
          <a:xfrm>
            <a:off x="9007761" y="854396"/>
            <a:ext cx="2893413" cy="2236198"/>
          </a:xfrm>
          <a:custGeom>
            <a:avLst/>
            <a:gdLst>
              <a:gd name="connsiteX0" fmla="*/ 0 w 2580372"/>
              <a:gd name="connsiteY0" fmla="*/ 1118099 h 2236198"/>
              <a:gd name="connsiteX1" fmla="*/ 1290186 w 2580372"/>
              <a:gd name="connsiteY1" fmla="*/ 0 h 2236198"/>
              <a:gd name="connsiteX2" fmla="*/ 2580372 w 2580372"/>
              <a:gd name="connsiteY2" fmla="*/ 1118099 h 2236198"/>
              <a:gd name="connsiteX3" fmla="*/ 1290186 w 2580372"/>
              <a:gd name="connsiteY3" fmla="*/ 2236198 h 2236198"/>
              <a:gd name="connsiteX4" fmla="*/ 0 w 2580372"/>
              <a:gd name="connsiteY4" fmla="*/ 1118099 h 2236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372" h="2236198">
                <a:moveTo>
                  <a:pt x="0" y="1118099"/>
                </a:moveTo>
                <a:cubicBezTo>
                  <a:pt x="0" y="500590"/>
                  <a:pt x="577636" y="0"/>
                  <a:pt x="1290186" y="0"/>
                </a:cubicBezTo>
                <a:cubicBezTo>
                  <a:pt x="2002736" y="0"/>
                  <a:pt x="2580372" y="500590"/>
                  <a:pt x="2580372" y="1118099"/>
                </a:cubicBezTo>
                <a:cubicBezTo>
                  <a:pt x="2580372" y="1735608"/>
                  <a:pt x="2002736" y="2236198"/>
                  <a:pt x="1290186" y="2236198"/>
                </a:cubicBezTo>
                <a:cubicBezTo>
                  <a:pt x="577636" y="2236198"/>
                  <a:pt x="0" y="1735608"/>
                  <a:pt x="0" y="1118099"/>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8047" tIns="337644" rIns="388047" bIns="337644" numCol="1" spcCol="1270" anchor="ctr" anchorCtr="0">
            <a:noAutofit/>
          </a:bodyPr>
          <a:lstStyle/>
          <a:p>
            <a:pPr marL="0" lvl="0" indent="0" algn="ctr" defTabSz="711200">
              <a:lnSpc>
                <a:spcPct val="90000"/>
              </a:lnSpc>
              <a:spcBef>
                <a:spcPct val="0"/>
              </a:spcBef>
              <a:spcAft>
                <a:spcPct val="35000"/>
              </a:spcAft>
              <a:buFont typeface="+mj-lt"/>
              <a:buNone/>
            </a:pPr>
            <a:r>
              <a:rPr lang="en-GB" kern="1200">
                <a:latin typeface="+mj-lt"/>
              </a:rPr>
              <a:t>Support for </a:t>
            </a:r>
            <a:r>
              <a:rPr lang="en-GB" b="1" kern="1200">
                <a:latin typeface="Franklin Gothic Medium" panose="020B0603020102020204" pitchFamily="34" charset="0"/>
              </a:rPr>
              <a:t>applications and </a:t>
            </a:r>
            <a:r>
              <a:rPr lang="en-GB" b="1" u="none" kern="1200">
                <a:latin typeface="Franklin Gothic Medium" panose="020B0603020102020204" pitchFamily="34" charset="0"/>
              </a:rPr>
              <a:t>research programs </a:t>
            </a:r>
            <a:r>
              <a:rPr lang="en-GB" b="1" kern="1200">
                <a:latin typeface="Franklin Gothic Medium" panose="020B0603020102020204" pitchFamily="34" charset="0"/>
              </a:rPr>
              <a:t>competitive </a:t>
            </a:r>
            <a:r>
              <a:rPr lang="en-GB" kern="1200">
                <a:latin typeface="+mj-lt"/>
              </a:rPr>
              <a:t>for int grants / networks</a:t>
            </a:r>
          </a:p>
        </p:txBody>
      </p:sp>
      <p:sp>
        <p:nvSpPr>
          <p:cNvPr id="13" name="Freeform 12">
            <a:extLst>
              <a:ext uri="{FF2B5EF4-FFF2-40B4-BE49-F238E27FC236}">
                <a16:creationId xmlns:a16="http://schemas.microsoft.com/office/drawing/2014/main" id="{B3CEB042-1265-B646-BEDF-E76DE468A452}"/>
              </a:ext>
            </a:extLst>
          </p:cNvPr>
          <p:cNvSpPr/>
          <p:nvPr/>
        </p:nvSpPr>
        <p:spPr>
          <a:xfrm rot="1135818" flipV="1">
            <a:off x="6834438" y="3941023"/>
            <a:ext cx="2156185" cy="73312"/>
          </a:xfrm>
          <a:custGeom>
            <a:avLst/>
            <a:gdLst>
              <a:gd name="connsiteX0" fmla="*/ 0 w 1950024"/>
              <a:gd name="connsiteY0" fmla="*/ 12731 h 25463"/>
              <a:gd name="connsiteX1" fmla="*/ 1950024 w 1950024"/>
              <a:gd name="connsiteY1" fmla="*/ 12731 h 25463"/>
            </a:gdLst>
            <a:ahLst/>
            <a:cxnLst>
              <a:cxn ang="0">
                <a:pos x="connsiteX0" y="connsiteY0"/>
              </a:cxn>
              <a:cxn ang="0">
                <a:pos x="connsiteX1" y="connsiteY1"/>
              </a:cxn>
            </a:cxnLst>
            <a:rect l="l" t="t" r="r" b="b"/>
            <a:pathLst>
              <a:path w="1950024" h="25463">
                <a:moveTo>
                  <a:pt x="0" y="12731"/>
                </a:moveTo>
                <a:lnTo>
                  <a:pt x="1950024" y="12731"/>
                </a:lnTo>
              </a:path>
            </a:pathLst>
          </a:custGeom>
          <a:noFill/>
          <a:ln w="127000">
            <a:solidFill>
              <a:schemeClr val="accent1">
                <a:lumMod val="40000"/>
                <a:lumOff val="60000"/>
              </a:schemeClr>
            </a:solidFill>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8961" tIns="-36019" rIns="938961" bIns="-36020" numCol="1" spcCol="1270" anchor="ctr" anchorCtr="0">
            <a:noAutofit/>
          </a:bodyPr>
          <a:lstStyle/>
          <a:p>
            <a:pPr marL="0" lvl="0" indent="0" algn="ctr" defTabSz="266700">
              <a:lnSpc>
                <a:spcPct val="90000"/>
              </a:lnSpc>
              <a:spcBef>
                <a:spcPct val="0"/>
              </a:spcBef>
              <a:spcAft>
                <a:spcPct val="35000"/>
              </a:spcAft>
              <a:buNone/>
            </a:pPr>
            <a:endParaRPr lang="en-GB" sz="600" kern="1200"/>
          </a:p>
        </p:txBody>
      </p:sp>
      <p:sp>
        <p:nvSpPr>
          <p:cNvPr id="14" name="Freeform 13">
            <a:extLst>
              <a:ext uri="{FF2B5EF4-FFF2-40B4-BE49-F238E27FC236}">
                <a16:creationId xmlns:a16="http://schemas.microsoft.com/office/drawing/2014/main" id="{40D7CFAC-A079-0D4A-89AE-68377AEE282E}"/>
              </a:ext>
            </a:extLst>
          </p:cNvPr>
          <p:cNvSpPr/>
          <p:nvPr/>
        </p:nvSpPr>
        <p:spPr>
          <a:xfrm>
            <a:off x="8607557" y="3759013"/>
            <a:ext cx="3338127" cy="1685659"/>
          </a:xfrm>
          <a:custGeom>
            <a:avLst/>
            <a:gdLst>
              <a:gd name="connsiteX0" fmla="*/ 0 w 2580372"/>
              <a:gd name="connsiteY0" fmla="*/ 1118099 h 2236198"/>
              <a:gd name="connsiteX1" fmla="*/ 1290186 w 2580372"/>
              <a:gd name="connsiteY1" fmla="*/ 0 h 2236198"/>
              <a:gd name="connsiteX2" fmla="*/ 2580372 w 2580372"/>
              <a:gd name="connsiteY2" fmla="*/ 1118099 h 2236198"/>
              <a:gd name="connsiteX3" fmla="*/ 1290186 w 2580372"/>
              <a:gd name="connsiteY3" fmla="*/ 2236198 h 2236198"/>
              <a:gd name="connsiteX4" fmla="*/ 0 w 2580372"/>
              <a:gd name="connsiteY4" fmla="*/ 1118099 h 2236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372" h="2236198">
                <a:moveTo>
                  <a:pt x="0" y="1118099"/>
                </a:moveTo>
                <a:cubicBezTo>
                  <a:pt x="0" y="500590"/>
                  <a:pt x="577636" y="0"/>
                  <a:pt x="1290186" y="0"/>
                </a:cubicBezTo>
                <a:cubicBezTo>
                  <a:pt x="2002736" y="0"/>
                  <a:pt x="2580372" y="500590"/>
                  <a:pt x="2580372" y="1118099"/>
                </a:cubicBezTo>
                <a:cubicBezTo>
                  <a:pt x="2580372" y="1735608"/>
                  <a:pt x="2002736" y="2236198"/>
                  <a:pt x="1290186" y="2236198"/>
                </a:cubicBezTo>
                <a:cubicBezTo>
                  <a:pt x="577636" y="2236198"/>
                  <a:pt x="0" y="1735608"/>
                  <a:pt x="0" y="1118099"/>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8047" tIns="337644" rIns="388047" bIns="337644" numCol="1" spcCol="1270" anchor="ctr" anchorCtr="0">
            <a:noAutofit/>
          </a:bodyPr>
          <a:lstStyle/>
          <a:p>
            <a:pPr marL="0" lvl="0" indent="0" algn="ctr" defTabSz="711200">
              <a:lnSpc>
                <a:spcPct val="90000"/>
              </a:lnSpc>
              <a:spcBef>
                <a:spcPct val="0"/>
              </a:spcBef>
              <a:spcAft>
                <a:spcPct val="35000"/>
              </a:spcAft>
              <a:buFont typeface="+mj-lt"/>
              <a:buNone/>
            </a:pPr>
            <a:r>
              <a:rPr lang="en-GB" kern="1200">
                <a:latin typeface="+mj-lt"/>
              </a:rPr>
              <a:t>Strategy for  </a:t>
            </a:r>
            <a:r>
              <a:rPr lang="en-GB" b="1" u="none" kern="1200">
                <a:latin typeface="Franklin Gothic Medium" panose="020B0603020102020204" pitchFamily="34" charset="0"/>
              </a:rPr>
              <a:t>international organization</a:t>
            </a:r>
            <a:r>
              <a:rPr lang="en-GB" u="none" kern="1200">
                <a:latin typeface="+mj-lt"/>
              </a:rPr>
              <a:t> </a:t>
            </a:r>
            <a:r>
              <a:rPr lang="en-GB" b="1" u="none" kern="1200">
                <a:latin typeface="+mj-lt"/>
              </a:rPr>
              <a:t>and </a:t>
            </a:r>
            <a:r>
              <a:rPr lang="en-GB" b="1" u="none" kern="1200">
                <a:latin typeface="Franklin Gothic Medium" panose="020B0603020102020204" pitchFamily="34" charset="0"/>
              </a:rPr>
              <a:t>government relations</a:t>
            </a:r>
          </a:p>
        </p:txBody>
      </p:sp>
      <p:sp>
        <p:nvSpPr>
          <p:cNvPr id="15" name="Freeform 14">
            <a:extLst>
              <a:ext uri="{FF2B5EF4-FFF2-40B4-BE49-F238E27FC236}">
                <a16:creationId xmlns:a16="http://schemas.microsoft.com/office/drawing/2014/main" id="{3460A41A-0CE2-E54C-8AAC-A50C4627D1C4}"/>
              </a:ext>
            </a:extLst>
          </p:cNvPr>
          <p:cNvSpPr/>
          <p:nvPr/>
        </p:nvSpPr>
        <p:spPr>
          <a:xfrm rot="5370491" flipV="1">
            <a:off x="5884632" y="4049044"/>
            <a:ext cx="498726" cy="45719"/>
          </a:xfrm>
          <a:custGeom>
            <a:avLst/>
            <a:gdLst>
              <a:gd name="connsiteX0" fmla="*/ 0 w 184169"/>
              <a:gd name="connsiteY0" fmla="*/ 12731 h 25463"/>
              <a:gd name="connsiteX1" fmla="*/ 184169 w 184169"/>
              <a:gd name="connsiteY1" fmla="*/ 12731 h 25463"/>
            </a:gdLst>
            <a:ahLst/>
            <a:cxnLst>
              <a:cxn ang="0">
                <a:pos x="connsiteX0" y="connsiteY0"/>
              </a:cxn>
              <a:cxn ang="0">
                <a:pos x="connsiteX1" y="connsiteY1"/>
              </a:cxn>
            </a:cxnLst>
            <a:rect l="l" t="t" r="r" b="b"/>
            <a:pathLst>
              <a:path w="184169" h="25463">
                <a:moveTo>
                  <a:pt x="0" y="12731"/>
                </a:moveTo>
                <a:lnTo>
                  <a:pt x="184169" y="12731"/>
                </a:lnTo>
              </a:path>
            </a:pathLst>
          </a:custGeom>
          <a:noFill/>
          <a:ln w="127000">
            <a:solidFill>
              <a:schemeClr val="accent1">
                <a:lumMod val="40000"/>
                <a:lumOff val="60000"/>
              </a:schemeClr>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0179" tIns="8126" rIns="100181" bIns="8128"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6" name="Freeform 15">
            <a:extLst>
              <a:ext uri="{FF2B5EF4-FFF2-40B4-BE49-F238E27FC236}">
                <a16:creationId xmlns:a16="http://schemas.microsoft.com/office/drawing/2014/main" id="{05F1C706-D522-B849-93CE-1AC0E3DE0901}"/>
              </a:ext>
            </a:extLst>
          </p:cNvPr>
          <p:cNvSpPr/>
          <p:nvPr/>
        </p:nvSpPr>
        <p:spPr>
          <a:xfrm>
            <a:off x="4588043" y="4320935"/>
            <a:ext cx="3108643" cy="1866202"/>
          </a:xfrm>
          <a:custGeom>
            <a:avLst/>
            <a:gdLst>
              <a:gd name="connsiteX0" fmla="*/ 0 w 3479904"/>
              <a:gd name="connsiteY0" fmla="*/ 1118099 h 2236198"/>
              <a:gd name="connsiteX1" fmla="*/ 1739952 w 3479904"/>
              <a:gd name="connsiteY1" fmla="*/ 0 h 2236198"/>
              <a:gd name="connsiteX2" fmla="*/ 3479904 w 3479904"/>
              <a:gd name="connsiteY2" fmla="*/ 1118099 h 2236198"/>
              <a:gd name="connsiteX3" fmla="*/ 1739952 w 3479904"/>
              <a:gd name="connsiteY3" fmla="*/ 2236198 h 2236198"/>
              <a:gd name="connsiteX4" fmla="*/ 0 w 3479904"/>
              <a:gd name="connsiteY4" fmla="*/ 1118099 h 2236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04" h="2236198">
                <a:moveTo>
                  <a:pt x="0" y="1118099"/>
                </a:moveTo>
                <a:cubicBezTo>
                  <a:pt x="0" y="500590"/>
                  <a:pt x="779003" y="0"/>
                  <a:pt x="1739952" y="0"/>
                </a:cubicBezTo>
                <a:cubicBezTo>
                  <a:pt x="2700901" y="0"/>
                  <a:pt x="3479904" y="500590"/>
                  <a:pt x="3479904" y="1118099"/>
                </a:cubicBezTo>
                <a:cubicBezTo>
                  <a:pt x="3479904" y="1735608"/>
                  <a:pt x="2700901" y="2236198"/>
                  <a:pt x="1739952" y="2236198"/>
                </a:cubicBezTo>
                <a:cubicBezTo>
                  <a:pt x="779003" y="2236198"/>
                  <a:pt x="0" y="1735608"/>
                  <a:pt x="0" y="1118099"/>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22320" tIns="340184" rIns="522320" bIns="340184" numCol="1" spcCol="1270" anchor="ctr" anchorCtr="0">
            <a:noAutofit/>
          </a:bodyPr>
          <a:lstStyle/>
          <a:p>
            <a:pPr marL="0" lvl="0" indent="0" algn="ctr" defTabSz="889000">
              <a:lnSpc>
                <a:spcPct val="90000"/>
              </a:lnSpc>
              <a:spcBef>
                <a:spcPct val="0"/>
              </a:spcBef>
              <a:spcAft>
                <a:spcPct val="35000"/>
              </a:spcAft>
              <a:buFont typeface="+mj-lt"/>
              <a:buNone/>
            </a:pPr>
            <a:r>
              <a:rPr lang="en-GB" b="1">
                <a:latin typeface="Franklin Gothic Medium" panose="020B0603020102020204" pitchFamily="34" charset="0"/>
                <a:ea typeface="Calibri" panose="020F0502020204030204" pitchFamily="34" charset="0"/>
              </a:rPr>
              <a:t>Ce</a:t>
            </a:r>
            <a:r>
              <a:rPr lang="en-GB" b="1" u="none" kern="1200" baseline="0">
                <a:latin typeface="Franklin Gothic Medium" panose="020B0603020102020204" pitchFamily="34" charset="0"/>
                <a:ea typeface="Calibri" panose="020F0502020204030204" pitchFamily="34" charset="0"/>
              </a:rPr>
              <a:t>ntral portal </a:t>
            </a:r>
            <a:r>
              <a:rPr lang="en-GB" kern="1200" baseline="0">
                <a:latin typeface="+mj-lt"/>
                <a:ea typeface="Calibri" panose="020F0502020204030204" pitchFamily="34" charset="0"/>
              </a:rPr>
              <a:t>for information, funding on global engagement projects</a:t>
            </a:r>
            <a:endParaRPr lang="en-GB" kern="1200">
              <a:latin typeface="+mj-lt"/>
              <a:ea typeface="Calibri" panose="020F0502020204030204" pitchFamily="34" charset="0"/>
            </a:endParaRPr>
          </a:p>
        </p:txBody>
      </p:sp>
      <p:sp>
        <p:nvSpPr>
          <p:cNvPr id="17" name="Freeform 16">
            <a:extLst>
              <a:ext uri="{FF2B5EF4-FFF2-40B4-BE49-F238E27FC236}">
                <a16:creationId xmlns:a16="http://schemas.microsoft.com/office/drawing/2014/main" id="{E52A4546-33C6-7C4F-A141-8F4E711A803E}"/>
              </a:ext>
            </a:extLst>
          </p:cNvPr>
          <p:cNvSpPr/>
          <p:nvPr/>
        </p:nvSpPr>
        <p:spPr>
          <a:xfrm rot="20451222">
            <a:off x="3114207" y="3959646"/>
            <a:ext cx="2382517" cy="90626"/>
          </a:xfrm>
          <a:custGeom>
            <a:avLst/>
            <a:gdLst>
              <a:gd name="connsiteX0" fmla="*/ 0 w 2175327"/>
              <a:gd name="connsiteY0" fmla="*/ 12731 h 25463"/>
              <a:gd name="connsiteX1" fmla="*/ 2175327 w 2175327"/>
              <a:gd name="connsiteY1" fmla="*/ 12731 h 25463"/>
            </a:gdLst>
            <a:ahLst/>
            <a:cxnLst>
              <a:cxn ang="0">
                <a:pos x="connsiteX0" y="connsiteY0"/>
              </a:cxn>
              <a:cxn ang="0">
                <a:pos x="connsiteX1" y="connsiteY1"/>
              </a:cxn>
            </a:cxnLst>
            <a:rect l="l" t="t" r="r" b="b"/>
            <a:pathLst>
              <a:path w="2175327" h="25463">
                <a:moveTo>
                  <a:pt x="2175327" y="12732"/>
                </a:moveTo>
                <a:lnTo>
                  <a:pt x="0" y="12732"/>
                </a:lnTo>
              </a:path>
            </a:pathLst>
          </a:custGeom>
          <a:noFill/>
          <a:ln w="127000">
            <a:solidFill>
              <a:schemeClr val="accent1">
                <a:lumMod val="40000"/>
                <a:lumOff val="60000"/>
              </a:schemeClr>
            </a:solidFill>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45980" tIns="-41651" rIns="1045980" bIns="-41652" numCol="1" spcCol="1270" anchor="ctr" anchorCtr="0">
            <a:noAutofit/>
          </a:bodyPr>
          <a:lstStyle/>
          <a:p>
            <a:pPr marL="0" lvl="0" indent="0" algn="ctr" defTabSz="311150">
              <a:lnSpc>
                <a:spcPct val="90000"/>
              </a:lnSpc>
              <a:spcBef>
                <a:spcPct val="0"/>
              </a:spcBef>
              <a:spcAft>
                <a:spcPct val="35000"/>
              </a:spcAft>
              <a:buNone/>
            </a:pPr>
            <a:endParaRPr lang="en-GB" sz="700" kern="1200"/>
          </a:p>
        </p:txBody>
      </p:sp>
      <p:sp>
        <p:nvSpPr>
          <p:cNvPr id="18" name="Freeform 17">
            <a:extLst>
              <a:ext uri="{FF2B5EF4-FFF2-40B4-BE49-F238E27FC236}">
                <a16:creationId xmlns:a16="http://schemas.microsoft.com/office/drawing/2014/main" id="{E697BF1F-FB09-B44D-801F-DF7F53F00FA4}"/>
              </a:ext>
            </a:extLst>
          </p:cNvPr>
          <p:cNvSpPr/>
          <p:nvPr/>
        </p:nvSpPr>
        <p:spPr>
          <a:xfrm>
            <a:off x="382531" y="3662600"/>
            <a:ext cx="2879422" cy="1975946"/>
          </a:xfrm>
          <a:custGeom>
            <a:avLst/>
            <a:gdLst>
              <a:gd name="connsiteX0" fmla="*/ 0 w 2580372"/>
              <a:gd name="connsiteY0" fmla="*/ 1118099 h 2236198"/>
              <a:gd name="connsiteX1" fmla="*/ 1290186 w 2580372"/>
              <a:gd name="connsiteY1" fmla="*/ 0 h 2236198"/>
              <a:gd name="connsiteX2" fmla="*/ 2580372 w 2580372"/>
              <a:gd name="connsiteY2" fmla="*/ 1118099 h 2236198"/>
              <a:gd name="connsiteX3" fmla="*/ 1290186 w 2580372"/>
              <a:gd name="connsiteY3" fmla="*/ 2236198 h 2236198"/>
              <a:gd name="connsiteX4" fmla="*/ 0 w 2580372"/>
              <a:gd name="connsiteY4" fmla="*/ 1118099 h 2236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372" h="2236198">
                <a:moveTo>
                  <a:pt x="0" y="1118099"/>
                </a:moveTo>
                <a:cubicBezTo>
                  <a:pt x="0" y="500590"/>
                  <a:pt x="577636" y="0"/>
                  <a:pt x="1290186" y="0"/>
                </a:cubicBezTo>
                <a:cubicBezTo>
                  <a:pt x="2002736" y="0"/>
                  <a:pt x="2580372" y="500590"/>
                  <a:pt x="2580372" y="1118099"/>
                </a:cubicBezTo>
                <a:cubicBezTo>
                  <a:pt x="2580372" y="1735608"/>
                  <a:pt x="2002736" y="2236198"/>
                  <a:pt x="1290186" y="2236198"/>
                </a:cubicBezTo>
                <a:cubicBezTo>
                  <a:pt x="577636" y="2236198"/>
                  <a:pt x="0" y="1735608"/>
                  <a:pt x="0" y="1118099"/>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8047" tIns="337644" rIns="388047" bIns="337644" numCol="1" spcCol="1270" anchor="ctr" anchorCtr="0">
            <a:noAutofit/>
          </a:bodyPr>
          <a:lstStyle/>
          <a:p>
            <a:pPr marL="0" lvl="0" indent="0" algn="ctr" defTabSz="711200">
              <a:lnSpc>
                <a:spcPct val="90000"/>
              </a:lnSpc>
              <a:spcBef>
                <a:spcPct val="0"/>
              </a:spcBef>
              <a:spcAft>
                <a:spcPct val="35000"/>
              </a:spcAft>
              <a:buFont typeface="+mj-lt"/>
              <a:buNone/>
            </a:pPr>
            <a:r>
              <a:rPr lang="en-GB" b="1">
                <a:latin typeface="+mj-lt"/>
              </a:rPr>
              <a:t>K</a:t>
            </a:r>
            <a:r>
              <a:rPr lang="en-GB" b="1" u="none" kern="1200" baseline="0">
                <a:latin typeface="+mj-lt"/>
              </a:rPr>
              <a:t>nowledge and experience </a:t>
            </a:r>
            <a:r>
              <a:rPr lang="en-GB" kern="1200" baseline="0">
                <a:latin typeface="+mj-lt"/>
              </a:rPr>
              <a:t>of </a:t>
            </a:r>
            <a:r>
              <a:rPr lang="en-GB" b="1" kern="1200" baseline="0">
                <a:latin typeface="Franklin Gothic Medium" panose="020B0603020102020204" pitchFamily="34" charset="0"/>
              </a:rPr>
              <a:t>international visitors </a:t>
            </a:r>
            <a:r>
              <a:rPr lang="en-GB" kern="1200" baseline="0">
                <a:latin typeface="+mj-lt"/>
              </a:rPr>
              <a:t>and </a:t>
            </a:r>
            <a:r>
              <a:rPr lang="en-GB" b="1" kern="1200" baseline="0">
                <a:latin typeface="Franklin Gothic Medium" panose="020B0603020102020204" pitchFamily="34" charset="0"/>
              </a:rPr>
              <a:t>Queen’s community</a:t>
            </a:r>
            <a:endParaRPr lang="en-GB" b="1" kern="1200">
              <a:latin typeface="Franklin Gothic Medium" panose="020B0603020102020204" pitchFamily="34" charset="0"/>
            </a:endParaRPr>
          </a:p>
        </p:txBody>
      </p:sp>
      <p:sp>
        <p:nvSpPr>
          <p:cNvPr id="19" name="Freeform 18">
            <a:extLst>
              <a:ext uri="{FF2B5EF4-FFF2-40B4-BE49-F238E27FC236}">
                <a16:creationId xmlns:a16="http://schemas.microsoft.com/office/drawing/2014/main" id="{19C0CDB3-C6C6-2C4D-8F9C-34E3B8146ECC}"/>
              </a:ext>
            </a:extLst>
          </p:cNvPr>
          <p:cNvSpPr/>
          <p:nvPr/>
        </p:nvSpPr>
        <p:spPr>
          <a:xfrm rot="1310382" flipV="1">
            <a:off x="3279277" y="2591755"/>
            <a:ext cx="2024202" cy="70208"/>
          </a:xfrm>
          <a:custGeom>
            <a:avLst/>
            <a:gdLst>
              <a:gd name="connsiteX0" fmla="*/ 0 w 1823543"/>
              <a:gd name="connsiteY0" fmla="*/ 12731 h 25463"/>
              <a:gd name="connsiteX1" fmla="*/ 1823543 w 1823543"/>
              <a:gd name="connsiteY1" fmla="*/ 12731 h 25463"/>
            </a:gdLst>
            <a:ahLst/>
            <a:cxnLst>
              <a:cxn ang="0">
                <a:pos x="connsiteX0" y="connsiteY0"/>
              </a:cxn>
              <a:cxn ang="0">
                <a:pos x="connsiteX1" y="connsiteY1"/>
              </a:cxn>
            </a:cxnLst>
            <a:rect l="l" t="t" r="r" b="b"/>
            <a:pathLst>
              <a:path w="1823543" h="25463">
                <a:moveTo>
                  <a:pt x="1823543" y="12732"/>
                </a:moveTo>
                <a:lnTo>
                  <a:pt x="0" y="12732"/>
                </a:lnTo>
              </a:path>
            </a:pathLst>
          </a:custGeom>
          <a:noFill/>
          <a:ln w="127000">
            <a:solidFill>
              <a:schemeClr val="accent1">
                <a:lumMod val="40000"/>
                <a:lumOff val="60000"/>
              </a:schemeClr>
            </a:solidFill>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78883" tIns="-32857" rIns="878882" bIns="-32857" numCol="1" spcCol="1270" anchor="ctr" anchorCtr="0">
            <a:noAutofit/>
          </a:bodyPr>
          <a:lstStyle/>
          <a:p>
            <a:pPr marL="0" lvl="0" indent="0" algn="ctr" defTabSz="266700">
              <a:lnSpc>
                <a:spcPct val="90000"/>
              </a:lnSpc>
              <a:spcBef>
                <a:spcPct val="0"/>
              </a:spcBef>
              <a:spcAft>
                <a:spcPct val="35000"/>
              </a:spcAft>
              <a:buNone/>
            </a:pPr>
            <a:endParaRPr lang="en-GB" sz="600" kern="1200"/>
          </a:p>
        </p:txBody>
      </p:sp>
      <p:sp>
        <p:nvSpPr>
          <p:cNvPr id="20" name="Freeform 19">
            <a:extLst>
              <a:ext uri="{FF2B5EF4-FFF2-40B4-BE49-F238E27FC236}">
                <a16:creationId xmlns:a16="http://schemas.microsoft.com/office/drawing/2014/main" id="{5FE9063F-8473-6742-B280-18B2F1C8B1AE}"/>
              </a:ext>
            </a:extLst>
          </p:cNvPr>
          <p:cNvSpPr/>
          <p:nvPr/>
        </p:nvSpPr>
        <p:spPr>
          <a:xfrm>
            <a:off x="484217" y="997972"/>
            <a:ext cx="3002848" cy="2035818"/>
          </a:xfrm>
          <a:custGeom>
            <a:avLst/>
            <a:gdLst>
              <a:gd name="connsiteX0" fmla="*/ 0 w 2580372"/>
              <a:gd name="connsiteY0" fmla="*/ 1118099 h 2236198"/>
              <a:gd name="connsiteX1" fmla="*/ 1290186 w 2580372"/>
              <a:gd name="connsiteY1" fmla="*/ 0 h 2236198"/>
              <a:gd name="connsiteX2" fmla="*/ 2580372 w 2580372"/>
              <a:gd name="connsiteY2" fmla="*/ 1118099 h 2236198"/>
              <a:gd name="connsiteX3" fmla="*/ 1290186 w 2580372"/>
              <a:gd name="connsiteY3" fmla="*/ 2236198 h 2236198"/>
              <a:gd name="connsiteX4" fmla="*/ 0 w 2580372"/>
              <a:gd name="connsiteY4" fmla="*/ 1118099 h 2236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372" h="2236198">
                <a:moveTo>
                  <a:pt x="0" y="1118099"/>
                </a:moveTo>
                <a:cubicBezTo>
                  <a:pt x="0" y="500590"/>
                  <a:pt x="577636" y="0"/>
                  <a:pt x="1290186" y="0"/>
                </a:cubicBezTo>
                <a:cubicBezTo>
                  <a:pt x="2002736" y="0"/>
                  <a:pt x="2580372" y="500590"/>
                  <a:pt x="2580372" y="1118099"/>
                </a:cubicBezTo>
                <a:cubicBezTo>
                  <a:pt x="2580372" y="1735608"/>
                  <a:pt x="2002736" y="2236198"/>
                  <a:pt x="1290186" y="2236198"/>
                </a:cubicBezTo>
                <a:cubicBezTo>
                  <a:pt x="577636" y="2236198"/>
                  <a:pt x="0" y="1735608"/>
                  <a:pt x="0" y="1118099"/>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8047" tIns="337644" rIns="388047" bIns="337644" numCol="1" spcCol="1270" anchor="ctr" anchorCtr="0">
            <a:noAutofit/>
          </a:bodyPr>
          <a:lstStyle/>
          <a:p>
            <a:pPr marL="0" lvl="0" indent="0" algn="ctr" defTabSz="711200">
              <a:lnSpc>
                <a:spcPct val="90000"/>
              </a:lnSpc>
              <a:spcBef>
                <a:spcPct val="0"/>
              </a:spcBef>
              <a:spcAft>
                <a:spcPct val="35000"/>
              </a:spcAft>
              <a:buFont typeface="+mj-lt"/>
              <a:buNone/>
            </a:pPr>
            <a:r>
              <a:rPr lang="en-GB"/>
              <a:t>T</a:t>
            </a:r>
            <a:r>
              <a:rPr lang="en-GB" b="1" u="none" kern="1200" baseline="0">
                <a:latin typeface="Franklin Gothic Medium" panose="020B0603020102020204" pitchFamily="34" charset="0"/>
              </a:rPr>
              <a:t>raining and support </a:t>
            </a:r>
            <a:r>
              <a:rPr lang="en-GB" kern="1200" baseline="0"/>
              <a:t>on implementing values in global research</a:t>
            </a:r>
            <a:endParaRPr lang="en-GB" kern="1200"/>
          </a:p>
        </p:txBody>
      </p:sp>
      <p:sp>
        <p:nvSpPr>
          <p:cNvPr id="21" name="Rectangle 20">
            <a:extLst>
              <a:ext uri="{FF2B5EF4-FFF2-40B4-BE49-F238E27FC236}">
                <a16:creationId xmlns:a16="http://schemas.microsoft.com/office/drawing/2014/main" id="{79491E8B-9E0F-F642-A50A-6BB380A8B53C}"/>
              </a:ext>
            </a:extLst>
          </p:cNvPr>
          <p:cNvSpPr/>
          <p:nvPr/>
        </p:nvSpPr>
        <p:spPr>
          <a:xfrm>
            <a:off x="5652623" y="2098758"/>
            <a:ext cx="1087092" cy="369332"/>
          </a:xfrm>
          <a:prstGeom prst="rect">
            <a:avLst/>
          </a:prstGeom>
        </p:spPr>
        <p:txBody>
          <a:bodyPr wrap="none">
            <a:spAutoFit/>
          </a:bodyPr>
          <a:lstStyle/>
          <a:p>
            <a:r>
              <a:rPr lang="en-GB" b="1">
                <a:solidFill>
                  <a:srgbClr val="002060"/>
                </a:solidFill>
                <a:latin typeface="Franklin Gothic Medium" panose="020B0603020102020204" pitchFamily="34" charset="0"/>
              </a:rPr>
              <a:t>Facilitate</a:t>
            </a:r>
            <a:endParaRPr lang="en-US" b="1">
              <a:solidFill>
                <a:srgbClr val="002060"/>
              </a:solidFill>
              <a:latin typeface="Franklin Gothic Medium" panose="020B0603020102020204" pitchFamily="34" charset="0"/>
            </a:endParaRPr>
          </a:p>
        </p:txBody>
      </p:sp>
      <p:sp>
        <p:nvSpPr>
          <p:cNvPr id="22" name="Rectangle 21">
            <a:extLst>
              <a:ext uri="{FF2B5EF4-FFF2-40B4-BE49-F238E27FC236}">
                <a16:creationId xmlns:a16="http://schemas.microsoft.com/office/drawing/2014/main" id="{153983D7-4326-1245-B2B7-A917E7E5B882}"/>
              </a:ext>
            </a:extLst>
          </p:cNvPr>
          <p:cNvSpPr/>
          <p:nvPr/>
        </p:nvSpPr>
        <p:spPr>
          <a:xfrm>
            <a:off x="5738665" y="3901929"/>
            <a:ext cx="833818" cy="369332"/>
          </a:xfrm>
          <a:prstGeom prst="rect">
            <a:avLst/>
          </a:prstGeom>
        </p:spPr>
        <p:txBody>
          <a:bodyPr wrap="none">
            <a:spAutoFit/>
          </a:bodyPr>
          <a:lstStyle/>
          <a:p>
            <a:r>
              <a:rPr lang="en-GB" b="1">
                <a:solidFill>
                  <a:srgbClr val="002060"/>
                </a:solidFill>
                <a:latin typeface="Franklin Gothic Medium" panose="020B0603020102020204" pitchFamily="34" charset="0"/>
                <a:ea typeface="Calibri" panose="020F0502020204030204" pitchFamily="34" charset="0"/>
              </a:rPr>
              <a:t>Create</a:t>
            </a:r>
            <a:endParaRPr lang="en-US" b="1">
              <a:solidFill>
                <a:srgbClr val="002060"/>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89FB3AB7-F83F-E842-A651-509A296CFED9}"/>
              </a:ext>
            </a:extLst>
          </p:cNvPr>
          <p:cNvSpPr/>
          <p:nvPr/>
        </p:nvSpPr>
        <p:spPr>
          <a:xfrm rot="1129465">
            <a:off x="7536211" y="3623014"/>
            <a:ext cx="979692" cy="369332"/>
          </a:xfrm>
          <a:prstGeom prst="rect">
            <a:avLst/>
          </a:prstGeom>
        </p:spPr>
        <p:txBody>
          <a:bodyPr wrap="none">
            <a:spAutoFit/>
          </a:bodyPr>
          <a:lstStyle/>
          <a:p>
            <a:r>
              <a:rPr lang="en-GB" b="1">
                <a:solidFill>
                  <a:srgbClr val="002060"/>
                </a:solidFill>
                <a:latin typeface="Franklin Gothic Medium" panose="020B0603020102020204" pitchFamily="34" charset="0"/>
              </a:rPr>
              <a:t>Develop</a:t>
            </a:r>
            <a:endParaRPr lang="en-US" b="1">
              <a:solidFill>
                <a:srgbClr val="002060"/>
              </a:solidFill>
              <a:latin typeface="Franklin Gothic Medium" panose="020B0603020102020204" pitchFamily="34" charset="0"/>
            </a:endParaRPr>
          </a:p>
        </p:txBody>
      </p:sp>
      <p:sp>
        <p:nvSpPr>
          <p:cNvPr id="24" name="Rectangle 23">
            <a:extLst>
              <a:ext uri="{FF2B5EF4-FFF2-40B4-BE49-F238E27FC236}">
                <a16:creationId xmlns:a16="http://schemas.microsoft.com/office/drawing/2014/main" id="{39EE8234-37D0-624E-B92B-A94080A112E8}"/>
              </a:ext>
            </a:extLst>
          </p:cNvPr>
          <p:cNvSpPr/>
          <p:nvPr/>
        </p:nvSpPr>
        <p:spPr>
          <a:xfrm rot="20516515">
            <a:off x="7096879" y="2234908"/>
            <a:ext cx="1904689" cy="369332"/>
          </a:xfrm>
          <a:prstGeom prst="rect">
            <a:avLst/>
          </a:prstGeom>
        </p:spPr>
        <p:txBody>
          <a:bodyPr wrap="none">
            <a:spAutoFit/>
          </a:bodyPr>
          <a:lstStyle/>
          <a:p>
            <a:r>
              <a:rPr lang="en-GB" b="1">
                <a:solidFill>
                  <a:srgbClr val="002060"/>
                </a:solidFill>
                <a:latin typeface="Franklin Gothic Medium" panose="020B0603020102020204" pitchFamily="34" charset="0"/>
              </a:rPr>
              <a:t>Expand and Build</a:t>
            </a:r>
            <a:endParaRPr lang="en-US" b="1">
              <a:solidFill>
                <a:srgbClr val="002060"/>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806128EE-17FE-1F42-8EDB-B566067B30E8}"/>
              </a:ext>
            </a:extLst>
          </p:cNvPr>
          <p:cNvSpPr/>
          <p:nvPr/>
        </p:nvSpPr>
        <p:spPr>
          <a:xfrm rot="1508189">
            <a:off x="3755214" y="2227480"/>
            <a:ext cx="979692" cy="369332"/>
          </a:xfrm>
          <a:prstGeom prst="rect">
            <a:avLst/>
          </a:prstGeom>
        </p:spPr>
        <p:txBody>
          <a:bodyPr wrap="none">
            <a:spAutoFit/>
          </a:bodyPr>
          <a:lstStyle/>
          <a:p>
            <a:r>
              <a:rPr lang="en-GB" b="1">
                <a:solidFill>
                  <a:srgbClr val="002060"/>
                </a:solidFill>
                <a:latin typeface="Franklin Gothic Medium" panose="020B0603020102020204" pitchFamily="34" charset="0"/>
              </a:rPr>
              <a:t>Develop</a:t>
            </a:r>
            <a:endParaRPr lang="en-US" b="1">
              <a:solidFill>
                <a:srgbClr val="002060"/>
              </a:solidFill>
              <a:latin typeface="Franklin Gothic Medium" panose="020B0603020102020204" pitchFamily="34" charset="0"/>
            </a:endParaRPr>
          </a:p>
        </p:txBody>
      </p:sp>
      <p:sp>
        <p:nvSpPr>
          <p:cNvPr id="26" name="Rectangle 25">
            <a:extLst>
              <a:ext uri="{FF2B5EF4-FFF2-40B4-BE49-F238E27FC236}">
                <a16:creationId xmlns:a16="http://schemas.microsoft.com/office/drawing/2014/main" id="{1842D5FD-1FFC-FD40-8494-8CFAA99DEDE0}"/>
              </a:ext>
            </a:extLst>
          </p:cNvPr>
          <p:cNvSpPr/>
          <p:nvPr/>
        </p:nvSpPr>
        <p:spPr>
          <a:xfrm rot="20474152">
            <a:off x="3524451" y="3706571"/>
            <a:ext cx="1077411" cy="369332"/>
          </a:xfrm>
          <a:prstGeom prst="rect">
            <a:avLst/>
          </a:prstGeom>
        </p:spPr>
        <p:txBody>
          <a:bodyPr wrap="none">
            <a:spAutoFit/>
          </a:bodyPr>
          <a:lstStyle/>
          <a:p>
            <a:r>
              <a:rPr lang="en-GB" b="1">
                <a:solidFill>
                  <a:srgbClr val="002060"/>
                </a:solidFill>
                <a:latin typeface="Franklin Gothic Medium" panose="020B0603020102020204" pitchFamily="34" charset="0"/>
              </a:rPr>
              <a:t>Integrate</a:t>
            </a:r>
            <a:endParaRPr lang="en-US" b="1">
              <a:solidFill>
                <a:srgbClr val="002060"/>
              </a:solidFill>
              <a:latin typeface="Franklin Gothic Medium" panose="020B0603020102020204" pitchFamily="34" charset="0"/>
            </a:endParaRPr>
          </a:p>
        </p:txBody>
      </p:sp>
    </p:spTree>
    <p:extLst>
      <p:ext uri="{BB962C8B-B14F-4D97-AF65-F5344CB8AC3E}">
        <p14:creationId xmlns:p14="http://schemas.microsoft.com/office/powerpoint/2010/main" val="39190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29BF9-02F5-4F21-82AF-375D59393061}"/>
              </a:ext>
            </a:extLst>
          </p:cNvPr>
          <p:cNvSpPr>
            <a:spLocks noGrp="1"/>
          </p:cNvSpPr>
          <p:nvPr>
            <p:ph idx="1"/>
          </p:nvPr>
        </p:nvSpPr>
        <p:spPr>
          <a:xfrm>
            <a:off x="818693" y="1496058"/>
            <a:ext cx="10945216" cy="3904518"/>
          </a:xfrm>
        </p:spPr>
        <p:txBody>
          <a:bodyPr vert="horz" lIns="91440" tIns="45720" rIns="91440" bIns="45720" rtlCol="0" anchor="t">
            <a:normAutofit/>
          </a:bodyPr>
          <a:lstStyle/>
          <a:p>
            <a:pPr marL="0" indent="0" algn="ctr">
              <a:buNone/>
            </a:pPr>
            <a:r>
              <a:rPr lang="en-US" b="1">
                <a:solidFill>
                  <a:srgbClr val="002E5F"/>
                </a:solidFill>
                <a:latin typeface="Aharoni" panose="02010803020104030203" pitchFamily="2" charset="-79"/>
                <a:cs typeface="Aharoni" panose="02010803020104030203" pitchFamily="2" charset="-79"/>
              </a:rPr>
              <a:t>	</a:t>
            </a:r>
            <a:endParaRPr lang="en-US" b="1">
              <a:solidFill>
                <a:srgbClr val="002E5F"/>
              </a:solidFill>
              <a:latin typeface="Aharoni"/>
              <a:cs typeface="Aharoni"/>
            </a:endParaRPr>
          </a:p>
        </p:txBody>
      </p:sp>
      <p:pic>
        <p:nvPicPr>
          <p:cNvPr id="4" name="Picture 3" descr="Icon&#10;&#10;Description automatically generated">
            <a:extLst>
              <a:ext uri="{FF2B5EF4-FFF2-40B4-BE49-F238E27FC236}">
                <a16:creationId xmlns:a16="http://schemas.microsoft.com/office/drawing/2014/main" id="{9FAFA904-BBEB-4C60-9EB3-1EDEE76DD69C}"/>
              </a:ext>
            </a:extLst>
          </p:cNvPr>
          <p:cNvPicPr>
            <a:picLocks noChangeAspect="1"/>
          </p:cNvPicPr>
          <p:nvPr/>
        </p:nvPicPr>
        <p:blipFill>
          <a:blip r:embed="rId3"/>
          <a:stretch>
            <a:fillRect/>
          </a:stretch>
        </p:blipFill>
        <p:spPr>
          <a:xfrm>
            <a:off x="11284870" y="376319"/>
            <a:ext cx="479039" cy="478077"/>
          </a:xfrm>
          <a:prstGeom prst="rect">
            <a:avLst/>
          </a:prstGeom>
        </p:spPr>
      </p:pic>
      <p:sp>
        <p:nvSpPr>
          <p:cNvPr id="2" name="Rectangle 1"/>
          <p:cNvSpPr/>
          <p:nvPr/>
        </p:nvSpPr>
        <p:spPr>
          <a:xfrm>
            <a:off x="1484075" y="2413337"/>
            <a:ext cx="9614452" cy="2031325"/>
          </a:xfrm>
          <a:prstGeom prst="rect">
            <a:avLst/>
          </a:prstGeom>
        </p:spPr>
        <p:txBody>
          <a:bodyPr wrap="square">
            <a:spAutoFit/>
          </a:bodyPr>
          <a:lstStyle/>
          <a:p>
            <a:pPr algn="ctr">
              <a:lnSpc>
                <a:spcPct val="90000"/>
              </a:lnSpc>
              <a:spcBef>
                <a:spcPts val="1000"/>
              </a:spcBef>
            </a:pPr>
            <a:r>
              <a:rPr lang="en-US" sz="2800" b="1">
                <a:solidFill>
                  <a:srgbClr val="002E5F"/>
                </a:solidFill>
                <a:latin typeface="Open Sans" panose="020B0606030504020204" pitchFamily="34" charset="0"/>
                <a:ea typeface="Open Sans" panose="020B0606030504020204" pitchFamily="34" charset="0"/>
                <a:cs typeface="Open Sans" panose="020B0606030504020204" pitchFamily="34" charset="0"/>
              </a:rPr>
              <a:t>We seek to advance research and knowledge mobilization that is global in scope, grounded in mutually- beneficial partnerships, and animated by the values of equity and diversity, anti-racism, Indigenization and decolonization. </a:t>
            </a:r>
          </a:p>
        </p:txBody>
      </p:sp>
    </p:spTree>
    <p:extLst>
      <p:ext uri="{BB962C8B-B14F-4D97-AF65-F5344CB8AC3E}">
        <p14:creationId xmlns:p14="http://schemas.microsoft.com/office/powerpoint/2010/main" val="174284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7F9C-05C1-4886-91AF-5949CD800D7D}"/>
              </a:ext>
            </a:extLst>
          </p:cNvPr>
          <p:cNvSpPr>
            <a:spLocks noGrp="1"/>
          </p:cNvSpPr>
          <p:nvPr>
            <p:ph type="title"/>
          </p:nvPr>
        </p:nvSpPr>
        <p:spPr>
          <a:xfrm>
            <a:off x="428091" y="376319"/>
            <a:ext cx="10945216" cy="1214016"/>
          </a:xfrm>
        </p:spPr>
        <p:txBody>
          <a:bodyPr>
            <a:normAutofit/>
          </a:bodyPr>
          <a:lstStyle/>
          <a:p>
            <a:r>
              <a:rPr lang="en-US" sz="3200">
                <a:solidFill>
                  <a:srgbClr val="002E5F"/>
                </a:solidFill>
                <a:latin typeface="Open Sans" panose="020B0606030504020204" pitchFamily="34" charset="0"/>
                <a:ea typeface="Open Sans" panose="020B0606030504020204" pitchFamily="34" charset="0"/>
                <a:cs typeface="Open Sans" panose="020B0606030504020204" pitchFamily="34" charset="0"/>
              </a:rPr>
              <a:t>Policy, Administrative Structures, Implementation, and Monitoring of</a:t>
            </a:r>
            <a:r>
              <a:rPr lang="en-US" sz="3200" baseline="0">
                <a:solidFill>
                  <a:srgbClr val="002E5F"/>
                </a:solidFill>
                <a:latin typeface="Open Sans" panose="020B0606030504020204" pitchFamily="34" charset="0"/>
                <a:ea typeface="Open Sans" panose="020B0606030504020204" pitchFamily="34" charset="0"/>
                <a:cs typeface="Open Sans" panose="020B0606030504020204" pitchFamily="34" charset="0"/>
              </a:rPr>
              <a:t> </a:t>
            </a:r>
            <a:r>
              <a:rPr lang="en-US" sz="3200">
                <a:solidFill>
                  <a:srgbClr val="002E5F"/>
                </a:solidFill>
                <a:latin typeface="Open Sans" panose="020B0606030504020204" pitchFamily="34" charset="0"/>
                <a:ea typeface="Open Sans" panose="020B0606030504020204" pitchFamily="34" charset="0"/>
                <a:cs typeface="Open Sans" panose="020B0606030504020204" pitchFamily="34" charset="0"/>
              </a:rPr>
              <a:t>Internationalization</a:t>
            </a:r>
            <a:endParaRPr lang="en-CA" sz="3200">
              <a:solidFill>
                <a:srgbClr val="002E5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ble 4">
            <a:extLst>
              <a:ext uri="{FF2B5EF4-FFF2-40B4-BE49-F238E27FC236}">
                <a16:creationId xmlns:a16="http://schemas.microsoft.com/office/drawing/2014/main" id="{6100CCA6-C51A-4BD4-8BAC-F7BA93EE5512}"/>
              </a:ext>
            </a:extLst>
          </p:cNvPr>
          <p:cNvGraphicFramePr>
            <a:graphicFrameLocks noGrp="1"/>
          </p:cNvGraphicFramePr>
          <p:nvPr>
            <p:ph idx="1"/>
            <p:extLst>
              <p:ext uri="{D42A27DB-BD31-4B8C-83A1-F6EECF244321}">
                <p14:modId xmlns:p14="http://schemas.microsoft.com/office/powerpoint/2010/main" val="985872849"/>
              </p:ext>
            </p:extLst>
          </p:nvPr>
        </p:nvGraphicFramePr>
        <p:xfrm>
          <a:off x="376764" y="1590335"/>
          <a:ext cx="11519581" cy="3235960"/>
        </p:xfrm>
        <a:graphic>
          <a:graphicData uri="http://schemas.openxmlformats.org/drawingml/2006/table">
            <a:tbl>
              <a:tblPr firstRow="1" bandRow="1">
                <a:tableStyleId>{5C22544A-7EE6-4342-B048-85BDC9FD1C3A}</a:tableStyleId>
              </a:tblPr>
              <a:tblGrid>
                <a:gridCol w="2228296">
                  <a:extLst>
                    <a:ext uri="{9D8B030D-6E8A-4147-A177-3AD203B41FA5}">
                      <a16:colId xmlns:a16="http://schemas.microsoft.com/office/drawing/2014/main" val="2500029467"/>
                    </a:ext>
                  </a:extLst>
                </a:gridCol>
                <a:gridCol w="5075746">
                  <a:extLst>
                    <a:ext uri="{9D8B030D-6E8A-4147-A177-3AD203B41FA5}">
                      <a16:colId xmlns:a16="http://schemas.microsoft.com/office/drawing/2014/main" val="1830398644"/>
                    </a:ext>
                  </a:extLst>
                </a:gridCol>
                <a:gridCol w="4215539">
                  <a:extLst>
                    <a:ext uri="{9D8B030D-6E8A-4147-A177-3AD203B41FA5}">
                      <a16:colId xmlns:a16="http://schemas.microsoft.com/office/drawing/2014/main" val="1092195255"/>
                    </a:ext>
                  </a:extLst>
                </a:gridCol>
              </a:tblGrid>
              <a:tr h="370840">
                <a:tc>
                  <a:txBody>
                    <a:bodyPr/>
                    <a:lstStyle/>
                    <a:p>
                      <a:r>
                        <a:rPr lang="en-CA" sz="1800"/>
                        <a:t>Name</a:t>
                      </a:r>
                      <a:endParaRPr lang="en-CA" sz="1800">
                        <a:latin typeface="+mn-lt"/>
                      </a:endParaRPr>
                    </a:p>
                  </a:txBody>
                  <a:tcPr/>
                </a:tc>
                <a:tc>
                  <a:txBody>
                    <a:bodyPr/>
                    <a:lstStyle/>
                    <a:p>
                      <a:r>
                        <a:rPr lang="en-CA" sz="1800"/>
                        <a:t>Title</a:t>
                      </a:r>
                      <a:endParaRPr lang="en-CA" sz="1800">
                        <a:latin typeface="+mn-lt"/>
                      </a:endParaRPr>
                    </a:p>
                  </a:txBody>
                  <a:tcPr/>
                </a:tc>
                <a:tc>
                  <a:txBody>
                    <a:bodyPr/>
                    <a:lstStyle/>
                    <a:p>
                      <a:r>
                        <a:rPr lang="en-CA" sz="1800"/>
                        <a:t>Affiliation</a:t>
                      </a:r>
                      <a:endParaRPr lang="en-CA" sz="1800">
                        <a:latin typeface="+mn-lt"/>
                      </a:endParaRPr>
                    </a:p>
                  </a:txBody>
                  <a:tcPr/>
                </a:tc>
                <a:extLst>
                  <a:ext uri="{0D108BD9-81ED-4DB2-BD59-A6C34878D82A}">
                    <a16:rowId xmlns:a16="http://schemas.microsoft.com/office/drawing/2014/main" val="1085055147"/>
                  </a:ext>
                </a:extLst>
              </a:tr>
              <a:tr h="370840">
                <a:tc>
                  <a:txBody>
                    <a:bodyPr/>
                    <a:lstStyle/>
                    <a:p>
                      <a:r>
                        <a:rPr lang="en-CA" sz="1800" b="1"/>
                        <a:t>Nadya Allen</a:t>
                      </a:r>
                      <a:endParaRPr lang="en-CA" sz="1800" b="1">
                        <a:latin typeface="+mn-lt"/>
                      </a:endParaRPr>
                    </a:p>
                  </a:txBody>
                  <a:tcPr/>
                </a:tc>
                <a:tc>
                  <a:txBody>
                    <a:bodyPr/>
                    <a:lstStyle/>
                    <a:p>
                      <a:r>
                        <a:rPr lang="en-CA" sz="1800"/>
                        <a:t>Manager, International</a:t>
                      </a:r>
                      <a:endParaRPr lang="en-CA" sz="1800">
                        <a:latin typeface="+mn-lt"/>
                      </a:endParaRPr>
                    </a:p>
                  </a:txBody>
                  <a:tcPr/>
                </a:tc>
                <a:tc>
                  <a:txBody>
                    <a:bodyPr/>
                    <a:lstStyle/>
                    <a:p>
                      <a:r>
                        <a:rPr lang="en-CA" sz="1800"/>
                        <a:t>Faculty of Education</a:t>
                      </a:r>
                      <a:endParaRPr lang="en-CA" sz="1800">
                        <a:latin typeface="+mn-lt"/>
                      </a:endParaRPr>
                    </a:p>
                  </a:txBody>
                  <a:tcPr/>
                </a:tc>
                <a:extLst>
                  <a:ext uri="{0D108BD9-81ED-4DB2-BD59-A6C34878D82A}">
                    <a16:rowId xmlns:a16="http://schemas.microsoft.com/office/drawing/2014/main" val="1261063457"/>
                  </a:ext>
                </a:extLst>
              </a:tr>
              <a:tr h="370840">
                <a:tc>
                  <a:txBody>
                    <a:bodyPr/>
                    <a:lstStyle/>
                    <a:p>
                      <a:r>
                        <a:rPr lang="en-CA" sz="1800" b="1"/>
                        <a:t>Sandra den Otter</a:t>
                      </a:r>
                      <a:endParaRPr lang="en-CA" sz="1800" b="1">
                        <a:latin typeface="+mn-lt"/>
                      </a:endParaRPr>
                    </a:p>
                  </a:txBody>
                  <a:tcPr/>
                </a:tc>
                <a:tc>
                  <a:txBody>
                    <a:bodyPr/>
                    <a:lstStyle/>
                    <a:p>
                      <a:r>
                        <a:rPr lang="en-CA" sz="1800"/>
                        <a:t>Vice-Provost, International</a:t>
                      </a:r>
                      <a:endParaRPr lang="en-CA" sz="1800">
                        <a:latin typeface="+mn-lt"/>
                      </a:endParaRPr>
                    </a:p>
                  </a:txBody>
                  <a:tcPr/>
                </a:tc>
                <a:tc>
                  <a:txBody>
                    <a:bodyPr/>
                    <a:lstStyle/>
                    <a:p>
                      <a:r>
                        <a:rPr lang="en-CA" sz="1800"/>
                        <a:t>Office of the Vice-Provost, International</a:t>
                      </a:r>
                      <a:endParaRPr lang="en-CA" sz="1800">
                        <a:latin typeface="+mn-lt"/>
                      </a:endParaRPr>
                    </a:p>
                  </a:txBody>
                  <a:tcPr/>
                </a:tc>
                <a:extLst>
                  <a:ext uri="{0D108BD9-81ED-4DB2-BD59-A6C34878D82A}">
                    <a16:rowId xmlns:a16="http://schemas.microsoft.com/office/drawing/2014/main" val="3162616028"/>
                  </a:ext>
                </a:extLst>
              </a:tr>
              <a:tr h="370840">
                <a:tc>
                  <a:txBody>
                    <a:bodyPr/>
                    <a:lstStyle/>
                    <a:p>
                      <a:r>
                        <a:rPr lang="en-CA" sz="1800" b="1"/>
                        <a:t>Corinna Fitzgerald</a:t>
                      </a:r>
                      <a:endParaRPr lang="en-CA" sz="1800" b="1">
                        <a:latin typeface="+mn-lt"/>
                      </a:endParaRPr>
                    </a:p>
                  </a:txBody>
                  <a:tcPr/>
                </a:tc>
                <a:tc>
                  <a:txBody>
                    <a:bodyPr/>
                    <a:lstStyle/>
                    <a:p>
                      <a:r>
                        <a:rPr lang="en-CA" sz="1800"/>
                        <a:t>Assistant Dean, Student Life &amp; Learning</a:t>
                      </a:r>
                      <a:endParaRPr lang="en-CA" sz="1800">
                        <a:latin typeface="+mn-lt"/>
                      </a:endParaRPr>
                    </a:p>
                  </a:txBody>
                  <a:tcPr/>
                </a:tc>
                <a:tc>
                  <a:txBody>
                    <a:bodyPr/>
                    <a:lstStyle/>
                    <a:p>
                      <a:r>
                        <a:rPr lang="en-CA" sz="1800"/>
                        <a:t>Division of Student Affairs</a:t>
                      </a:r>
                      <a:endParaRPr lang="en-CA" sz="1800">
                        <a:latin typeface="+mn-lt"/>
                      </a:endParaRPr>
                    </a:p>
                  </a:txBody>
                  <a:tcPr/>
                </a:tc>
                <a:extLst>
                  <a:ext uri="{0D108BD9-81ED-4DB2-BD59-A6C34878D82A}">
                    <a16:rowId xmlns:a16="http://schemas.microsoft.com/office/drawing/2014/main" val="3566331804"/>
                  </a:ext>
                </a:extLst>
              </a:tr>
              <a:tr h="370840">
                <a:tc>
                  <a:txBody>
                    <a:bodyPr/>
                    <a:lstStyle/>
                    <a:p>
                      <a:r>
                        <a:rPr lang="en-CA" sz="1800" b="1"/>
                        <a:t>Hossam Hassanein</a:t>
                      </a:r>
                      <a:endParaRPr lang="en-CA" sz="1800" b="1">
                        <a:latin typeface="+mn-lt"/>
                      </a:endParaRPr>
                    </a:p>
                  </a:txBody>
                  <a:tcPr/>
                </a:tc>
                <a:tc>
                  <a:txBody>
                    <a:bodyPr/>
                    <a:lstStyle/>
                    <a:p>
                      <a:r>
                        <a:rPr lang="en-CA" sz="1800"/>
                        <a:t>Professor and Director, School of Computing</a:t>
                      </a:r>
                      <a:endParaRPr lang="en-CA" sz="1800">
                        <a:latin typeface="+mn-lt"/>
                      </a:endParaRPr>
                    </a:p>
                  </a:txBody>
                  <a:tcPr/>
                </a:tc>
                <a:tc>
                  <a:txBody>
                    <a:bodyPr/>
                    <a:lstStyle/>
                    <a:p>
                      <a:r>
                        <a:rPr lang="en-CA" sz="1800"/>
                        <a:t>Faculty of Arts &amp; Science</a:t>
                      </a:r>
                      <a:endParaRPr lang="en-CA" sz="1800">
                        <a:latin typeface="+mn-lt"/>
                      </a:endParaRPr>
                    </a:p>
                  </a:txBody>
                  <a:tcPr/>
                </a:tc>
                <a:extLst>
                  <a:ext uri="{0D108BD9-81ED-4DB2-BD59-A6C34878D82A}">
                    <a16:rowId xmlns:a16="http://schemas.microsoft.com/office/drawing/2014/main" val="521559079"/>
                  </a:ext>
                </a:extLst>
              </a:tr>
              <a:tr h="370840">
                <a:tc>
                  <a:txBody>
                    <a:bodyPr/>
                    <a:lstStyle/>
                    <a:p>
                      <a:r>
                        <a:rPr lang="en-CA" sz="1800" b="1"/>
                        <a:t>Hugh Horton</a:t>
                      </a:r>
                      <a:endParaRPr lang="en-CA" sz="1800" b="1">
                        <a:latin typeface="+mn-lt"/>
                      </a:endParaRPr>
                    </a:p>
                  </a:txBody>
                  <a:tcPr/>
                </a:tc>
                <a:tc>
                  <a:txBody>
                    <a:bodyPr/>
                    <a:lstStyle/>
                    <a:p>
                      <a:r>
                        <a:rPr lang="en-CA" sz="1800"/>
                        <a:t>Vice-Provost and Executive Director</a:t>
                      </a:r>
                      <a:endParaRPr lang="en-CA" sz="1800">
                        <a:latin typeface="+mn-lt"/>
                      </a:endParaRPr>
                    </a:p>
                  </a:txBody>
                  <a:tcPr/>
                </a:tc>
                <a:tc>
                  <a:txBody>
                    <a:bodyPr/>
                    <a:lstStyle/>
                    <a:p>
                      <a:r>
                        <a:rPr lang="en-CA" sz="1800"/>
                        <a:t>Bader International Study Centre</a:t>
                      </a:r>
                      <a:endParaRPr lang="en-CA" sz="1800">
                        <a:latin typeface="+mn-lt"/>
                      </a:endParaRPr>
                    </a:p>
                  </a:txBody>
                  <a:tcPr/>
                </a:tc>
                <a:extLst>
                  <a:ext uri="{0D108BD9-81ED-4DB2-BD59-A6C34878D82A}">
                    <a16:rowId xmlns:a16="http://schemas.microsoft.com/office/drawing/2014/main" val="3397867711"/>
                  </a:ext>
                </a:extLst>
              </a:tr>
              <a:tr h="370840">
                <a:tc>
                  <a:txBody>
                    <a:bodyPr/>
                    <a:lstStyle/>
                    <a:p>
                      <a:r>
                        <a:rPr lang="en-CA" sz="1800" b="1"/>
                        <a:t>Angela James</a:t>
                      </a:r>
                      <a:endParaRPr lang="en-CA" sz="1800" b="1">
                        <a:latin typeface="+mn-lt"/>
                      </a:endParaRPr>
                    </a:p>
                  </a:txBody>
                  <a:tcPr/>
                </a:tc>
                <a:tc>
                  <a:txBody>
                    <a:bodyPr/>
                    <a:lstStyle/>
                    <a:p>
                      <a:r>
                        <a:rPr lang="en-CA" sz="1800"/>
                        <a:t>Director, Centre for International Management</a:t>
                      </a:r>
                      <a:endParaRPr lang="en-CA" sz="1800">
                        <a:latin typeface="+mn-lt"/>
                      </a:endParaRPr>
                    </a:p>
                  </a:txBody>
                  <a:tcPr/>
                </a:tc>
                <a:tc>
                  <a:txBody>
                    <a:bodyPr/>
                    <a:lstStyle/>
                    <a:p>
                      <a:r>
                        <a:rPr lang="en-CA" sz="1800"/>
                        <a:t>Stephen J.R. Smith School of Business</a:t>
                      </a:r>
                      <a:endParaRPr lang="en-CA" sz="1800">
                        <a:latin typeface="+mn-lt"/>
                      </a:endParaRPr>
                    </a:p>
                  </a:txBody>
                  <a:tcPr/>
                </a:tc>
                <a:extLst>
                  <a:ext uri="{0D108BD9-81ED-4DB2-BD59-A6C34878D82A}">
                    <a16:rowId xmlns:a16="http://schemas.microsoft.com/office/drawing/2014/main" val="386557810"/>
                  </a:ext>
                </a:extLst>
              </a:tr>
              <a:tr h="370840">
                <a:tc>
                  <a:txBody>
                    <a:bodyPr/>
                    <a:lstStyle/>
                    <a:p>
                      <a:r>
                        <a:rPr lang="en-CA" sz="1800" b="1"/>
                        <a:t>Sharon Regan</a:t>
                      </a:r>
                      <a:endParaRPr lang="en-CA" sz="1800" b="1">
                        <a:latin typeface="+mn-lt"/>
                      </a:endParaRPr>
                    </a:p>
                  </a:txBody>
                  <a:tcPr/>
                </a:tc>
                <a:tc>
                  <a:txBody>
                    <a:bodyPr/>
                    <a:lstStyle/>
                    <a:p>
                      <a:r>
                        <a:rPr lang="en-CA" sz="1800" kern="1200">
                          <a:solidFill>
                            <a:schemeClr val="dk1"/>
                          </a:solidFill>
                        </a:rPr>
                        <a:t>Associate Dean, Graduate Studies &amp; Global Engagement</a:t>
                      </a:r>
                      <a:endParaRPr lang="en-CA" sz="1800" kern="1200">
                        <a:solidFill>
                          <a:schemeClr val="dk1"/>
                        </a:solidFill>
                        <a:latin typeface="+mn-lt"/>
                        <a:ea typeface="+mn-ea"/>
                        <a:cs typeface="+mn-cs"/>
                      </a:endParaRPr>
                    </a:p>
                  </a:txBody>
                  <a:tcPr/>
                </a:tc>
                <a:tc>
                  <a:txBody>
                    <a:bodyPr/>
                    <a:lstStyle/>
                    <a:p>
                      <a:r>
                        <a:rPr lang="en-CA" sz="1800" kern="1200">
                          <a:solidFill>
                            <a:schemeClr val="dk1"/>
                          </a:solidFill>
                        </a:rPr>
                        <a:t>Faculty of Arts &amp; Science</a:t>
                      </a:r>
                      <a:endParaRPr lang="en-CA" sz="1800" kern="1200">
                        <a:solidFill>
                          <a:schemeClr val="dk1"/>
                        </a:solidFill>
                        <a:latin typeface="+mn-lt"/>
                        <a:ea typeface="+mn-ea"/>
                        <a:cs typeface="+mn-cs"/>
                      </a:endParaRPr>
                    </a:p>
                  </a:txBody>
                  <a:tcPr/>
                </a:tc>
                <a:extLst>
                  <a:ext uri="{0D108BD9-81ED-4DB2-BD59-A6C34878D82A}">
                    <a16:rowId xmlns:a16="http://schemas.microsoft.com/office/drawing/2014/main" val="3427668468"/>
                  </a:ext>
                </a:extLst>
              </a:tr>
            </a:tbl>
          </a:graphicData>
        </a:graphic>
      </p:graphicFrame>
      <p:pic>
        <p:nvPicPr>
          <p:cNvPr id="8" name="Picture 7" descr="Icon&#10;&#10;Description automatically generated">
            <a:extLst>
              <a:ext uri="{FF2B5EF4-FFF2-40B4-BE49-F238E27FC236}">
                <a16:creationId xmlns:a16="http://schemas.microsoft.com/office/drawing/2014/main" id="{92BDA542-7256-4BCE-B8B6-F3DEFDFBF441}"/>
              </a:ext>
            </a:extLst>
          </p:cNvPr>
          <p:cNvPicPr>
            <a:picLocks noChangeAspect="1"/>
          </p:cNvPicPr>
          <p:nvPr/>
        </p:nvPicPr>
        <p:blipFill>
          <a:blip r:embed="rId3"/>
          <a:stretch>
            <a:fillRect/>
          </a:stretch>
        </p:blipFill>
        <p:spPr>
          <a:xfrm>
            <a:off x="11284870" y="376319"/>
            <a:ext cx="479039" cy="478077"/>
          </a:xfrm>
          <a:prstGeom prst="rect">
            <a:avLst/>
          </a:prstGeom>
        </p:spPr>
      </p:pic>
      <p:sp>
        <p:nvSpPr>
          <p:cNvPr id="3" name="TextBox 2">
            <a:extLst>
              <a:ext uri="{FF2B5EF4-FFF2-40B4-BE49-F238E27FC236}">
                <a16:creationId xmlns:a16="http://schemas.microsoft.com/office/drawing/2014/main" id="{BD16F5A7-C010-4485-80C9-C8ADF0C79F37}"/>
              </a:ext>
            </a:extLst>
          </p:cNvPr>
          <p:cNvSpPr txBox="1"/>
          <p:nvPr/>
        </p:nvSpPr>
        <p:spPr>
          <a:xfrm>
            <a:off x="376764" y="5129024"/>
            <a:ext cx="11300950" cy="1118255"/>
          </a:xfrm>
          <a:prstGeom prst="rect">
            <a:avLst/>
          </a:prstGeom>
          <a:noFill/>
        </p:spPr>
        <p:txBody>
          <a:bodyPr wrap="square" rtlCol="0">
            <a:spAutoFit/>
          </a:bodyPr>
          <a:lstStyle/>
          <a:p>
            <a:pPr fontAlgn="base">
              <a:spcAft>
                <a:spcPts val="800"/>
              </a:spcAft>
            </a:pPr>
            <a:r>
              <a:rPr lang="en-US" sz="2000">
                <a:solidFill>
                  <a:srgbClr val="000000"/>
                </a:solidFill>
                <a:latin typeface="+mj-lt"/>
                <a:ea typeface="Open Sans" panose="020B0606030504020204" pitchFamily="34" charset="0"/>
                <a:cs typeface="Open Sans" panose="020B0606030504020204" pitchFamily="34" charset="0"/>
              </a:rPr>
              <a:t>This working group provided an overview of global engagement strategy, policy, administrative structures, monitoring for the Queen’s ISAS Report to the International Association of Universities (IAU). </a:t>
            </a:r>
          </a:p>
          <a:p>
            <a:pPr fontAlgn="base"/>
            <a:r>
              <a:rPr lang="en-US" sz="2000">
                <a:solidFill>
                  <a:srgbClr val="000000"/>
                </a:solidFill>
                <a:latin typeface="+mj-lt"/>
                <a:ea typeface="Open Sans" panose="020B0606030504020204" pitchFamily="34" charset="0"/>
                <a:cs typeface="Open Sans" panose="020B0606030504020204" pitchFamily="34" charset="0"/>
              </a:rPr>
              <a:t>The full content can be found on pages 13 – 35 of the ISAS report. </a:t>
            </a:r>
          </a:p>
        </p:txBody>
      </p:sp>
    </p:spTree>
    <p:extLst>
      <p:ext uri="{BB962C8B-B14F-4D97-AF65-F5344CB8AC3E}">
        <p14:creationId xmlns:p14="http://schemas.microsoft.com/office/powerpoint/2010/main" val="9264030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2821992"/>
            <a:ext cx="12192000" cy="1119693"/>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0" y="3097855"/>
            <a:ext cx="12192000" cy="662290"/>
          </a:xfrm>
        </p:spPr>
        <p:txBody>
          <a:bodyPr>
            <a:normAutofit/>
          </a:bodyPr>
          <a:lstStyle/>
          <a:p>
            <a:pPr marL="0" indent="0" algn="ctr">
              <a:buNone/>
            </a:pPr>
            <a:r>
              <a:rPr lang="en-US" sz="36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Selected Definitions</a:t>
            </a:r>
            <a:endParaRPr lang="en-US" sz="3600">
              <a:solidFill>
                <a:schemeClr val="bg1">
                  <a:lumMod val="95000"/>
                </a:schemeClr>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Tree>
    <p:extLst>
      <p:ext uri="{BB962C8B-B14F-4D97-AF65-F5344CB8AC3E}">
        <p14:creationId xmlns:p14="http://schemas.microsoft.com/office/powerpoint/2010/main" val="20462739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pPr marL="0" indent="0">
              <a:buNone/>
            </a:pPr>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Selected Definitions</a:t>
            </a:r>
            <a:endParaRPr lang="en-US" sz="3200">
              <a:solidFill>
                <a:schemeClr val="bg1">
                  <a:lumMod val="95000"/>
                </a:schemeClr>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8" name="Content Placeholder 2">
            <a:extLst>
              <a:ext uri="{FF2B5EF4-FFF2-40B4-BE49-F238E27FC236}">
                <a16:creationId xmlns:a16="http://schemas.microsoft.com/office/drawing/2014/main" id="{ED91820B-26D3-4D80-934F-8251B54FAA6F}"/>
              </a:ext>
            </a:extLst>
          </p:cNvPr>
          <p:cNvSpPr txBox="1">
            <a:spLocks/>
          </p:cNvSpPr>
          <p:nvPr/>
        </p:nvSpPr>
        <p:spPr>
          <a:xfrm>
            <a:off x="428091" y="1522156"/>
            <a:ext cx="11109974" cy="52572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kern="0">
                <a:solidFill>
                  <a:srgbClr val="002E5F"/>
                </a:solidFill>
                <a:latin typeface="Aharoni" panose="02010803020104030203" pitchFamily="2" charset="-79"/>
                <a:ea typeface="Calibri" panose="020F0502020204030204" pitchFamily="34" charset="0"/>
                <a:cs typeface="Aharoni" panose="02010803020104030203" pitchFamily="2" charset="-79"/>
              </a:rPr>
              <a:t>Anti-Oppression </a:t>
            </a:r>
          </a:p>
          <a:p>
            <a:pPr marL="0" indent="0">
              <a:buNone/>
            </a:pPr>
            <a:r>
              <a:rPr lang="en-US" sz="2000">
                <a:solidFill>
                  <a:srgbClr val="212529"/>
                </a:solidFill>
                <a:latin typeface="+mj-lt"/>
              </a:rPr>
              <a:t>Anti-oppression is the work of actively challenging and removing oppression perpetuated by power inequalities in society, both systemic oppression and individual expressions of oppression. (Canadian council for Refugees)</a:t>
            </a:r>
          </a:p>
          <a:p>
            <a:pPr marL="0" indent="0">
              <a:buNone/>
            </a:pPr>
            <a:endParaRPr lang="en-US" sz="1200">
              <a:solidFill>
                <a:srgbClr val="212529"/>
              </a:solidFill>
              <a:latin typeface="+mj-lt"/>
            </a:endParaRPr>
          </a:p>
          <a:p>
            <a:pPr marL="0" indent="0">
              <a:buNone/>
            </a:pPr>
            <a:r>
              <a:rPr lang="en-US" kern="0">
                <a:solidFill>
                  <a:srgbClr val="002E5F"/>
                </a:solidFill>
                <a:latin typeface="Aharoni" panose="02010803020104030203" pitchFamily="2" charset="-79"/>
                <a:ea typeface="Calibri" panose="020F0502020204030204" pitchFamily="34" charset="0"/>
                <a:cs typeface="Aharoni" panose="02010803020104030203" pitchFamily="2" charset="-79"/>
              </a:rPr>
              <a:t>Anti-Racism</a:t>
            </a:r>
          </a:p>
          <a:p>
            <a:pPr marL="0" indent="0">
              <a:buNone/>
            </a:pPr>
            <a:r>
              <a:rPr lang="en-US" sz="2000">
                <a:solidFill>
                  <a:srgbClr val="212529"/>
                </a:solidFill>
                <a:latin typeface="+mj-lt"/>
              </a:rPr>
              <a:t>Anti-racism is the </a:t>
            </a:r>
            <a:r>
              <a:rPr lang="en-US" sz="2000" b="1" u="sng">
                <a:solidFill>
                  <a:srgbClr val="212529"/>
                </a:solidFill>
                <a:latin typeface="+mj-lt"/>
              </a:rPr>
              <a:t>active</a:t>
            </a:r>
            <a:r>
              <a:rPr lang="en-US" sz="2000">
                <a:solidFill>
                  <a:srgbClr val="212529"/>
                </a:solidFill>
                <a:latin typeface="+mj-lt"/>
              </a:rPr>
              <a:t> process of identifying and eliminating racism by changing systems, organizational structures, policies, practices and attitudes, so that power is redistributed and shared equitably. (NAC International Perspectives: Women and Global Solidarity)</a:t>
            </a:r>
          </a:p>
          <a:p>
            <a:pPr marL="0" indent="0">
              <a:buNone/>
            </a:pPr>
            <a:endParaRPr lang="en-US" sz="1500">
              <a:solidFill>
                <a:srgbClr val="212529"/>
              </a:solidFill>
              <a:latin typeface="+mj-lt"/>
            </a:endParaRPr>
          </a:p>
          <a:p>
            <a:pPr marL="0" indent="0">
              <a:buNone/>
            </a:pPr>
            <a:r>
              <a:rPr lang="en-US" kern="0">
                <a:solidFill>
                  <a:srgbClr val="002E5F"/>
                </a:solidFill>
                <a:latin typeface="Aharoni" panose="02010803020104030203" pitchFamily="2" charset="-79"/>
                <a:ea typeface="Calibri" panose="020F0502020204030204" pitchFamily="34" charset="0"/>
                <a:cs typeface="Aharoni" panose="02010803020104030203" pitchFamily="2" charset="-79"/>
              </a:rPr>
              <a:t>Cultural Humility</a:t>
            </a:r>
          </a:p>
          <a:p>
            <a:pPr marL="0" indent="0">
              <a:buNone/>
            </a:pPr>
            <a:r>
              <a:rPr lang="en-US" sz="2000">
                <a:solidFill>
                  <a:srgbClr val="212529"/>
                </a:solidFill>
                <a:latin typeface="+mj-lt"/>
              </a:rPr>
              <a:t>Cultural humility is the “ability to maintain an interpersonal stance that is other-oriented (or open to the other) in relation to aspects of cultural identity that are most important to the [person].” (Hook, Davis, Owen, Worthington and </a:t>
            </a:r>
            <a:r>
              <a:rPr lang="en-US" sz="2000" err="1">
                <a:solidFill>
                  <a:srgbClr val="212529"/>
                </a:solidFill>
                <a:latin typeface="+mj-lt"/>
              </a:rPr>
              <a:t>Utsey</a:t>
            </a:r>
            <a:r>
              <a:rPr lang="en-US" sz="2000">
                <a:solidFill>
                  <a:srgbClr val="212529"/>
                </a:solidFill>
                <a:latin typeface="+mj-lt"/>
              </a:rPr>
              <a:t>, 2013) </a:t>
            </a:r>
          </a:p>
          <a:p>
            <a:pPr marL="0" indent="0">
              <a:buNone/>
            </a:pPr>
            <a:endParaRPr lang="en-US" sz="1500">
              <a:solidFill>
                <a:srgbClr val="212529"/>
              </a:solidFill>
              <a:latin typeface="+mj-lt"/>
            </a:endParaRPr>
          </a:p>
          <a:p>
            <a:pPr marL="0" indent="0" fontAlgn="base">
              <a:buNone/>
            </a:pPr>
            <a:endParaRPr lang="en-US" sz="1000"/>
          </a:p>
          <a:p>
            <a:pPr marL="0" indent="0">
              <a:buFont typeface="Arial" panose="020B0604020202020204" pitchFamily="34" charset="0"/>
              <a:buNone/>
            </a:pPr>
            <a:endParaRPr lang="en-US" sz="1500">
              <a:solidFill>
                <a:srgbClr val="00B0F0"/>
              </a:solidFill>
              <a:latin typeface="Aharoni" panose="02010803020104030203" pitchFamily="2" charset="-79"/>
              <a:cs typeface="Aharoni" panose="02010803020104030203" pitchFamily="2" charset="-79"/>
            </a:endParaRPr>
          </a:p>
          <a:p>
            <a:pPr marL="0" indent="0">
              <a:buFont typeface="Arial" panose="020B0604020202020204" pitchFamily="34" charset="0"/>
              <a:buNone/>
            </a:pPr>
            <a:endParaRPr lang="en-US" sz="2000">
              <a:highlight>
                <a:srgbClr val="FFFF00"/>
              </a:highlight>
              <a:latin typeface="+mj-lt"/>
            </a:endParaRPr>
          </a:p>
          <a:p>
            <a:pPr marL="0" indent="0">
              <a:buFont typeface="Arial" panose="020B0604020202020204" pitchFamily="34" charset="0"/>
              <a:buNone/>
            </a:pPr>
            <a:endParaRPr lang="en-US" sz="2000">
              <a:highlight>
                <a:srgbClr val="FFFF00"/>
              </a:highlight>
              <a:latin typeface="+mj-lt"/>
            </a:endParaRPr>
          </a:p>
        </p:txBody>
      </p:sp>
    </p:spTree>
    <p:extLst>
      <p:ext uri="{BB962C8B-B14F-4D97-AF65-F5344CB8AC3E}">
        <p14:creationId xmlns:p14="http://schemas.microsoft.com/office/powerpoint/2010/main" val="3674527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pPr marL="0" indent="0">
              <a:buNone/>
            </a:pPr>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Selected Definitions</a:t>
            </a:r>
            <a:endParaRPr lang="en-US" sz="3200">
              <a:solidFill>
                <a:schemeClr val="bg1">
                  <a:lumMod val="95000"/>
                </a:schemeClr>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8" name="Content Placeholder 2">
            <a:extLst>
              <a:ext uri="{FF2B5EF4-FFF2-40B4-BE49-F238E27FC236}">
                <a16:creationId xmlns:a16="http://schemas.microsoft.com/office/drawing/2014/main" id="{ED91820B-26D3-4D80-934F-8251B54FAA6F}"/>
              </a:ext>
            </a:extLst>
          </p:cNvPr>
          <p:cNvSpPr txBox="1">
            <a:spLocks/>
          </p:cNvSpPr>
          <p:nvPr/>
        </p:nvSpPr>
        <p:spPr>
          <a:xfrm>
            <a:off x="428091" y="1590335"/>
            <a:ext cx="11109974" cy="52572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kern="0">
                <a:solidFill>
                  <a:srgbClr val="002E5F"/>
                </a:solidFill>
                <a:latin typeface="Aharoni"/>
                <a:ea typeface="Calibri" panose="020F0502020204030204" pitchFamily="34" charset="0"/>
                <a:cs typeface="Aharoni"/>
              </a:rPr>
              <a:t>Decolonization</a:t>
            </a:r>
          </a:p>
          <a:p>
            <a:pPr marL="0" indent="0">
              <a:buNone/>
            </a:pPr>
            <a:r>
              <a:rPr lang="en-CA" sz="2000">
                <a:solidFill>
                  <a:srgbClr val="212529"/>
                </a:solidFill>
                <a:latin typeface="+mj-lt"/>
              </a:rPr>
              <a:t>A long-term process involving the bureaucratic, cultural, linguistic, and psychological divesting of colonial power. (Linda Tuhiwai Smith)</a:t>
            </a:r>
            <a:endParaRPr lang="en-CA" sz="2000">
              <a:solidFill>
                <a:srgbClr val="212529"/>
              </a:solidFill>
              <a:latin typeface="+mj-lt"/>
              <a:cs typeface="Calibri Light"/>
            </a:endParaRPr>
          </a:p>
          <a:p>
            <a:pPr marL="0" indent="0">
              <a:buNone/>
            </a:pPr>
            <a:endParaRPr lang="en-US" sz="1500">
              <a:solidFill>
                <a:srgbClr val="212529"/>
              </a:solidFill>
              <a:latin typeface="+mj-lt"/>
            </a:endParaRPr>
          </a:p>
          <a:p>
            <a:pPr marL="0" indent="0" fontAlgn="base">
              <a:buNone/>
            </a:pPr>
            <a:r>
              <a:rPr lang="en-US" kern="0">
                <a:solidFill>
                  <a:srgbClr val="002E5F"/>
                </a:solidFill>
                <a:latin typeface="Aharoni"/>
                <a:ea typeface="Calibri" panose="020F0502020204030204" pitchFamily="34" charset="0"/>
                <a:cs typeface="Aharoni"/>
              </a:rPr>
              <a:t>Equity</a:t>
            </a:r>
          </a:p>
          <a:p>
            <a:pPr marL="0" indent="0" fontAlgn="base">
              <a:buNone/>
            </a:pPr>
            <a:r>
              <a:rPr lang="en-US" sz="2000">
                <a:solidFill>
                  <a:srgbClr val="212529"/>
                </a:solidFill>
                <a:latin typeface="+mj-lt"/>
              </a:rPr>
              <a:t>Equity is the guarantee of fair treatment, access, opportunity, and advancement for all. It requires the identification and elimination of barriers and the redress of unbalanced conditions that prevent the full participation of some groups. (Queen’s Equity Services webpage) </a:t>
            </a:r>
          </a:p>
          <a:p>
            <a:pPr marL="0" indent="0" fontAlgn="base">
              <a:buNone/>
            </a:pPr>
            <a:endParaRPr lang="en-US" sz="1500">
              <a:solidFill>
                <a:srgbClr val="212529"/>
              </a:solidFill>
              <a:latin typeface="+mj-lt"/>
              <a:cs typeface="Calibri Light" panose="020F0302020204030204"/>
            </a:endParaRPr>
          </a:p>
          <a:p>
            <a:pPr marL="0" indent="0" fontAlgn="base">
              <a:buNone/>
            </a:pPr>
            <a:r>
              <a:rPr lang="en-GB" kern="0">
                <a:solidFill>
                  <a:srgbClr val="002E5F"/>
                </a:solidFill>
                <a:latin typeface="Aharoni"/>
                <a:ea typeface="Calibri" panose="020F0502020204030204" pitchFamily="34" charset="0"/>
                <a:cs typeface="Aharoni"/>
              </a:rPr>
              <a:t>Intersectionality </a:t>
            </a:r>
            <a:endParaRPr lang="en-GB" kern="0">
              <a:solidFill>
                <a:srgbClr val="002E5F"/>
              </a:solidFill>
              <a:latin typeface="Aharoni" panose="02010803020104030203" pitchFamily="2" charset="-79"/>
              <a:ea typeface="Calibri" panose="020F0502020204030204" pitchFamily="34" charset="0"/>
              <a:cs typeface="Aharoni" panose="02010803020104030203" pitchFamily="2" charset="-79"/>
            </a:endParaRPr>
          </a:p>
          <a:p>
            <a:pPr marL="0" indent="0">
              <a:buNone/>
            </a:pPr>
            <a:r>
              <a:rPr lang="en-GB" sz="2000">
                <a:solidFill>
                  <a:srgbClr val="212529"/>
                </a:solidFill>
                <a:latin typeface="+mj-lt"/>
              </a:rPr>
              <a:t>Intersectionality is the “the interconnected nature of social categorizations such as race, class, and gender as they apply to a given individual or group, regarded as creating overlapping and interdependent systems of discrimination or disadvantage..” (Kimberle Crenshaw)</a:t>
            </a:r>
            <a:endParaRPr lang="en-US" sz="2000">
              <a:solidFill>
                <a:srgbClr val="212529"/>
              </a:solidFill>
              <a:latin typeface="+mj-lt"/>
            </a:endParaRPr>
          </a:p>
          <a:p>
            <a:pPr marL="0" indent="0">
              <a:buNone/>
            </a:pPr>
            <a:endParaRPr lang="en-US" sz="2000">
              <a:solidFill>
                <a:srgbClr val="212529"/>
              </a:solidFill>
              <a:latin typeface="+mj-lt"/>
            </a:endParaRPr>
          </a:p>
          <a:p>
            <a:pPr marL="0" indent="0">
              <a:buNone/>
            </a:pPr>
            <a:endParaRPr lang="en-US" sz="1000">
              <a:highlight>
                <a:srgbClr val="FFFF00"/>
              </a:highlight>
            </a:endParaRPr>
          </a:p>
          <a:p>
            <a:pPr marL="0" indent="0" fontAlgn="base">
              <a:buNone/>
            </a:pPr>
            <a:endParaRPr lang="en-US" sz="1000"/>
          </a:p>
          <a:p>
            <a:pPr marL="0" indent="0">
              <a:buFont typeface="Arial" panose="020B0604020202020204" pitchFamily="34" charset="0"/>
              <a:buNone/>
            </a:pPr>
            <a:endParaRPr lang="en-US" sz="1500">
              <a:solidFill>
                <a:srgbClr val="00B0F0"/>
              </a:solidFill>
              <a:latin typeface="Aharoni" panose="02010803020104030203" pitchFamily="2" charset="-79"/>
              <a:cs typeface="Aharoni" panose="02010803020104030203" pitchFamily="2" charset="-79"/>
            </a:endParaRPr>
          </a:p>
          <a:p>
            <a:pPr marL="0" indent="0">
              <a:buFont typeface="Arial" panose="020B0604020202020204" pitchFamily="34" charset="0"/>
              <a:buNone/>
            </a:pPr>
            <a:endParaRPr lang="en-US" sz="2000">
              <a:highlight>
                <a:srgbClr val="FFFF00"/>
              </a:highlight>
              <a:latin typeface="+mj-lt"/>
            </a:endParaRPr>
          </a:p>
          <a:p>
            <a:pPr marL="0" indent="0">
              <a:buFont typeface="Arial" panose="020B0604020202020204" pitchFamily="34" charset="0"/>
              <a:buNone/>
            </a:pPr>
            <a:endParaRPr lang="en-US" sz="2000">
              <a:highlight>
                <a:srgbClr val="FFFF00"/>
              </a:highlight>
              <a:latin typeface="+mj-lt"/>
            </a:endParaRPr>
          </a:p>
        </p:txBody>
      </p:sp>
    </p:spTree>
    <p:extLst>
      <p:ext uri="{BB962C8B-B14F-4D97-AF65-F5344CB8AC3E}">
        <p14:creationId xmlns:p14="http://schemas.microsoft.com/office/powerpoint/2010/main" val="2270936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pPr marL="0" indent="0">
              <a:buNone/>
            </a:pPr>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Selected Definitions</a:t>
            </a:r>
            <a:endParaRPr lang="en-US" sz="3200">
              <a:solidFill>
                <a:schemeClr val="bg1">
                  <a:lumMod val="95000"/>
                </a:schemeClr>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8" name="Content Placeholder 2">
            <a:extLst>
              <a:ext uri="{FF2B5EF4-FFF2-40B4-BE49-F238E27FC236}">
                <a16:creationId xmlns:a16="http://schemas.microsoft.com/office/drawing/2014/main" id="{ED91820B-26D3-4D80-934F-8251B54FAA6F}"/>
              </a:ext>
            </a:extLst>
          </p:cNvPr>
          <p:cNvSpPr txBox="1">
            <a:spLocks/>
          </p:cNvSpPr>
          <p:nvPr/>
        </p:nvSpPr>
        <p:spPr>
          <a:xfrm>
            <a:off x="428091" y="1590335"/>
            <a:ext cx="11109974" cy="52572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a:solidFill>
                <a:srgbClr val="212529"/>
              </a:solidFill>
              <a:latin typeface="+mj-lt"/>
            </a:endParaRPr>
          </a:p>
          <a:p>
            <a:pPr marL="0" indent="0">
              <a:buNone/>
            </a:pPr>
            <a:endParaRPr lang="en-US" sz="1000">
              <a:highlight>
                <a:srgbClr val="FFFF00"/>
              </a:highlight>
            </a:endParaRPr>
          </a:p>
          <a:p>
            <a:pPr marL="0" indent="0" fontAlgn="base">
              <a:buNone/>
            </a:pPr>
            <a:endParaRPr lang="en-US" sz="1000"/>
          </a:p>
          <a:p>
            <a:pPr marL="0" indent="0">
              <a:buFont typeface="Arial" panose="020B0604020202020204" pitchFamily="34" charset="0"/>
              <a:buNone/>
            </a:pPr>
            <a:endParaRPr lang="en-US" sz="1500">
              <a:solidFill>
                <a:srgbClr val="00B0F0"/>
              </a:solidFill>
              <a:latin typeface="Aharoni" panose="02010803020104030203" pitchFamily="2" charset="-79"/>
              <a:cs typeface="Aharoni" panose="02010803020104030203" pitchFamily="2" charset="-79"/>
            </a:endParaRPr>
          </a:p>
          <a:p>
            <a:pPr marL="0" indent="0">
              <a:buFont typeface="Arial" panose="020B0604020202020204" pitchFamily="34" charset="0"/>
              <a:buNone/>
            </a:pPr>
            <a:endParaRPr lang="en-US" sz="2000">
              <a:highlight>
                <a:srgbClr val="FFFF00"/>
              </a:highlight>
              <a:latin typeface="+mj-lt"/>
            </a:endParaRPr>
          </a:p>
          <a:p>
            <a:pPr marL="0" indent="0">
              <a:buFont typeface="Arial" panose="020B0604020202020204" pitchFamily="34" charset="0"/>
              <a:buNone/>
            </a:pPr>
            <a:endParaRPr lang="en-US" sz="2000">
              <a:highlight>
                <a:srgbClr val="FFFF00"/>
              </a:highlight>
              <a:latin typeface="+mj-lt"/>
            </a:endParaRPr>
          </a:p>
        </p:txBody>
      </p:sp>
      <p:sp>
        <p:nvSpPr>
          <p:cNvPr id="3" name="Rectangle 2"/>
          <p:cNvSpPr/>
          <p:nvPr/>
        </p:nvSpPr>
        <p:spPr>
          <a:xfrm>
            <a:off x="490091" y="1590335"/>
            <a:ext cx="11211818" cy="4462760"/>
          </a:xfrm>
          <a:prstGeom prst="rect">
            <a:avLst/>
          </a:prstGeom>
        </p:spPr>
        <p:txBody>
          <a:bodyPr wrap="square">
            <a:spAutoFit/>
          </a:bodyPr>
          <a:lstStyle/>
          <a:p>
            <a:pPr fontAlgn="base"/>
            <a:r>
              <a:rPr lang="en-US" sz="2800" kern="0">
                <a:solidFill>
                  <a:srgbClr val="002E5F"/>
                </a:solidFill>
                <a:latin typeface="Aharoni" panose="02010803020104030203" pitchFamily="2" charset="-79"/>
                <a:ea typeface="Calibri" panose="020F0502020204030204" pitchFamily="34" charset="0"/>
                <a:cs typeface="Aharoni" panose="02010803020104030203" pitchFamily="2" charset="-79"/>
              </a:rPr>
              <a:t>Indigenization </a:t>
            </a:r>
          </a:p>
          <a:p>
            <a:pPr fontAlgn="base"/>
            <a:endParaRPr lang="en-US"/>
          </a:p>
          <a:p>
            <a:pPr fontAlgn="base"/>
            <a:r>
              <a:rPr lang="en-US" sz="2000">
                <a:latin typeface="+mj-lt"/>
              </a:rPr>
              <a:t>Indigenization can be seen as the re-doing or reaffirming of education to include Indigenous ways of knowing, thinking, feeling and being.</a:t>
            </a:r>
          </a:p>
          <a:p>
            <a:pPr fontAlgn="base"/>
            <a:endParaRPr lang="en-US" sz="2000">
              <a:latin typeface="+mj-lt"/>
            </a:endParaRPr>
          </a:p>
          <a:p>
            <a:pPr fontAlgn="base"/>
            <a:r>
              <a:rPr lang="en-US" sz="2000" kern="0">
                <a:solidFill>
                  <a:srgbClr val="002E5F"/>
                </a:solidFill>
                <a:latin typeface="Aharoni" panose="02010803020104030203" pitchFamily="2" charset="-79"/>
                <a:ea typeface="Calibri" panose="020F0502020204030204" pitchFamily="34" charset="0"/>
                <a:cs typeface="Aharoni" panose="02010803020104030203" pitchFamily="2" charset="-79"/>
              </a:rPr>
              <a:t>Reconciliation indigenization</a:t>
            </a:r>
            <a:r>
              <a:rPr lang="en-US" sz="2000">
                <a:latin typeface="+mj-lt"/>
              </a:rPr>
              <a:t>: locates indigenization on common ground between Indigenous and Canadian ideals, creating a new, broader consensus on debates such as what counts as knowledge, how should Indigenous knowledge and European-derived knowledge be reconciled, and what types of relationships academic institutions should have with Indigenous communities. </a:t>
            </a:r>
          </a:p>
          <a:p>
            <a:pPr fontAlgn="base"/>
            <a:endParaRPr lang="en-US" sz="2000">
              <a:latin typeface="+mj-lt"/>
            </a:endParaRPr>
          </a:p>
          <a:p>
            <a:pPr fontAlgn="base"/>
            <a:r>
              <a:rPr lang="en-US" sz="2000" kern="0" err="1">
                <a:solidFill>
                  <a:srgbClr val="002E5F"/>
                </a:solidFill>
                <a:latin typeface="Aharoni" panose="02010803020104030203" pitchFamily="2" charset="-79"/>
                <a:ea typeface="Calibri" panose="020F0502020204030204" pitchFamily="34" charset="0"/>
                <a:cs typeface="Aharoni" panose="02010803020104030203" pitchFamily="2" charset="-79"/>
              </a:rPr>
              <a:t>Decolonial</a:t>
            </a:r>
            <a:r>
              <a:rPr lang="en-US" sz="2000" kern="0">
                <a:solidFill>
                  <a:srgbClr val="002E5F"/>
                </a:solidFill>
                <a:latin typeface="Aharoni" panose="02010803020104030203" pitchFamily="2" charset="-79"/>
                <a:ea typeface="Calibri" panose="020F0502020204030204" pitchFamily="34" charset="0"/>
                <a:cs typeface="Aharoni" panose="02010803020104030203" pitchFamily="2" charset="-79"/>
              </a:rPr>
              <a:t> indigenization</a:t>
            </a:r>
            <a:r>
              <a:rPr lang="en-US" sz="2000">
                <a:latin typeface="+mj-lt"/>
              </a:rPr>
              <a:t>: the wholesale overhaul of the academy to fundamentally reorient knowledge production based on balancing power relations between Indigenous peoples and Canadians, transforming the academy into something dynamic and new. </a:t>
            </a:r>
            <a:r>
              <a:rPr lang="en-US" sz="2000" err="1">
                <a:latin typeface="+mj-lt"/>
              </a:rPr>
              <a:t>Gaudry</a:t>
            </a:r>
            <a:r>
              <a:rPr lang="en-US" sz="2000">
                <a:latin typeface="+mj-lt"/>
              </a:rPr>
              <a:t>, A., &amp; Lorenz, D. (2018)  (Queen’s Office of Indigenous Initiatives)</a:t>
            </a:r>
          </a:p>
        </p:txBody>
      </p:sp>
    </p:spTree>
    <p:extLst>
      <p:ext uri="{BB962C8B-B14F-4D97-AF65-F5344CB8AC3E}">
        <p14:creationId xmlns:p14="http://schemas.microsoft.com/office/powerpoint/2010/main" val="3035003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pPr marL="0" indent="0">
              <a:buNone/>
            </a:pPr>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Selected Definitions</a:t>
            </a:r>
            <a:endParaRPr lang="en-US" sz="3200">
              <a:solidFill>
                <a:schemeClr val="bg1">
                  <a:lumMod val="95000"/>
                </a:schemeClr>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8" name="Content Placeholder 2">
            <a:extLst>
              <a:ext uri="{FF2B5EF4-FFF2-40B4-BE49-F238E27FC236}">
                <a16:creationId xmlns:a16="http://schemas.microsoft.com/office/drawing/2014/main" id="{ED91820B-26D3-4D80-934F-8251B54FAA6F}"/>
              </a:ext>
            </a:extLst>
          </p:cNvPr>
          <p:cNvSpPr txBox="1">
            <a:spLocks/>
          </p:cNvSpPr>
          <p:nvPr/>
        </p:nvSpPr>
        <p:spPr>
          <a:xfrm>
            <a:off x="428091" y="1590335"/>
            <a:ext cx="11109974" cy="52572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a:solidFill>
                <a:srgbClr val="212529"/>
              </a:solidFill>
              <a:latin typeface="+mj-lt"/>
            </a:endParaRPr>
          </a:p>
          <a:p>
            <a:pPr marL="0" indent="0">
              <a:buNone/>
            </a:pPr>
            <a:endParaRPr lang="en-US" sz="1000">
              <a:highlight>
                <a:srgbClr val="FFFF00"/>
              </a:highlight>
            </a:endParaRPr>
          </a:p>
          <a:p>
            <a:pPr marL="0" indent="0" fontAlgn="base">
              <a:buNone/>
            </a:pPr>
            <a:endParaRPr lang="en-US" sz="1000"/>
          </a:p>
          <a:p>
            <a:pPr marL="0" indent="0">
              <a:buFont typeface="Arial" panose="020B0604020202020204" pitchFamily="34" charset="0"/>
              <a:buNone/>
            </a:pPr>
            <a:endParaRPr lang="en-US" sz="1500">
              <a:solidFill>
                <a:srgbClr val="00B0F0"/>
              </a:solidFill>
              <a:latin typeface="Aharoni" panose="02010803020104030203" pitchFamily="2" charset="-79"/>
              <a:cs typeface="Aharoni" panose="02010803020104030203" pitchFamily="2" charset="-79"/>
            </a:endParaRPr>
          </a:p>
          <a:p>
            <a:pPr marL="0" indent="0">
              <a:buFont typeface="Arial" panose="020B0604020202020204" pitchFamily="34" charset="0"/>
              <a:buNone/>
            </a:pPr>
            <a:endParaRPr lang="en-US" sz="2000">
              <a:highlight>
                <a:srgbClr val="FFFF00"/>
              </a:highlight>
              <a:latin typeface="+mj-lt"/>
            </a:endParaRPr>
          </a:p>
          <a:p>
            <a:pPr marL="0" indent="0">
              <a:buFont typeface="Arial" panose="020B0604020202020204" pitchFamily="34" charset="0"/>
              <a:buNone/>
            </a:pPr>
            <a:endParaRPr lang="en-US" sz="2000">
              <a:highlight>
                <a:srgbClr val="FFFF00"/>
              </a:highlight>
              <a:latin typeface="+mj-lt"/>
            </a:endParaRPr>
          </a:p>
        </p:txBody>
      </p:sp>
      <p:sp>
        <p:nvSpPr>
          <p:cNvPr id="3" name="Rectangle 2"/>
          <p:cNvSpPr/>
          <p:nvPr/>
        </p:nvSpPr>
        <p:spPr>
          <a:xfrm>
            <a:off x="490091" y="1590335"/>
            <a:ext cx="11211818" cy="4744889"/>
          </a:xfrm>
          <a:prstGeom prst="rect">
            <a:avLst/>
          </a:prstGeom>
        </p:spPr>
        <p:txBody>
          <a:bodyPr wrap="square">
            <a:spAutoFit/>
          </a:bodyPr>
          <a:lstStyle/>
          <a:p>
            <a:pPr fontAlgn="base"/>
            <a:r>
              <a:rPr lang="en-US" sz="2800" kern="0">
                <a:solidFill>
                  <a:srgbClr val="002E5F"/>
                </a:solidFill>
                <a:latin typeface="Aharoni" panose="02010803020104030203" pitchFamily="2" charset="-79"/>
                <a:ea typeface="Calibri" panose="020F0502020204030204" pitchFamily="34" charset="0"/>
                <a:cs typeface="Aharoni" panose="02010803020104030203" pitchFamily="2" charset="-79"/>
              </a:rPr>
              <a:t>Indigenous Holistic Framework (4Rs) </a:t>
            </a:r>
            <a:r>
              <a:rPr lang="en-US" sz="2000">
                <a:solidFill>
                  <a:srgbClr val="212529"/>
                </a:solidFill>
                <a:latin typeface="+mj-lt"/>
              </a:rPr>
              <a:t>(Dr. Michelle Pidgeon, SFU) </a:t>
            </a:r>
          </a:p>
          <a:p>
            <a:pPr marL="457200" indent="-457200" fontAlgn="base">
              <a:buFont typeface="Arial" panose="020B0604020202020204" pitchFamily="34" charset="0"/>
              <a:buChar char="•"/>
            </a:pPr>
            <a:r>
              <a:rPr lang="en-US" sz="2000">
                <a:solidFill>
                  <a:srgbClr val="212529"/>
                </a:solidFill>
                <a:latin typeface="+mj-lt"/>
              </a:rPr>
              <a:t>Reciprocal relationships</a:t>
            </a:r>
          </a:p>
          <a:p>
            <a:pPr marL="457200" indent="-457200" fontAlgn="base">
              <a:buFont typeface="Arial" panose="020B0604020202020204" pitchFamily="34" charset="0"/>
              <a:buChar char="•"/>
            </a:pPr>
            <a:r>
              <a:rPr lang="en-US" sz="2000">
                <a:solidFill>
                  <a:srgbClr val="212529"/>
                </a:solidFill>
                <a:latin typeface="+mj-lt"/>
              </a:rPr>
              <a:t>Responsibility to land and people</a:t>
            </a:r>
          </a:p>
          <a:p>
            <a:pPr marL="457200" indent="-457200" fontAlgn="base">
              <a:buFont typeface="Arial" panose="020B0604020202020204" pitchFamily="34" charset="0"/>
              <a:buChar char="•"/>
            </a:pPr>
            <a:r>
              <a:rPr lang="en-US" sz="2000">
                <a:solidFill>
                  <a:srgbClr val="212529"/>
                </a:solidFill>
                <a:latin typeface="+mj-lt"/>
              </a:rPr>
              <a:t>Respect for different ways of knowing and being</a:t>
            </a:r>
          </a:p>
          <a:p>
            <a:pPr marL="457200" indent="-457200" fontAlgn="base">
              <a:buFont typeface="Arial" panose="020B0604020202020204" pitchFamily="34" charset="0"/>
              <a:buChar char="•"/>
            </a:pPr>
            <a:r>
              <a:rPr lang="en-US" sz="2000">
                <a:solidFill>
                  <a:srgbClr val="212529"/>
                </a:solidFill>
                <a:latin typeface="+mj-lt"/>
              </a:rPr>
              <a:t>Relevant policies, programs &amp; services</a:t>
            </a:r>
          </a:p>
          <a:p>
            <a:pPr fontAlgn="base"/>
            <a:endParaRPr lang="en-US" sz="2000">
              <a:solidFill>
                <a:srgbClr val="212529"/>
              </a:solidFill>
              <a:latin typeface="+mj-lt"/>
            </a:endParaRPr>
          </a:p>
          <a:p>
            <a:pPr fontAlgn="base"/>
            <a:endParaRPr lang="en-US" sz="2000">
              <a:solidFill>
                <a:srgbClr val="212529"/>
              </a:solidFill>
              <a:latin typeface="+mj-lt"/>
            </a:endParaRPr>
          </a:p>
          <a:p>
            <a:pPr fontAlgn="base"/>
            <a:r>
              <a:rPr lang="en-US" sz="2800" kern="0">
                <a:solidFill>
                  <a:srgbClr val="002E5F"/>
                </a:solidFill>
                <a:latin typeface="Aharoni" panose="02010803020104030203" pitchFamily="2" charset="-79"/>
                <a:ea typeface="Calibri" panose="020F0502020204030204" pitchFamily="34" charset="0"/>
                <a:cs typeface="Aharoni" panose="02010803020104030203" pitchFamily="2" charset="-79"/>
              </a:rPr>
              <a:t>(Re) Conciliation </a:t>
            </a:r>
          </a:p>
          <a:p>
            <a:pPr fontAlgn="base">
              <a:spcBef>
                <a:spcPts val="1000"/>
              </a:spcBef>
            </a:pPr>
            <a:r>
              <a:rPr lang="en-US" sz="2000">
                <a:solidFill>
                  <a:srgbClr val="212529"/>
                </a:solidFill>
                <a:latin typeface="+mj-lt"/>
              </a:rPr>
              <a:t>Reconciliation means restoring harmonious relationships. Some do not feel this reflects “the long history of troubled and oppressive relationships between setters and Indigenous Peoples, as embodied in the residential school system. Instead some prefer to use the term conciliation to denote the act of two separate groups establishing a mutually respectful relationship as a new beginning.” (</a:t>
            </a:r>
            <a:r>
              <a:rPr lang="en-US" sz="2000" err="1">
                <a:solidFill>
                  <a:srgbClr val="212529"/>
                </a:solidFill>
                <a:latin typeface="+mj-lt"/>
              </a:rPr>
              <a:t>Yakwanastahentéha</a:t>
            </a:r>
            <a:r>
              <a:rPr lang="en-US" sz="2000">
                <a:solidFill>
                  <a:srgbClr val="212529"/>
                </a:solidFill>
                <a:latin typeface="+mj-lt"/>
              </a:rPr>
              <a:t> </a:t>
            </a:r>
            <a:r>
              <a:rPr lang="en-US" sz="2000" err="1">
                <a:solidFill>
                  <a:srgbClr val="212529"/>
                </a:solidFill>
                <a:latin typeface="+mj-lt"/>
              </a:rPr>
              <a:t>Aankenjigemi</a:t>
            </a:r>
            <a:r>
              <a:rPr lang="en-US" sz="2000">
                <a:solidFill>
                  <a:srgbClr val="212529"/>
                </a:solidFill>
                <a:latin typeface="+mj-lt"/>
              </a:rPr>
              <a:t> Extending the Rafters: Truth and Reconciliation Commission Task Force Final Report, p. 5)</a:t>
            </a:r>
          </a:p>
          <a:p>
            <a:pPr fontAlgn="base"/>
            <a:endParaRPr lang="en-US"/>
          </a:p>
        </p:txBody>
      </p:sp>
    </p:spTree>
    <p:extLst>
      <p:ext uri="{BB962C8B-B14F-4D97-AF65-F5344CB8AC3E}">
        <p14:creationId xmlns:p14="http://schemas.microsoft.com/office/powerpoint/2010/main" val="2557174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47708-ACEE-4AF0-B256-A6CEF6B681E1}"/>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5E88B4-D419-4038-9298-3E858F6A8F24}"/>
              </a:ext>
            </a:extLst>
          </p:cNvPr>
          <p:cNvSpPr>
            <a:spLocks noGrp="1"/>
          </p:cNvSpPr>
          <p:nvPr>
            <p:ph type="title"/>
          </p:nvPr>
        </p:nvSpPr>
        <p:spPr>
          <a:xfrm>
            <a:off x="428091" y="376319"/>
            <a:ext cx="10015706" cy="716980"/>
          </a:xfrm>
        </p:spPr>
        <p:txBody>
          <a:bodyPr>
            <a:normAutofit/>
          </a:bodyPr>
          <a:lstStyle/>
          <a:p>
            <a:pPr marL="0" indent="0">
              <a:buNone/>
            </a:pPr>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Selected Definitions</a:t>
            </a:r>
            <a:endParaRPr lang="en-US" sz="3200">
              <a:solidFill>
                <a:schemeClr val="bg1">
                  <a:lumMod val="95000"/>
                </a:schemeClr>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Icon&#10;&#10;Description automatically generated">
            <a:extLst>
              <a:ext uri="{FF2B5EF4-FFF2-40B4-BE49-F238E27FC236}">
                <a16:creationId xmlns:a16="http://schemas.microsoft.com/office/drawing/2014/main" id="{3FC59371-7A8F-48E9-BD3E-99A27313EF8D}"/>
              </a:ext>
            </a:extLst>
          </p:cNvPr>
          <p:cNvPicPr>
            <a:picLocks noChangeAspect="1"/>
          </p:cNvPicPr>
          <p:nvPr/>
        </p:nvPicPr>
        <p:blipFill>
          <a:blip r:embed="rId3"/>
          <a:stretch>
            <a:fillRect/>
          </a:stretch>
        </p:blipFill>
        <p:spPr>
          <a:xfrm>
            <a:off x="11284870" y="376319"/>
            <a:ext cx="479039" cy="478077"/>
          </a:xfrm>
          <a:prstGeom prst="rect">
            <a:avLst/>
          </a:prstGeom>
        </p:spPr>
      </p:pic>
      <p:sp>
        <p:nvSpPr>
          <p:cNvPr id="8" name="Content Placeholder 2">
            <a:extLst>
              <a:ext uri="{FF2B5EF4-FFF2-40B4-BE49-F238E27FC236}">
                <a16:creationId xmlns:a16="http://schemas.microsoft.com/office/drawing/2014/main" id="{ED91820B-26D3-4D80-934F-8251B54FAA6F}"/>
              </a:ext>
            </a:extLst>
          </p:cNvPr>
          <p:cNvSpPr txBox="1">
            <a:spLocks/>
          </p:cNvSpPr>
          <p:nvPr/>
        </p:nvSpPr>
        <p:spPr>
          <a:xfrm>
            <a:off x="428091" y="1590335"/>
            <a:ext cx="11109974" cy="52572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a:solidFill>
                <a:srgbClr val="212529"/>
              </a:solidFill>
              <a:latin typeface="+mj-lt"/>
            </a:endParaRPr>
          </a:p>
          <a:p>
            <a:pPr marL="0" indent="0">
              <a:buNone/>
            </a:pPr>
            <a:endParaRPr lang="en-US" sz="1000">
              <a:highlight>
                <a:srgbClr val="FFFF00"/>
              </a:highlight>
            </a:endParaRPr>
          </a:p>
          <a:p>
            <a:pPr marL="0" indent="0" fontAlgn="base">
              <a:buNone/>
            </a:pPr>
            <a:endParaRPr lang="en-US" sz="1000"/>
          </a:p>
          <a:p>
            <a:pPr marL="0" indent="0">
              <a:buFont typeface="Arial" panose="020B0604020202020204" pitchFamily="34" charset="0"/>
              <a:buNone/>
            </a:pPr>
            <a:endParaRPr lang="en-US" sz="1500">
              <a:solidFill>
                <a:srgbClr val="00B0F0"/>
              </a:solidFill>
              <a:latin typeface="Aharoni" panose="02010803020104030203" pitchFamily="2" charset="-79"/>
              <a:cs typeface="Aharoni" panose="02010803020104030203" pitchFamily="2" charset="-79"/>
            </a:endParaRPr>
          </a:p>
          <a:p>
            <a:pPr marL="0" indent="0">
              <a:buFont typeface="Arial" panose="020B0604020202020204" pitchFamily="34" charset="0"/>
              <a:buNone/>
            </a:pPr>
            <a:endParaRPr lang="en-US" sz="2000">
              <a:highlight>
                <a:srgbClr val="FFFF00"/>
              </a:highlight>
              <a:latin typeface="+mj-lt"/>
            </a:endParaRPr>
          </a:p>
          <a:p>
            <a:pPr marL="0" indent="0">
              <a:buFont typeface="Arial" panose="020B0604020202020204" pitchFamily="34" charset="0"/>
              <a:buNone/>
            </a:pPr>
            <a:endParaRPr lang="en-US" sz="2000">
              <a:highlight>
                <a:srgbClr val="FFFF00"/>
              </a:highlight>
              <a:latin typeface="+mj-lt"/>
            </a:endParaRPr>
          </a:p>
        </p:txBody>
      </p:sp>
      <p:sp>
        <p:nvSpPr>
          <p:cNvPr id="3" name="Rectangle 2"/>
          <p:cNvSpPr/>
          <p:nvPr/>
        </p:nvSpPr>
        <p:spPr>
          <a:xfrm>
            <a:off x="490091" y="1590335"/>
            <a:ext cx="11211818" cy="1882567"/>
          </a:xfrm>
          <a:prstGeom prst="rect">
            <a:avLst/>
          </a:prstGeom>
        </p:spPr>
        <p:txBody>
          <a:bodyPr wrap="square">
            <a:spAutoFit/>
          </a:bodyPr>
          <a:lstStyle/>
          <a:p>
            <a:r>
              <a:rPr lang="en-US" sz="2800" kern="0">
                <a:solidFill>
                  <a:srgbClr val="002E5F"/>
                </a:solidFill>
                <a:latin typeface="Aharoni" panose="02010803020104030203" pitchFamily="2" charset="-79"/>
                <a:ea typeface="Calibri" panose="020F0502020204030204" pitchFamily="34" charset="0"/>
                <a:cs typeface="Aharoni" panose="02010803020104030203" pitchFamily="2" charset="-79"/>
              </a:rPr>
              <a:t>Sustainability</a:t>
            </a:r>
          </a:p>
          <a:p>
            <a:pPr>
              <a:spcBef>
                <a:spcPts val="1000"/>
              </a:spcBef>
            </a:pPr>
            <a:r>
              <a:rPr lang="en-US" sz="2000">
                <a:latin typeface="+mj-lt"/>
              </a:rPr>
              <a:t>Sustainability means meeting our own needs without compromising the ability of future generations to meet their own needs. In addition to natural resources, we also need social and economic resources. Sustainability is not just environmentalism. Embedded in most definitions of sustainability we also find concerns for social equity and economic development. (University of Alberta Office of Sustainability)</a:t>
            </a:r>
          </a:p>
        </p:txBody>
      </p:sp>
    </p:spTree>
    <p:extLst>
      <p:ext uri="{BB962C8B-B14F-4D97-AF65-F5344CB8AC3E}">
        <p14:creationId xmlns:p14="http://schemas.microsoft.com/office/powerpoint/2010/main" val="248299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DB9DFE93-E497-4CA7-8852-B875E5224A11}"/>
              </a:ext>
            </a:extLst>
          </p:cNvPr>
          <p:cNvPicPr>
            <a:picLocks noChangeAspect="1"/>
          </p:cNvPicPr>
          <p:nvPr/>
        </p:nvPicPr>
        <p:blipFill>
          <a:blip r:embed="rId3"/>
          <a:stretch>
            <a:fillRect/>
          </a:stretch>
        </p:blipFill>
        <p:spPr>
          <a:xfrm>
            <a:off x="11284870" y="376319"/>
            <a:ext cx="479039" cy="478077"/>
          </a:xfrm>
          <a:prstGeom prst="rect">
            <a:avLst/>
          </a:prstGeom>
        </p:spPr>
      </p:pic>
      <p:sp>
        <p:nvSpPr>
          <p:cNvPr id="4" name="Rectangle 3">
            <a:extLst>
              <a:ext uri="{FF2B5EF4-FFF2-40B4-BE49-F238E27FC236}">
                <a16:creationId xmlns:a16="http://schemas.microsoft.com/office/drawing/2014/main" id="{D8C79980-A1A4-4F5D-B3DA-618BB8534725}"/>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C3C40C0-9E05-4782-8B91-CAAB5A6442BD}"/>
              </a:ext>
            </a:extLst>
          </p:cNvPr>
          <p:cNvSpPr>
            <a:spLocks noGrp="1"/>
          </p:cNvSpPr>
          <p:nvPr>
            <p:ph type="title"/>
          </p:nvPr>
        </p:nvSpPr>
        <p:spPr>
          <a:xfrm>
            <a:off x="428091" y="376319"/>
            <a:ext cx="10015706" cy="716980"/>
          </a:xfrm>
        </p:spPr>
        <p:txBody>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Key Areas for Improvement </a:t>
            </a:r>
            <a:endPar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Icon&#10;&#10;Description automatically generated">
            <a:extLst>
              <a:ext uri="{FF2B5EF4-FFF2-40B4-BE49-F238E27FC236}">
                <a16:creationId xmlns:a16="http://schemas.microsoft.com/office/drawing/2014/main" id="{8270B500-7908-4979-8AF4-78E435B9EBA6}"/>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0" name="TextBox 9">
            <a:extLst>
              <a:ext uri="{FF2B5EF4-FFF2-40B4-BE49-F238E27FC236}">
                <a16:creationId xmlns:a16="http://schemas.microsoft.com/office/drawing/2014/main" id="{11BE505C-EF5D-4DFF-8131-912FC5E2DA0F}"/>
              </a:ext>
            </a:extLst>
          </p:cNvPr>
          <p:cNvSpPr txBox="1"/>
          <p:nvPr/>
        </p:nvSpPr>
        <p:spPr>
          <a:xfrm>
            <a:off x="513525" y="1572211"/>
            <a:ext cx="10898731" cy="5262979"/>
          </a:xfrm>
          <a:prstGeom prst="rect">
            <a:avLst/>
          </a:prstGeom>
          <a:noFill/>
        </p:spPr>
        <p:txBody>
          <a:bodyPr wrap="square">
            <a:spAutoFit/>
          </a:bodyPr>
          <a:lstStyle/>
          <a:p>
            <a:pPr fontAlgn="base"/>
            <a:endParaRPr lang="en-US" sz="2400">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Strategy must clearly articulate why global engagement is important and outline EDII and decolonization as institutional values for global engagement.</a:t>
            </a:r>
          </a:p>
          <a:p>
            <a:pPr fontAlgn="base"/>
            <a:endParaRPr lang="en-US" sz="2400">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University should create a standing, senior, university-wide committee for communicating, implementing, and resourcing global engagement strategy. </a:t>
            </a:r>
          </a:p>
          <a:p>
            <a:pPr fontAlgn="base"/>
            <a:endParaRPr lang="en-US" sz="2400">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Increase cross-faculty collaboration on all aspects of global engagement: this requires new resources and mechanisms, removal of barriers.</a:t>
            </a:r>
          </a:p>
          <a:p>
            <a:pPr fontAlgn="base"/>
            <a:endParaRPr lang="en-US" sz="2400">
              <a:solidFill>
                <a:srgbClr val="000000"/>
              </a:solidFill>
              <a:latin typeface="+mj-lt"/>
              <a:ea typeface="Open Sans" panose="020B0606030504020204" pitchFamily="34" charset="0"/>
              <a:cs typeface="Open Sans" panose="020B0606030504020204" pitchFamily="34" charset="0"/>
            </a:endParaRPr>
          </a:p>
          <a:p>
            <a:pPr fontAlgn="base"/>
            <a:endParaRPr lang="en-US" sz="2400">
              <a:solidFill>
                <a:srgbClr val="000000"/>
              </a:solidFill>
              <a:latin typeface="+mj-lt"/>
              <a:ea typeface="Open Sans" panose="020B0606030504020204" pitchFamily="34" charset="0"/>
              <a:cs typeface="Open Sans" panose="020B0606030504020204" pitchFamily="34" charset="0"/>
            </a:endParaRPr>
          </a:p>
          <a:p>
            <a:pPr fontAlgn="base"/>
            <a:endParaRPr lang="en-US" sz="2400">
              <a:solidFill>
                <a:srgbClr val="000000"/>
              </a:solidFill>
              <a:latin typeface="+mj-lt"/>
              <a:ea typeface="Open Sans" panose="020B0606030504020204" pitchFamily="34" charset="0"/>
              <a:cs typeface="Open Sans" panose="020B0606030504020204" pitchFamily="34" charset="0"/>
            </a:endParaRPr>
          </a:p>
          <a:p>
            <a:pPr algn="l" rtl="0" fontAlgn="base"/>
            <a:endParaRPr lang="en-US" sz="2400">
              <a:solidFill>
                <a:srgbClr val="000000"/>
              </a:solidFill>
              <a:latin typeface="+mj-lt"/>
              <a:ea typeface="Open Sans" panose="020B0606030504020204" pitchFamily="34" charset="0"/>
              <a:cs typeface="Open Sans" panose="020B0606030504020204" pitchFamily="34" charset="0"/>
            </a:endParaRPr>
          </a:p>
          <a:p>
            <a:pPr algn="l" rtl="0" fontAlgn="base"/>
            <a:endParaRPr lang="en-US" sz="2400">
              <a:solidFill>
                <a:srgbClr val="000000"/>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258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DB9DFE93-E497-4CA7-8852-B875E5224A11}"/>
              </a:ext>
            </a:extLst>
          </p:cNvPr>
          <p:cNvPicPr>
            <a:picLocks noChangeAspect="1"/>
          </p:cNvPicPr>
          <p:nvPr/>
        </p:nvPicPr>
        <p:blipFill>
          <a:blip r:embed="rId3"/>
          <a:stretch>
            <a:fillRect/>
          </a:stretch>
        </p:blipFill>
        <p:spPr>
          <a:xfrm>
            <a:off x="11284870" y="376319"/>
            <a:ext cx="479039" cy="478077"/>
          </a:xfrm>
          <a:prstGeom prst="rect">
            <a:avLst/>
          </a:prstGeom>
        </p:spPr>
      </p:pic>
      <p:sp>
        <p:nvSpPr>
          <p:cNvPr id="4" name="Rectangle 3">
            <a:extLst>
              <a:ext uri="{FF2B5EF4-FFF2-40B4-BE49-F238E27FC236}">
                <a16:creationId xmlns:a16="http://schemas.microsoft.com/office/drawing/2014/main" id="{D8C79980-A1A4-4F5D-B3DA-618BB8534725}"/>
              </a:ext>
            </a:extLst>
          </p:cNvPr>
          <p:cNvSpPr/>
          <p:nvPr/>
        </p:nvSpPr>
        <p:spPr>
          <a:xfrm>
            <a:off x="0" y="0"/>
            <a:ext cx="12192000" cy="12140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C3C40C0-9E05-4782-8B91-CAAB5A6442BD}"/>
              </a:ext>
            </a:extLst>
          </p:cNvPr>
          <p:cNvSpPr>
            <a:spLocks noGrp="1"/>
          </p:cNvSpPr>
          <p:nvPr>
            <p:ph type="title"/>
          </p:nvPr>
        </p:nvSpPr>
        <p:spPr>
          <a:xfrm>
            <a:off x="428091" y="376319"/>
            <a:ext cx="10015706" cy="716980"/>
          </a:xfrm>
        </p:spPr>
        <p:txBody>
          <a:bodyPr>
            <a:normAutofit/>
          </a:bodyPr>
          <a:lstStyle/>
          <a:p>
            <a:r>
              <a:rPr lang="en-US"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Key Areas for Improvement</a:t>
            </a:r>
          </a:p>
        </p:txBody>
      </p:sp>
      <p:pic>
        <p:nvPicPr>
          <p:cNvPr id="8" name="Picture 7" descr="Icon&#10;&#10;Description automatically generated">
            <a:extLst>
              <a:ext uri="{FF2B5EF4-FFF2-40B4-BE49-F238E27FC236}">
                <a16:creationId xmlns:a16="http://schemas.microsoft.com/office/drawing/2014/main" id="{8270B500-7908-4979-8AF4-78E435B9EBA6}"/>
              </a:ext>
            </a:extLst>
          </p:cNvPr>
          <p:cNvPicPr>
            <a:picLocks noChangeAspect="1"/>
          </p:cNvPicPr>
          <p:nvPr/>
        </p:nvPicPr>
        <p:blipFill>
          <a:blip r:embed="rId3"/>
          <a:stretch>
            <a:fillRect/>
          </a:stretch>
        </p:blipFill>
        <p:spPr>
          <a:xfrm>
            <a:off x="11284870" y="376319"/>
            <a:ext cx="479039" cy="478077"/>
          </a:xfrm>
          <a:prstGeom prst="rect">
            <a:avLst/>
          </a:prstGeom>
        </p:spPr>
      </p:pic>
      <p:sp>
        <p:nvSpPr>
          <p:cNvPr id="10" name="TextBox 9">
            <a:extLst>
              <a:ext uri="{FF2B5EF4-FFF2-40B4-BE49-F238E27FC236}">
                <a16:creationId xmlns:a16="http://schemas.microsoft.com/office/drawing/2014/main" id="{11BE505C-EF5D-4DFF-8131-912FC5E2DA0F}"/>
              </a:ext>
            </a:extLst>
          </p:cNvPr>
          <p:cNvSpPr txBox="1"/>
          <p:nvPr/>
        </p:nvSpPr>
        <p:spPr>
          <a:xfrm>
            <a:off x="513526" y="1954937"/>
            <a:ext cx="10898731" cy="3416320"/>
          </a:xfrm>
          <a:prstGeom prst="rect">
            <a:avLst/>
          </a:prstGeom>
          <a:noFill/>
        </p:spPr>
        <p:txBody>
          <a:bodyPr wrap="square">
            <a:spAutoFit/>
          </a:bodyPr>
          <a:lstStyle/>
          <a:p>
            <a:pPr marL="342900" indent="-34290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Strategy should provide flexibility in ways global engagement objectives can be achieved to meet the needs of individual Faculties and units.</a:t>
            </a:r>
          </a:p>
          <a:p>
            <a:pPr fontAlgn="base"/>
            <a:endParaRPr lang="en-US" sz="2400">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University should create incentives and provide resources (time, financial) for faculty members, students, and staff to develop and participate in global engagement activities in equitable manner.</a:t>
            </a:r>
          </a:p>
          <a:p>
            <a:pPr fontAlgn="base"/>
            <a:endParaRPr lang="en-US" sz="2400">
              <a:solidFill>
                <a:srgbClr val="000000"/>
              </a:solidFill>
              <a:latin typeface="+mj-lt"/>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r>
              <a:rPr lang="en-US" sz="2400">
                <a:solidFill>
                  <a:srgbClr val="000000"/>
                </a:solidFill>
                <a:latin typeface="+mj-lt"/>
                <a:ea typeface="Open Sans" panose="020B0606030504020204" pitchFamily="34" charset="0"/>
                <a:cs typeface="Open Sans" panose="020B0606030504020204" pitchFamily="34" charset="0"/>
              </a:rPr>
              <a:t>Need to identify priority global partnerships to achieve university-wide strategic goals, while continuing to respect Faculty based partnerships.</a:t>
            </a:r>
          </a:p>
        </p:txBody>
      </p:sp>
    </p:spTree>
    <p:extLst>
      <p:ext uri="{BB962C8B-B14F-4D97-AF65-F5344CB8AC3E}">
        <p14:creationId xmlns:p14="http://schemas.microsoft.com/office/powerpoint/2010/main" val="113834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1F1-14C5-4514-9A66-3E1AFD3B1FB9}"/>
              </a:ext>
            </a:extLst>
          </p:cNvPr>
          <p:cNvSpPr>
            <a:spLocks noGrp="1"/>
          </p:cNvSpPr>
          <p:nvPr>
            <p:ph type="ctrTitle"/>
          </p:nvPr>
        </p:nvSpPr>
        <p:spPr>
          <a:xfrm>
            <a:off x="1524000" y="1306286"/>
            <a:ext cx="9120326" cy="3105358"/>
          </a:xfrm>
        </p:spPr>
        <p:txBody>
          <a:bodyPr>
            <a:normAutofit/>
          </a:bodyPr>
          <a:lstStyle/>
          <a:p>
            <a: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t>Short-Term Mobility </a:t>
            </a:r>
            <a:b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br>
            <a:r>
              <a:rPr lang="en-US" sz="4800">
                <a:solidFill>
                  <a:srgbClr val="002E5F"/>
                </a:solidFill>
                <a:latin typeface="Open Sans" panose="020B0606030504020204" pitchFamily="34" charset="0"/>
                <a:ea typeface="Open Sans" panose="020B0606030504020204" pitchFamily="34" charset="0"/>
                <a:cs typeface="Open Sans" panose="020B0606030504020204" pitchFamily="34" charset="0"/>
              </a:rPr>
              <a:t>Working Group</a:t>
            </a:r>
            <a:br>
              <a:rPr lang="en-US" sz="4400">
                <a:latin typeface="Open Sans" panose="020B0606030504020204" pitchFamily="34" charset="0"/>
                <a:ea typeface="Open Sans" panose="020B0606030504020204" pitchFamily="34" charset="0"/>
                <a:cs typeface="Open Sans" panose="020B0606030504020204" pitchFamily="34" charset="0"/>
              </a:rPr>
            </a:br>
            <a:br>
              <a:rPr lang="en-US" sz="1600">
                <a:latin typeface="Open Sans" panose="020B0606030504020204" pitchFamily="34" charset="0"/>
                <a:ea typeface="Open Sans" panose="020B0606030504020204" pitchFamily="34" charset="0"/>
                <a:cs typeface="Open Sans" panose="020B0606030504020204" pitchFamily="34" charset="0"/>
              </a:rPr>
            </a:br>
            <a:r>
              <a:rPr lang="en-US" sz="16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Alison Darling, Associate Director, Centre for International Management,</a:t>
            </a:r>
            <a:br>
              <a:rPr lang="en-US" sz="16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6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Stephen J.R. Smith School of Business</a:t>
            </a:r>
            <a:br>
              <a:rPr lang="en-US" sz="16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6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Brittany McBeath, PhD Student, Faculty of Arts &amp; Science</a:t>
            </a:r>
            <a:endParaRPr lang="en-US" sz="1800" b="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ADE90DA-5CCF-40B6-A928-F47BD488B4F8}"/>
              </a:ext>
            </a:extLst>
          </p:cNvPr>
          <p:cNvPicPr>
            <a:picLocks noChangeAspect="1"/>
          </p:cNvPicPr>
          <p:nvPr/>
        </p:nvPicPr>
        <p:blipFill>
          <a:blip r:embed="rId3"/>
          <a:stretch>
            <a:fillRect/>
          </a:stretch>
        </p:blipFill>
        <p:spPr>
          <a:xfrm>
            <a:off x="4515172" y="5158091"/>
            <a:ext cx="1684740" cy="1281104"/>
          </a:xfrm>
          <a:prstGeom prst="rect">
            <a:avLst/>
          </a:prstGeom>
        </p:spPr>
      </p:pic>
      <p:pic>
        <p:nvPicPr>
          <p:cNvPr id="4" name="Picture 3" descr="Icon&#10;&#10;Description automatically generated">
            <a:extLst>
              <a:ext uri="{FF2B5EF4-FFF2-40B4-BE49-F238E27FC236}">
                <a16:creationId xmlns:a16="http://schemas.microsoft.com/office/drawing/2014/main" id="{B44D41F9-5853-4E10-B408-56B191E83D4E}"/>
              </a:ext>
            </a:extLst>
          </p:cNvPr>
          <p:cNvPicPr>
            <a:picLocks noChangeAspect="1"/>
          </p:cNvPicPr>
          <p:nvPr/>
        </p:nvPicPr>
        <p:blipFill>
          <a:blip r:embed="rId4"/>
          <a:stretch>
            <a:fillRect/>
          </a:stretch>
        </p:blipFill>
        <p:spPr>
          <a:xfrm>
            <a:off x="6316227" y="5233983"/>
            <a:ext cx="1131593" cy="1129321"/>
          </a:xfrm>
          <a:prstGeom prst="rect">
            <a:avLst/>
          </a:prstGeom>
        </p:spPr>
      </p:pic>
    </p:spTree>
    <p:extLst>
      <p:ext uri="{BB962C8B-B14F-4D97-AF65-F5344CB8AC3E}">
        <p14:creationId xmlns:p14="http://schemas.microsoft.com/office/powerpoint/2010/main" val="1919690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E3481B503C2342816FF39ADD87481A" ma:contentTypeVersion="14" ma:contentTypeDescription="Create a new document." ma:contentTypeScope="" ma:versionID="54fa15f6dcaa019f6dc1ba9d53c13b1d">
  <xsd:schema xmlns:xsd="http://www.w3.org/2001/XMLSchema" xmlns:xs="http://www.w3.org/2001/XMLSchema" xmlns:p="http://schemas.microsoft.com/office/2006/metadata/properties" xmlns:ns2="4fd1aadd-6848-4d9b-a70a-5b2d59667941" xmlns:ns3="f7a71d15-3202-4f8a-a51c-f3499d440797" targetNamespace="http://schemas.microsoft.com/office/2006/metadata/properties" ma:root="true" ma:fieldsID="02ca49f62867da6e1389907c66dfb46b" ns2:_="" ns3:_="">
    <xsd:import namespace="4fd1aadd-6848-4d9b-a70a-5b2d59667941"/>
    <xsd:import namespace="f7a71d15-3202-4f8a-a51c-f3499d4407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1aadd-6848-4d9b-a70a-5b2d59667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d2e69d-a885-47d9-a849-8bc90acf94c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a71d15-3202-4f8a-a51c-f3499d44079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998cf51-f20c-491a-b86b-84663dd95097}" ma:internalName="TaxCatchAll" ma:showField="CatchAllData" ma:web="f7a71d15-3202-4f8a-a51c-f3499d4407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7a71d15-3202-4f8a-a51c-f3499d440797">
      <UserInfo>
        <DisplayName>Heather Kincaide</DisplayName>
        <AccountId>12</AccountId>
        <AccountType/>
      </UserInfo>
      <UserInfo>
        <DisplayName>Sandra den Otter</DisplayName>
        <AccountId>13</AccountId>
        <AccountType/>
      </UserInfo>
      <UserInfo>
        <DisplayName>Laura Esford</DisplayName>
        <AccountId>11</AccountId>
        <AccountType/>
      </UserInfo>
      <UserInfo>
        <DisplayName>Csilla Volford</DisplayName>
        <AccountId>4</AccountId>
        <AccountType/>
      </UserInfo>
    </SharedWithUsers>
    <TaxCatchAll xmlns="f7a71d15-3202-4f8a-a51c-f3499d440797" xsi:nil="true"/>
    <lcf76f155ced4ddcb4097134ff3c332f xmlns="4fd1aadd-6848-4d9b-a70a-5b2d59667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5D5E3F-712C-40FF-8F4D-7D2F2A1A1E6C}">
  <ds:schemaRefs>
    <ds:schemaRef ds:uri="4fd1aadd-6848-4d9b-a70a-5b2d59667941"/>
    <ds:schemaRef ds:uri="f7a71d15-3202-4f8a-a51c-f3499d4407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E7FDA9-3EE2-4BC0-A3F0-0D4DCBDBD5B8}">
  <ds:schemaRefs>
    <ds:schemaRef ds:uri="http://schemas.microsoft.com/sharepoint/v3/contenttype/forms"/>
  </ds:schemaRefs>
</ds:datastoreItem>
</file>

<file path=customXml/itemProps3.xml><?xml version="1.0" encoding="utf-8"?>
<ds:datastoreItem xmlns:ds="http://schemas.openxmlformats.org/officeDocument/2006/customXml" ds:itemID="{27C99C33-D828-4441-9F33-3A7062B52952}">
  <ds:schemaRefs>
    <ds:schemaRef ds:uri="f7a71d15-3202-4f8a-a51c-f3499d440797"/>
    <ds:schemaRef ds:uri="4fd1aadd-6848-4d9b-a70a-5b2d59667941"/>
    <ds:schemaRef ds:uri="http://purl.org/dc/dcmitype/"/>
    <ds:schemaRef ds:uri="http://purl.org/dc/terms/"/>
    <ds:schemaRef ds:uri="http://purl.org/dc/elements/1.1/"/>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98</TotalTime>
  <Words>12070</Words>
  <Application>Microsoft Office PowerPoint</Application>
  <PresentationFormat>Widescreen</PresentationFormat>
  <Paragraphs>1106</Paragraphs>
  <Slides>65</Slides>
  <Notes>65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65</vt:i4>
      </vt:variant>
    </vt:vector>
  </HeadingPairs>
  <TitlesOfParts>
    <vt:vector size="79" baseType="lpstr">
      <vt:lpstr>等线</vt:lpstr>
      <vt:lpstr>Aharoni</vt:lpstr>
      <vt:lpstr>Arial</vt:lpstr>
      <vt:lpstr>Calibri</vt:lpstr>
      <vt:lpstr>Calibri Light</vt:lpstr>
      <vt:lpstr>Courier New</vt:lpstr>
      <vt:lpstr>Franklin Gothic Medium</vt:lpstr>
      <vt:lpstr>Lora</vt:lpstr>
      <vt:lpstr>Open Sans</vt:lpstr>
      <vt:lpstr>Segoe UI</vt:lpstr>
      <vt:lpstr>Symbol</vt:lpstr>
      <vt:lpstr>Tw Cen MT</vt:lpstr>
      <vt:lpstr>Wingdings</vt:lpstr>
      <vt:lpstr>Office Theme</vt:lpstr>
      <vt:lpstr>   Working Group Presentations to Steering Committee  February 4 and 9, 2021</vt:lpstr>
      <vt:lpstr>Context </vt:lpstr>
      <vt:lpstr>Context </vt:lpstr>
      <vt:lpstr>Contents</vt:lpstr>
      <vt:lpstr>Policy and Administrative Structures Working Group  Not presented to steering committee in February 2021   </vt:lpstr>
      <vt:lpstr>Policy, Administrative Structures, Implementation, and Monitoring of Internationalization</vt:lpstr>
      <vt:lpstr>Key Areas for Improvement </vt:lpstr>
      <vt:lpstr>Key Areas for Improvement</vt:lpstr>
      <vt:lpstr>Short-Term Mobility  Working Group  Alison Darling, Associate Director, Centre for International Management, Stephen J.R. Smith School of Business Brittany McBeath, PhD Student, Faculty of Arts &amp; Science</vt:lpstr>
      <vt:lpstr>PowerPoint Presentation</vt:lpstr>
      <vt:lpstr>Defining Short-Term Mobility</vt:lpstr>
      <vt:lpstr>Current Approach</vt:lpstr>
      <vt:lpstr>Values</vt:lpstr>
      <vt:lpstr>Vision 1/2</vt:lpstr>
      <vt:lpstr>Vision 2/2</vt:lpstr>
      <vt:lpstr>Preliminary Strategic Priorities 1/2</vt:lpstr>
      <vt:lpstr>Preliminary Strategic Priorities 2/2</vt:lpstr>
      <vt:lpstr>PowerPoint Presentation</vt:lpstr>
      <vt:lpstr>Internationalization of Teaching and Learning Working Group  Dubem Iwegbu, Undergraduate Student, Faculty of Arts &amp; Science John Pierce, Vice-Provost Teaching and Learning</vt:lpstr>
      <vt:lpstr>Internationalization of Teaching and Learning</vt:lpstr>
      <vt:lpstr>Current Approach </vt:lpstr>
      <vt:lpstr>What is Teaching and Learning?</vt:lpstr>
      <vt:lpstr>Vision 1/2</vt:lpstr>
      <vt:lpstr>Vision 2/2</vt:lpstr>
      <vt:lpstr>Values</vt:lpstr>
      <vt:lpstr>Preliminary Strategic Priorities 1/2</vt:lpstr>
      <vt:lpstr>Preliminary Strategic Priorities 2/2</vt:lpstr>
      <vt:lpstr>PowerPoint Presentation</vt:lpstr>
      <vt:lpstr>International at Home  Working Group  Sultan Almajil, Director, Queen’s University International Centre Nilani Loganathan, Human Rights Advisor, Human Rights &amp; Equity Office Marli Robinson, Undergraduate Student, Faculty of Arts &amp; Science, and  Education Officer, African Caribbean Students’ Association​</vt:lpstr>
      <vt:lpstr>International at Home</vt:lpstr>
      <vt:lpstr>PowerPoint Presentation</vt:lpstr>
      <vt:lpstr>Building Community</vt:lpstr>
      <vt:lpstr>Values to Vision</vt:lpstr>
      <vt:lpstr>PowerPoint Presentation</vt:lpstr>
      <vt:lpstr>PowerPoint Presentation</vt:lpstr>
      <vt:lpstr>International Student Experience and Support Working Group  Priscilla Apronti, PhD Student, Faculty of Arts &amp; Science Aryamaan Ghosal, Undergraduate Student, Stephen J.R. Smith School of Business​</vt:lpstr>
      <vt:lpstr>International Student Experience and Support</vt:lpstr>
      <vt:lpstr>International Students &amp; Strategic Planning</vt:lpstr>
      <vt:lpstr>Who is an International Student?</vt:lpstr>
      <vt:lpstr>Holistic Experience</vt:lpstr>
      <vt:lpstr>Values</vt:lpstr>
      <vt:lpstr>Preliminary Strategic Priorities</vt:lpstr>
      <vt:lpstr>PowerPoint Presentation</vt:lpstr>
      <vt:lpstr>International Student Recruitment  Colette Steer, School of Graduate Studies Allison Yokom, Undergraduate Admission and Recruitment</vt:lpstr>
      <vt:lpstr>PowerPoint Presentation</vt:lpstr>
      <vt:lpstr>Defining Recruitment Process</vt:lpstr>
      <vt:lpstr>Recruitment Successes</vt:lpstr>
      <vt:lpstr>Recruitment Successes</vt:lpstr>
      <vt:lpstr>Values</vt:lpstr>
      <vt:lpstr>Vision 1/2</vt:lpstr>
      <vt:lpstr>Vision 2/2</vt:lpstr>
      <vt:lpstr>PowerPoint Presentation</vt:lpstr>
      <vt:lpstr>PowerPoint Presentation</vt:lpstr>
      <vt:lpstr>Internationalization of Research and Innovation  Betsy Donald, Professor and Associate Vice-Principal (Research) Parvin Mousavi, Professor, School of Computing</vt:lpstr>
      <vt:lpstr>Working Group Members</vt:lpstr>
      <vt:lpstr>PowerPoint Presentation</vt:lpstr>
      <vt:lpstr>PowerPoint Presentation</vt:lpstr>
      <vt:lpstr>PowerPoint Presentation</vt:lpstr>
      <vt:lpstr>PowerPoint Presentation</vt:lpstr>
      <vt:lpstr>Selected Definitions</vt:lpstr>
      <vt:lpstr>Selected Definitions</vt:lpstr>
      <vt:lpstr>Selected Definitions</vt:lpstr>
      <vt:lpstr>Selected Definitions</vt:lpstr>
      <vt:lpstr>Selected Definitions</vt:lpstr>
      <vt:lpstr>Selected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vs. COVID Pause and Pivot</dc:title>
  <dc:creator>Melinda Knox</dc:creator>
  <cp:lastModifiedBy>Heather Kincaide</cp:lastModifiedBy>
  <cp:revision>2</cp:revision>
  <dcterms:created xsi:type="dcterms:W3CDTF">2020-07-13T17:41:11Z</dcterms:created>
  <dcterms:modified xsi:type="dcterms:W3CDTF">2023-02-07T17:26:45Z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0x010100FCE3481B503C2342816FF39ADD87481A</vt:lpwstr>
  </property>
  <property fmtid="{D5CDD505-2E9C-101B-9397-08002B2CF9AE}" pid="3" name="MediaServiceImageTags">
    <vt:lpwstr/>
  </property>
</Properties>
</file>